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3" r:id="rId4"/>
    <p:sldId id="260" r:id="rId5"/>
    <p:sldId id="261" r:id="rId6"/>
    <p:sldId id="262" r:id="rId7"/>
    <p:sldId id="266" r:id="rId8"/>
    <p:sldId id="264" r:id="rId9"/>
    <p:sldId id="265" r:id="rId10"/>
    <p:sldId id="267" r:id="rId11"/>
    <p:sldId id="269" r:id="rId12"/>
    <p:sldId id="270" r:id="rId13"/>
    <p:sldId id="271" r:id="rId14"/>
    <p:sldId id="272" r:id="rId15"/>
    <p:sldId id="282" r:id="rId16"/>
    <p:sldId id="283" r:id="rId17"/>
    <p:sldId id="284" r:id="rId18"/>
    <p:sldId id="285" r:id="rId19"/>
    <p:sldId id="273" r:id="rId20"/>
    <p:sldId id="274" r:id="rId21"/>
    <p:sldId id="275" r:id="rId22"/>
    <p:sldId id="290" r:id="rId23"/>
    <p:sldId id="292" r:id="rId24"/>
    <p:sldId id="293" r:id="rId25"/>
    <p:sldId id="291" r:id="rId26"/>
    <p:sldId id="276" r:id="rId27"/>
    <p:sldId id="277" r:id="rId28"/>
    <p:sldId id="278" r:id="rId29"/>
    <p:sldId id="279" r:id="rId30"/>
    <p:sldId id="280" r:id="rId31"/>
    <p:sldId id="281" r:id="rId32"/>
    <p:sldId id="286" r:id="rId33"/>
    <p:sldId id="287" r:id="rId34"/>
    <p:sldId id="288" r:id="rId35"/>
    <p:sldId id="289" r:id="rId3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45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7658E58-BA08-4296-B2FE-B267A1BFFCE4}" type="datetimeFigureOut">
              <a:rPr lang="en-US" smtClean="0"/>
              <a:pPr/>
              <a:t>2/10/2011</a:t>
            </a:fld>
            <a:endParaRPr lang="en-MY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MY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3D14EA0-7BA7-4406-ACC0-6EA0853B9E02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658E58-BA08-4296-B2FE-B267A1BFFCE4}" type="datetimeFigureOut">
              <a:rPr lang="en-US" smtClean="0"/>
              <a:pPr/>
              <a:t>2/10/2011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D14EA0-7BA7-4406-ACC0-6EA0853B9E02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658E58-BA08-4296-B2FE-B267A1BFFCE4}" type="datetimeFigureOut">
              <a:rPr lang="en-US" smtClean="0"/>
              <a:pPr/>
              <a:t>2/10/2011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D14EA0-7BA7-4406-ACC0-6EA0853B9E02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658E58-BA08-4296-B2FE-B267A1BFFCE4}" type="datetimeFigureOut">
              <a:rPr lang="en-US" smtClean="0"/>
              <a:pPr/>
              <a:t>2/10/2011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D14EA0-7BA7-4406-ACC0-6EA0853B9E02}" type="slidenum">
              <a:rPr lang="en-MY" smtClean="0"/>
              <a:pPr/>
              <a:t>‹#›</a:t>
            </a:fld>
            <a:endParaRPr lang="en-MY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658E58-BA08-4296-B2FE-B267A1BFFCE4}" type="datetimeFigureOut">
              <a:rPr lang="en-US" smtClean="0"/>
              <a:pPr/>
              <a:t>2/10/2011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D14EA0-7BA7-4406-ACC0-6EA0853B9E02}" type="slidenum">
              <a:rPr lang="en-MY" smtClean="0"/>
              <a:pPr/>
              <a:t>‹#›</a:t>
            </a:fld>
            <a:endParaRPr lang="en-MY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658E58-BA08-4296-B2FE-B267A1BFFCE4}" type="datetimeFigureOut">
              <a:rPr lang="en-US" smtClean="0"/>
              <a:pPr/>
              <a:t>2/10/2011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D14EA0-7BA7-4406-ACC0-6EA0853B9E02}" type="slidenum">
              <a:rPr lang="en-MY" smtClean="0"/>
              <a:pPr/>
              <a:t>‹#›</a:t>
            </a:fld>
            <a:endParaRPr lang="en-MY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658E58-BA08-4296-B2FE-B267A1BFFCE4}" type="datetimeFigureOut">
              <a:rPr lang="en-US" smtClean="0"/>
              <a:pPr/>
              <a:t>2/10/2011</a:t>
            </a:fld>
            <a:endParaRPr lang="en-M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M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D14EA0-7BA7-4406-ACC0-6EA0853B9E02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658E58-BA08-4296-B2FE-B267A1BFFCE4}" type="datetimeFigureOut">
              <a:rPr lang="en-US" smtClean="0"/>
              <a:pPr/>
              <a:t>2/10/2011</a:t>
            </a:fld>
            <a:endParaRPr lang="en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D14EA0-7BA7-4406-ACC0-6EA0853B9E02}" type="slidenum">
              <a:rPr lang="en-MY" smtClean="0"/>
              <a:pPr/>
              <a:t>‹#›</a:t>
            </a:fld>
            <a:endParaRPr lang="en-MY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658E58-BA08-4296-B2FE-B267A1BFFCE4}" type="datetimeFigureOut">
              <a:rPr lang="en-US" smtClean="0"/>
              <a:pPr/>
              <a:t>2/10/2011</a:t>
            </a:fld>
            <a:endParaRPr lang="en-M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D14EA0-7BA7-4406-ACC0-6EA0853B9E02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C7658E58-BA08-4296-B2FE-B267A1BFFCE4}" type="datetimeFigureOut">
              <a:rPr lang="en-US" smtClean="0"/>
              <a:pPr/>
              <a:t>2/10/2011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D14EA0-7BA7-4406-ACC0-6EA0853B9E02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7658E58-BA08-4296-B2FE-B267A1BFFCE4}" type="datetimeFigureOut">
              <a:rPr lang="en-US" smtClean="0"/>
              <a:pPr/>
              <a:t>2/10/2011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3D14EA0-7BA7-4406-ACC0-6EA0853B9E02}" type="slidenum">
              <a:rPr lang="en-MY" smtClean="0"/>
              <a:pPr/>
              <a:t>‹#›</a:t>
            </a:fld>
            <a:endParaRPr lang="en-MY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7658E58-BA08-4296-B2FE-B267A1BFFCE4}" type="datetimeFigureOut">
              <a:rPr lang="en-US" smtClean="0"/>
              <a:pPr/>
              <a:t>2/10/2011</a:t>
            </a:fld>
            <a:endParaRPr lang="en-MY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MY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3D14EA0-7BA7-4406-ACC0-6EA0853B9E02}" type="slidenum">
              <a:rPr lang="en-MY" smtClean="0"/>
              <a:pPr/>
              <a:t>‹#›</a:t>
            </a:fld>
            <a:endParaRPr lang="en-MY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4B9FEBB.tmp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slideshop.com/PowerPoint-Value-Chain?utm_source=free+sample&amp;utm_medium=free+sample&amp;utm_campaign=free+sample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PB202 </a:t>
            </a:r>
            <a:br>
              <a:rPr lang="en-US" dirty="0" smtClean="0"/>
            </a:br>
            <a:r>
              <a:rPr lang="en-US" dirty="0" smtClean="0"/>
              <a:t>MACROECONOMICS</a:t>
            </a:r>
            <a:endParaRPr lang="en-MY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/>
              <a:t>CHAPTER 4</a:t>
            </a:r>
          </a:p>
          <a:p>
            <a:r>
              <a:rPr lang="en-US" b="1" dirty="0" smtClean="0"/>
              <a:t>ROLE OF GOVERNMENT &amp; FISCAL POLICY</a:t>
            </a:r>
            <a:endParaRPr lang="en-MY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 revenue received by government</a:t>
            </a:r>
          </a:p>
          <a:p>
            <a:r>
              <a:rPr lang="en-US" dirty="0" smtClean="0"/>
              <a:t>Is an important part of fiscal policy</a:t>
            </a:r>
          </a:p>
          <a:p>
            <a:r>
              <a:rPr lang="en-US" dirty="0" smtClean="0"/>
              <a:t>In Malaysia, the government revenues can be various such as:</a:t>
            </a:r>
          </a:p>
          <a:p>
            <a:pPr lvl="1"/>
            <a:r>
              <a:rPr lang="en-US" dirty="0" smtClean="0"/>
              <a:t>Tax revenues – Direct and Indirect Taxes</a:t>
            </a:r>
          </a:p>
          <a:p>
            <a:pPr lvl="1"/>
            <a:r>
              <a:rPr lang="en-US" dirty="0" smtClean="0"/>
              <a:t>Non-tax revenues</a:t>
            </a:r>
          </a:p>
          <a:p>
            <a:pPr lvl="1"/>
            <a:r>
              <a:rPr lang="en-US" dirty="0" smtClean="0"/>
              <a:t>Non-revenue receipt</a:t>
            </a:r>
          </a:p>
          <a:p>
            <a:pPr lvl="1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Government Revenues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Direct taxes are collected by the Inland Revenue Board (IRB)</a:t>
            </a:r>
          </a:p>
          <a:p>
            <a:pPr lvl="1"/>
            <a:r>
              <a:rPr lang="en-US" dirty="0" smtClean="0"/>
              <a:t>Income tax on individuals and corporation</a:t>
            </a:r>
          </a:p>
          <a:p>
            <a:pPr lvl="1"/>
            <a:r>
              <a:rPr lang="en-US" dirty="0" smtClean="0"/>
              <a:t>Petroleum income tax</a:t>
            </a:r>
          </a:p>
          <a:p>
            <a:pPr lvl="1"/>
            <a:r>
              <a:rPr lang="en-US" dirty="0" smtClean="0"/>
              <a:t>Stamp duty</a:t>
            </a:r>
          </a:p>
          <a:p>
            <a:pPr lvl="1"/>
            <a:r>
              <a:rPr lang="en-US" dirty="0" smtClean="0"/>
              <a:t>Real property gains tax</a:t>
            </a:r>
          </a:p>
          <a:p>
            <a:pPr lvl="1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Direct taxes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Indirect taxes are collected mainly by the Royal Customs and Excise Department </a:t>
            </a:r>
          </a:p>
          <a:p>
            <a:pPr lvl="1"/>
            <a:r>
              <a:rPr lang="en-US" dirty="0" smtClean="0"/>
              <a:t>Import duties</a:t>
            </a:r>
          </a:p>
          <a:p>
            <a:pPr lvl="1"/>
            <a:r>
              <a:rPr lang="en-US" dirty="0" smtClean="0"/>
              <a:t>Export duties</a:t>
            </a:r>
          </a:p>
          <a:p>
            <a:pPr lvl="1"/>
            <a:r>
              <a:rPr lang="en-US" dirty="0" smtClean="0"/>
              <a:t>Excise duties</a:t>
            </a:r>
          </a:p>
          <a:p>
            <a:pPr lvl="1"/>
            <a:r>
              <a:rPr lang="en-US" dirty="0" smtClean="0"/>
              <a:t>Sales tax</a:t>
            </a:r>
          </a:p>
          <a:p>
            <a:pPr lvl="1"/>
            <a:r>
              <a:rPr lang="en-US" dirty="0" smtClean="0"/>
              <a:t>Service tax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Indirect Taxes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Non-tax revenues or non-tax receipts are revenues not generated from tax</a:t>
            </a:r>
          </a:p>
          <a:p>
            <a:r>
              <a:rPr lang="en-US" dirty="0" smtClean="0"/>
              <a:t>Revenues that accordance with law and act </a:t>
            </a:r>
          </a:p>
          <a:p>
            <a:r>
              <a:rPr lang="en-US" dirty="0" smtClean="0"/>
              <a:t>Include:</a:t>
            </a:r>
          </a:p>
          <a:p>
            <a:pPr lvl="1"/>
            <a:r>
              <a:rPr lang="en-US" dirty="0" smtClean="0"/>
              <a:t>Fees for issue of license and permit</a:t>
            </a:r>
          </a:p>
          <a:p>
            <a:pPr lvl="1"/>
            <a:r>
              <a:rPr lang="en-US" dirty="0" smtClean="0"/>
              <a:t>Sale of government assets</a:t>
            </a:r>
          </a:p>
          <a:p>
            <a:pPr lvl="1"/>
            <a:r>
              <a:rPr lang="en-US" dirty="0" smtClean="0"/>
              <a:t>Rental of government property</a:t>
            </a:r>
          </a:p>
          <a:p>
            <a:pPr lvl="1"/>
            <a:r>
              <a:rPr lang="en-US" dirty="0" smtClean="0"/>
              <a:t>Fines</a:t>
            </a:r>
          </a:p>
          <a:p>
            <a:pPr lvl="1"/>
            <a:r>
              <a:rPr lang="en-US" dirty="0" smtClean="0"/>
              <a:t>Return from government investment</a:t>
            </a:r>
          </a:p>
          <a:p>
            <a:pPr lvl="1"/>
            <a:r>
              <a:rPr lang="en-US" dirty="0" smtClean="0"/>
              <a:t>Services that government offers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Non-Tax Revenues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revenue that not accordance with any law</a:t>
            </a:r>
          </a:p>
          <a:p>
            <a:r>
              <a:rPr lang="en-US" dirty="0" smtClean="0"/>
              <a:t>Consist mainly for </a:t>
            </a:r>
          </a:p>
          <a:p>
            <a:pPr lvl="1"/>
            <a:r>
              <a:rPr lang="en-US" dirty="0" smtClean="0"/>
              <a:t>Repayment and reimbursement </a:t>
            </a:r>
          </a:p>
          <a:p>
            <a:pPr lvl="2"/>
            <a:r>
              <a:rPr lang="en-US" dirty="0" smtClean="0"/>
              <a:t>Refunds of overpayments in many years</a:t>
            </a:r>
          </a:p>
          <a:p>
            <a:pPr lvl="2"/>
            <a:r>
              <a:rPr lang="en-US" dirty="0" smtClean="0"/>
              <a:t>Repayment of loans from government agencies</a:t>
            </a:r>
          </a:p>
          <a:p>
            <a:pPr lvl="2"/>
            <a:r>
              <a:rPr lang="en-US" dirty="0" smtClean="0"/>
              <a:t>Payback salary </a:t>
            </a:r>
          </a:p>
          <a:p>
            <a:pPr lvl="2"/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Non-Revenue Receipt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Falls into three structures</a:t>
            </a:r>
          </a:p>
          <a:p>
            <a:pPr lvl="1"/>
            <a:r>
              <a:rPr lang="en-US" dirty="0" smtClean="0"/>
              <a:t>Proportional Tax</a:t>
            </a:r>
          </a:p>
          <a:p>
            <a:pPr lvl="1"/>
            <a:r>
              <a:rPr lang="en-US" dirty="0" smtClean="0"/>
              <a:t>Progressive Tax</a:t>
            </a:r>
          </a:p>
          <a:p>
            <a:pPr lvl="1"/>
            <a:r>
              <a:rPr lang="en-US" dirty="0" smtClean="0"/>
              <a:t>Regressive Tax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Tax Structure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 a tax which is imposed at the same rate for all income levels</a:t>
            </a:r>
          </a:p>
          <a:p>
            <a:r>
              <a:rPr lang="en-US" dirty="0" smtClean="0"/>
              <a:t>The tax rate remains constant regardless of whether income increases or decreases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Proportional Tax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14282" y="3643314"/>
          <a:ext cx="8331518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51518"/>
                <a:gridCol w="1016000"/>
                <a:gridCol w="1016000"/>
                <a:gridCol w="1016000"/>
                <a:gridCol w="1016000"/>
                <a:gridCol w="1016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Income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2500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Total taxes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Tax rate (total tax/income)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5%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 a tax rate which goes on increasing in income</a:t>
            </a:r>
          </a:p>
          <a:p>
            <a:r>
              <a:rPr lang="en-US" dirty="0" smtClean="0"/>
              <a:t>The higher the income, the higher the percentage of tax</a:t>
            </a:r>
          </a:p>
          <a:p>
            <a:r>
              <a:rPr lang="en-US" dirty="0" smtClean="0"/>
              <a:t>Can be charged to obtain revenue to help the poor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Progressive Tax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42844" y="4357694"/>
          <a:ext cx="8382318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02318"/>
                <a:gridCol w="1016000"/>
                <a:gridCol w="1016000"/>
                <a:gridCol w="1016000"/>
                <a:gridCol w="1016000"/>
                <a:gridCol w="1016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Income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2500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Total taxes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240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375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Tax Rate (total tax/income)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15%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 a tax rate which falls with an increase in income</a:t>
            </a:r>
          </a:p>
          <a:p>
            <a:r>
              <a:rPr lang="en-US" dirty="0" smtClean="0"/>
              <a:t>The higher the income, the lower the percentage rate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Regressive Tax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14282" y="3500438"/>
          <a:ext cx="8382318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02318"/>
                <a:gridCol w="1016000"/>
                <a:gridCol w="1016000"/>
                <a:gridCol w="1016000"/>
                <a:gridCol w="1016000"/>
                <a:gridCol w="1016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Income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2500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Total taxes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Tax Rate (total tax/income)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2%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Also known as ‘Public Debt’ or ‘Public Borrowing’</a:t>
            </a:r>
          </a:p>
          <a:p>
            <a:r>
              <a:rPr lang="en-US" dirty="0" smtClean="0"/>
              <a:t>Occurs when government revenue does not meet the government expenditure</a:t>
            </a:r>
          </a:p>
          <a:p>
            <a:r>
              <a:rPr lang="en-US" dirty="0" smtClean="0"/>
              <a:t>Sources of public debt:</a:t>
            </a:r>
          </a:p>
          <a:p>
            <a:pPr lvl="1"/>
            <a:r>
              <a:rPr lang="en-US" dirty="0" smtClean="0"/>
              <a:t>Internal sources</a:t>
            </a:r>
          </a:p>
          <a:p>
            <a:pPr lvl="1"/>
            <a:r>
              <a:rPr lang="en-US" dirty="0" smtClean="0"/>
              <a:t>External sources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Government’s Borrowing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Line 16"/>
          <p:cNvSpPr>
            <a:spLocks noChangeShapeType="1"/>
          </p:cNvSpPr>
          <p:nvPr/>
        </p:nvSpPr>
        <p:spPr bwMode="auto">
          <a:xfrm flipV="1">
            <a:off x="5792788" y="4378325"/>
            <a:ext cx="6350" cy="1884363"/>
          </a:xfrm>
          <a:prstGeom prst="line">
            <a:avLst/>
          </a:prstGeom>
          <a:noFill/>
          <a:ln w="19050">
            <a:solidFill>
              <a:srgbClr val="D7D8D9">
                <a:lumMod val="25000"/>
              </a:srgbClr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 noProof="1">
              <a:solidFill>
                <a:sysClr val="windowText" lastClr="000000"/>
              </a:solidFill>
              <a:latin typeface="Arial" pitchFamily="34" charset="0"/>
              <a:ea typeface="ＭＳ Ｐゴシック" pitchFamily="-97" charset="-128"/>
            </a:endParaRPr>
          </a:p>
        </p:txBody>
      </p:sp>
      <p:sp>
        <p:nvSpPr>
          <p:cNvPr id="101" name="Line 12"/>
          <p:cNvSpPr>
            <a:spLocks noChangeShapeType="1"/>
          </p:cNvSpPr>
          <p:nvPr/>
        </p:nvSpPr>
        <p:spPr bwMode="auto">
          <a:xfrm flipV="1">
            <a:off x="6858000" y="1828800"/>
            <a:ext cx="0" cy="1584325"/>
          </a:xfrm>
          <a:prstGeom prst="line">
            <a:avLst/>
          </a:prstGeom>
          <a:noFill/>
          <a:ln w="19050">
            <a:solidFill>
              <a:srgbClr val="D7D8D9">
                <a:lumMod val="25000"/>
              </a:srgbClr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 noProof="1">
              <a:solidFill>
                <a:sysClr val="windowText" lastClr="000000"/>
              </a:solidFill>
              <a:latin typeface="Arial" pitchFamily="34" charset="0"/>
              <a:ea typeface="ＭＳ Ｐゴシック" pitchFamily="-97" charset="-128"/>
            </a:endParaRPr>
          </a:p>
        </p:txBody>
      </p:sp>
      <p:sp>
        <p:nvSpPr>
          <p:cNvPr id="105" name="Line 12"/>
          <p:cNvSpPr>
            <a:spLocks noChangeShapeType="1"/>
          </p:cNvSpPr>
          <p:nvPr/>
        </p:nvSpPr>
        <p:spPr bwMode="auto">
          <a:xfrm flipV="1">
            <a:off x="4114800" y="1828800"/>
            <a:ext cx="0" cy="1584325"/>
          </a:xfrm>
          <a:prstGeom prst="line">
            <a:avLst/>
          </a:prstGeom>
          <a:noFill/>
          <a:ln w="19050">
            <a:solidFill>
              <a:srgbClr val="D7D8D9">
                <a:lumMod val="25000"/>
              </a:srgbClr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 noProof="1">
              <a:solidFill>
                <a:sysClr val="windowText" lastClr="000000"/>
              </a:solidFill>
              <a:latin typeface="Arial" pitchFamily="34" charset="0"/>
              <a:ea typeface="ＭＳ Ｐゴシック" pitchFamily="-97" charset="-128"/>
            </a:endParaRPr>
          </a:p>
        </p:txBody>
      </p:sp>
      <p:sp>
        <p:nvSpPr>
          <p:cNvPr id="109" name="Line 12"/>
          <p:cNvSpPr>
            <a:spLocks noChangeShapeType="1"/>
          </p:cNvSpPr>
          <p:nvPr/>
        </p:nvSpPr>
        <p:spPr bwMode="auto">
          <a:xfrm flipV="1">
            <a:off x="762000" y="1600200"/>
            <a:ext cx="0" cy="2147888"/>
          </a:xfrm>
          <a:prstGeom prst="line">
            <a:avLst/>
          </a:prstGeom>
          <a:noFill/>
          <a:ln w="19050">
            <a:solidFill>
              <a:srgbClr val="D7D8D9">
                <a:lumMod val="25000"/>
              </a:srgbClr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 noProof="1">
              <a:solidFill>
                <a:sysClr val="windowText" lastClr="000000"/>
              </a:solidFill>
              <a:latin typeface="Arial" pitchFamily="34" charset="0"/>
              <a:ea typeface="ＭＳ Ｐゴシック" pitchFamily="-97" charset="-128"/>
            </a:endParaRPr>
          </a:p>
        </p:txBody>
      </p:sp>
      <p:sp>
        <p:nvSpPr>
          <p:cNvPr id="112" name="Line 16"/>
          <p:cNvSpPr>
            <a:spLocks noChangeShapeType="1"/>
          </p:cNvSpPr>
          <p:nvPr/>
        </p:nvSpPr>
        <p:spPr bwMode="auto">
          <a:xfrm flipV="1">
            <a:off x="2514600" y="4495800"/>
            <a:ext cx="6350" cy="1981200"/>
          </a:xfrm>
          <a:prstGeom prst="line">
            <a:avLst/>
          </a:prstGeom>
          <a:noFill/>
          <a:ln w="19050">
            <a:solidFill>
              <a:srgbClr val="D7D8D9">
                <a:lumMod val="25000"/>
              </a:srgbClr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 noProof="1">
              <a:solidFill>
                <a:sysClr val="windowText" lastClr="000000"/>
              </a:solidFill>
              <a:latin typeface="Arial" pitchFamily="34" charset="0"/>
              <a:ea typeface="ＭＳ Ｐゴシック" pitchFamily="-97" charset="-128"/>
            </a:endParaRPr>
          </a:p>
        </p:txBody>
      </p:sp>
      <p:sp>
        <p:nvSpPr>
          <p:cNvPr id="10247" name="Rectangle 4"/>
          <p:cNvSpPr>
            <a:spLocks noChangeArrowheads="1"/>
          </p:cNvSpPr>
          <p:nvPr/>
        </p:nvSpPr>
        <p:spPr bwMode="gray">
          <a:xfrm>
            <a:off x="6767513" y="6162675"/>
            <a:ext cx="1538287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algn="r" defTabSz="801688"/>
            <a:endParaRPr lang="en-MY" sz="1200" noProof="1">
              <a:solidFill>
                <a:srgbClr val="171717"/>
              </a:solidFill>
              <a:latin typeface="Arial Narrow" pitchFamily="34" charset="0"/>
              <a:ea typeface="ＭＳ Ｐゴシック" pitchFamily="-111" charset="-128"/>
            </a:endParaRPr>
          </a:p>
        </p:txBody>
      </p:sp>
      <p:grpSp>
        <p:nvGrpSpPr>
          <p:cNvPr id="2" name="Gruppe 76"/>
          <p:cNvGrpSpPr>
            <a:grpSpLocks/>
          </p:cNvGrpSpPr>
          <p:nvPr/>
        </p:nvGrpSpPr>
        <p:grpSpPr bwMode="auto">
          <a:xfrm>
            <a:off x="533400" y="3352800"/>
            <a:ext cx="8248650" cy="1368425"/>
            <a:chOff x="478807" y="3859777"/>
            <a:chExt cx="8249946" cy="1367543"/>
          </a:xfrm>
        </p:grpSpPr>
        <p:grpSp>
          <p:nvGrpSpPr>
            <p:cNvPr id="3" name="Gruppe 74"/>
            <p:cNvGrpSpPr>
              <a:grpSpLocks/>
            </p:cNvGrpSpPr>
            <p:nvPr/>
          </p:nvGrpSpPr>
          <p:grpSpPr bwMode="auto">
            <a:xfrm>
              <a:off x="478807" y="3859777"/>
              <a:ext cx="8249946" cy="1173993"/>
              <a:chOff x="478807" y="3859777"/>
              <a:chExt cx="8249946" cy="1173993"/>
            </a:xfrm>
          </p:grpSpPr>
          <p:sp>
            <p:nvSpPr>
              <p:cNvPr id="10250" name="Vinkel 118"/>
              <p:cNvSpPr>
                <a:spLocks noChangeArrowheads="1"/>
              </p:cNvSpPr>
              <p:nvPr/>
            </p:nvSpPr>
            <p:spPr bwMode="auto">
              <a:xfrm>
                <a:off x="3617788" y="3859777"/>
                <a:ext cx="2048197" cy="1156541"/>
              </a:xfrm>
              <a:prstGeom prst="chevron">
                <a:avLst>
                  <a:gd name="adj" fmla="val 49997"/>
                </a:avLst>
              </a:prstGeom>
              <a:gradFill rotWithShape="1">
                <a:gsLst>
                  <a:gs pos="0">
                    <a:srgbClr val="1F88C8"/>
                  </a:gs>
                  <a:gs pos="100000">
                    <a:srgbClr val="41A7C3"/>
                  </a:gs>
                </a:gsLst>
                <a:lin ang="5400000"/>
              </a:gradFill>
              <a:ln w="9525">
                <a:solidFill>
                  <a:srgbClr val="34A8CC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 lang="en-MY" sz="1600" noProof="1">
                  <a:solidFill>
                    <a:srgbClr val="FFFFFF"/>
                  </a:solidFill>
                  <a:latin typeface="Calibri" pitchFamily="-111" charset="0"/>
                  <a:ea typeface="ＭＳ Ｐゴシック" pitchFamily="-111" charset="-128"/>
                </a:endParaRPr>
              </a:p>
            </p:txBody>
          </p:sp>
          <p:sp>
            <p:nvSpPr>
              <p:cNvPr id="10251" name="Pentagon 119"/>
              <p:cNvSpPr>
                <a:spLocks noChangeArrowheads="1"/>
              </p:cNvSpPr>
              <p:nvPr/>
            </p:nvSpPr>
            <p:spPr bwMode="auto">
              <a:xfrm>
                <a:off x="478807" y="3878815"/>
                <a:ext cx="2124409" cy="1154955"/>
              </a:xfrm>
              <a:prstGeom prst="homePlate">
                <a:avLst>
                  <a:gd name="adj" fmla="val 50004"/>
                </a:avLst>
              </a:prstGeom>
              <a:gradFill rotWithShape="1">
                <a:gsLst>
                  <a:gs pos="0">
                    <a:srgbClr val="10253F"/>
                  </a:gs>
                  <a:gs pos="59000">
                    <a:srgbClr val="254061"/>
                  </a:gs>
                  <a:gs pos="100000">
                    <a:srgbClr val="254061"/>
                  </a:gs>
                </a:gsLst>
                <a:lin ang="5400000"/>
              </a:gradFill>
              <a:ln w="9525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 lang="en-MY" sz="1600" noProof="1">
                  <a:solidFill>
                    <a:srgbClr val="FFFFFF"/>
                  </a:solidFill>
                  <a:latin typeface="Calibri" pitchFamily="-111" charset="0"/>
                  <a:ea typeface="ＭＳ Ｐゴシック" pitchFamily="-111" charset="-128"/>
                </a:endParaRPr>
              </a:p>
            </p:txBody>
          </p:sp>
          <p:sp>
            <p:nvSpPr>
              <p:cNvPr id="10252" name="Vinkel 120"/>
              <p:cNvSpPr>
                <a:spLocks noChangeArrowheads="1"/>
              </p:cNvSpPr>
              <p:nvPr/>
            </p:nvSpPr>
            <p:spPr bwMode="auto">
              <a:xfrm>
                <a:off x="2087198" y="3877228"/>
                <a:ext cx="2048197" cy="1156542"/>
              </a:xfrm>
              <a:prstGeom prst="chevron">
                <a:avLst>
                  <a:gd name="adj" fmla="val 49997"/>
                </a:avLst>
              </a:prstGeom>
              <a:gradFill rotWithShape="1">
                <a:gsLst>
                  <a:gs pos="0">
                    <a:srgbClr val="1F88C8"/>
                  </a:gs>
                  <a:gs pos="100000">
                    <a:srgbClr val="002060"/>
                  </a:gs>
                </a:gsLst>
                <a:lin ang="5400000"/>
              </a:gradFill>
              <a:ln w="9525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 lang="en-MY" sz="1400" b="1" noProof="1">
                  <a:solidFill>
                    <a:srgbClr val="FFFFFF"/>
                  </a:solidFill>
                  <a:latin typeface="Calibri" pitchFamily="-111" charset="0"/>
                  <a:ea typeface="ＭＳ Ｐゴシック" pitchFamily="-111" charset="-128"/>
                </a:endParaRPr>
              </a:p>
            </p:txBody>
          </p:sp>
          <p:sp>
            <p:nvSpPr>
              <p:cNvPr id="10253" name="Vinkel 124"/>
              <p:cNvSpPr>
                <a:spLocks noChangeArrowheads="1"/>
              </p:cNvSpPr>
              <p:nvPr/>
            </p:nvSpPr>
            <p:spPr bwMode="auto">
              <a:xfrm>
                <a:off x="5149966" y="3877228"/>
                <a:ext cx="2048197" cy="1156542"/>
              </a:xfrm>
              <a:prstGeom prst="chevron">
                <a:avLst>
                  <a:gd name="adj" fmla="val 49997"/>
                </a:avLst>
              </a:prstGeom>
              <a:gradFill rotWithShape="1">
                <a:gsLst>
                  <a:gs pos="0">
                    <a:srgbClr val="8EABDE"/>
                  </a:gs>
                  <a:gs pos="50000">
                    <a:srgbClr val="8EABDE"/>
                  </a:gs>
                  <a:gs pos="100000">
                    <a:srgbClr val="8FACE1"/>
                  </a:gs>
                </a:gsLst>
                <a:lin ang="5400000" scaled="1"/>
              </a:gradFill>
              <a:ln w="25400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pPr indent="-342900" algn="ctr"/>
                <a:endParaRPr lang="en-MY" sz="4800" b="1" noProof="1">
                  <a:solidFill>
                    <a:srgbClr val="FFFFFF"/>
                  </a:solidFill>
                  <a:latin typeface="Calibri" pitchFamily="-111" charset="0"/>
                  <a:ea typeface="ＭＳ Ｐゴシック" pitchFamily="-111" charset="-128"/>
                </a:endParaRPr>
              </a:p>
            </p:txBody>
          </p:sp>
          <p:sp>
            <p:nvSpPr>
              <p:cNvPr id="10254" name="Vinkel 125"/>
              <p:cNvSpPr>
                <a:spLocks noChangeArrowheads="1"/>
              </p:cNvSpPr>
              <p:nvPr/>
            </p:nvSpPr>
            <p:spPr bwMode="auto">
              <a:xfrm>
                <a:off x="6680556" y="3877228"/>
                <a:ext cx="2048197" cy="1156542"/>
              </a:xfrm>
              <a:prstGeom prst="chevron">
                <a:avLst>
                  <a:gd name="adj" fmla="val 49997"/>
                </a:avLst>
              </a:prstGeom>
              <a:gradFill rotWithShape="1">
                <a:gsLst>
                  <a:gs pos="0">
                    <a:srgbClr val="C2D1ED"/>
                  </a:gs>
                  <a:gs pos="50000">
                    <a:srgbClr val="C2D1ED"/>
                  </a:gs>
                  <a:gs pos="100000">
                    <a:srgbClr val="9AB5E4"/>
                  </a:gs>
                </a:gsLst>
                <a:lin ang="5400000" scaled="1"/>
              </a:gradFill>
              <a:ln w="25400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pPr indent="-342900" algn="ctr"/>
                <a:endParaRPr lang="en-MY" sz="4800" b="1" noProof="1">
                  <a:solidFill>
                    <a:srgbClr val="FFFFFF"/>
                  </a:solidFill>
                  <a:latin typeface="Calibri" pitchFamily="-111" charset="0"/>
                  <a:ea typeface="ＭＳ Ｐゴシック" pitchFamily="-111" charset="-128"/>
                </a:endParaRPr>
              </a:p>
            </p:txBody>
          </p:sp>
        </p:grpSp>
        <p:sp>
          <p:nvSpPr>
            <p:cNvPr id="10255" name="Rectangle 3"/>
            <p:cNvSpPr>
              <a:spLocks noChangeArrowheads="1"/>
            </p:cNvSpPr>
            <p:nvPr/>
          </p:nvSpPr>
          <p:spPr bwMode="auto">
            <a:xfrm>
              <a:off x="489922" y="5027424"/>
              <a:ext cx="7648188" cy="199896"/>
            </a:xfrm>
            <a:prstGeom prst="rect">
              <a:avLst/>
            </a:prstGeom>
            <a:gradFill rotWithShape="1">
              <a:gsLst>
                <a:gs pos="0">
                  <a:srgbClr val="969696"/>
                </a:gs>
                <a:gs pos="100000">
                  <a:srgbClr val="FFFFFF">
                    <a:alpha val="0"/>
                  </a:srgb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MY" noProof="1">
                <a:solidFill>
                  <a:srgbClr val="000000"/>
                </a:solidFill>
                <a:ea typeface="ＭＳ Ｐゴシック" pitchFamily="-111" charset="-128"/>
              </a:endParaRPr>
            </a:p>
          </p:txBody>
        </p:sp>
      </p:grpSp>
      <p:sp>
        <p:nvSpPr>
          <p:cNvPr id="10256" name="Titel 16"/>
          <p:cNvSpPr txBox="1">
            <a:spLocks/>
          </p:cNvSpPr>
          <p:nvPr/>
        </p:nvSpPr>
        <p:spPr bwMode="auto">
          <a:xfrm>
            <a:off x="177800" y="833438"/>
            <a:ext cx="4584700" cy="563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457200"/>
            <a:r>
              <a:rPr lang="da-DK" sz="3200">
                <a:solidFill>
                  <a:srgbClr val="FFFFFF"/>
                </a:solidFill>
                <a:latin typeface="Arial Narrow" pitchFamily="34" charset="0"/>
                <a:ea typeface="ＭＳ Ｐゴシック" pitchFamily="-111" charset="-128"/>
              </a:rPr>
              <a:t>Arrow Process</a:t>
            </a:r>
          </a:p>
        </p:txBody>
      </p:sp>
      <p:sp>
        <p:nvSpPr>
          <p:cNvPr id="10257" name="Pladsholder til tekst 18"/>
          <p:cNvSpPr txBox="1">
            <a:spLocks/>
          </p:cNvSpPr>
          <p:nvPr/>
        </p:nvSpPr>
        <p:spPr bwMode="auto">
          <a:xfrm>
            <a:off x="177800" y="1447800"/>
            <a:ext cx="6489700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defTabSz="457200">
              <a:spcBef>
                <a:spcPct val="20000"/>
              </a:spcBef>
              <a:buFont typeface="Arial" charset="0"/>
              <a:buNone/>
            </a:pPr>
            <a:r>
              <a:rPr lang="da-DK" sz="2000" b="1">
                <a:solidFill>
                  <a:srgbClr val="FFFFFF"/>
                </a:solidFill>
                <a:latin typeface="Arial Narrow" pitchFamily="34" charset="0"/>
                <a:ea typeface="ＭＳ Ｐゴシック" pitchFamily="-111" charset="-128"/>
              </a:rPr>
              <a:t>Why use graphics from PowerPointing.com?</a:t>
            </a:r>
          </a:p>
        </p:txBody>
      </p:sp>
      <p:sp>
        <p:nvSpPr>
          <p:cNvPr id="10258" name="Rektangel 143"/>
          <p:cNvSpPr>
            <a:spLocks noChangeArrowheads="1"/>
          </p:cNvSpPr>
          <p:nvPr/>
        </p:nvSpPr>
        <p:spPr bwMode="auto">
          <a:xfrm>
            <a:off x="5715008" y="3643314"/>
            <a:ext cx="1447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 noProof="1" smtClean="0">
                <a:solidFill>
                  <a:srgbClr val="FFFFFF"/>
                </a:solidFill>
                <a:latin typeface="Calibri" pitchFamily="-111" charset="0"/>
                <a:ea typeface="ＭＳ Ｐゴシック" pitchFamily="-111" charset="-128"/>
              </a:rPr>
              <a:t>GOVERNMENT EXPENDITURE</a:t>
            </a:r>
            <a:endParaRPr lang="en-US" sz="1600" b="1" noProof="1">
              <a:solidFill>
                <a:srgbClr val="FFFFFF"/>
              </a:solidFill>
              <a:latin typeface="Calibri" pitchFamily="-111" charset="0"/>
              <a:ea typeface="ＭＳ Ｐゴシック" pitchFamily="-111" charset="-128"/>
            </a:endParaRPr>
          </a:p>
        </p:txBody>
      </p:sp>
      <p:sp>
        <p:nvSpPr>
          <p:cNvPr id="10259" name="Rektangel 145"/>
          <p:cNvSpPr>
            <a:spLocks noChangeArrowheads="1"/>
          </p:cNvSpPr>
          <p:nvPr/>
        </p:nvSpPr>
        <p:spPr bwMode="auto">
          <a:xfrm>
            <a:off x="762000" y="1752600"/>
            <a:ext cx="27432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-"/>
            </a:pPr>
            <a:r>
              <a:rPr lang="en-US" sz="1600" b="1" dirty="0" smtClean="0">
                <a:solidFill>
                  <a:srgbClr val="080808"/>
                </a:solidFill>
                <a:latin typeface="Calibri" pitchFamily="-111" charset="0"/>
                <a:ea typeface="ＭＳ Ｐゴシック" pitchFamily="-111" charset="-128"/>
              </a:rPr>
              <a:t>Definition</a:t>
            </a:r>
          </a:p>
          <a:p>
            <a:pPr>
              <a:buFontTx/>
              <a:buChar char="-"/>
            </a:pPr>
            <a:r>
              <a:rPr lang="en-US" sz="1600" b="1" dirty="0">
                <a:solidFill>
                  <a:srgbClr val="080808"/>
                </a:solidFill>
                <a:latin typeface="Calibri" pitchFamily="-111" charset="0"/>
                <a:ea typeface="ＭＳ Ｐゴシック" pitchFamily="-111" charset="-128"/>
              </a:rPr>
              <a:t> </a:t>
            </a:r>
            <a:r>
              <a:rPr lang="en-US" sz="1600" b="1" dirty="0" smtClean="0">
                <a:solidFill>
                  <a:srgbClr val="080808"/>
                </a:solidFill>
                <a:latin typeface="Calibri" pitchFamily="-111" charset="0"/>
                <a:ea typeface="ＭＳ Ｐゴシック" pitchFamily="-111" charset="-128"/>
              </a:rPr>
              <a:t>Important functions </a:t>
            </a:r>
            <a:endParaRPr lang="en-US" sz="1600" b="1" dirty="0">
              <a:solidFill>
                <a:srgbClr val="080808"/>
              </a:solidFill>
              <a:latin typeface="Calibri" pitchFamily="-111" charset="0"/>
              <a:ea typeface="ＭＳ Ｐゴシック" pitchFamily="-111" charset="-128"/>
            </a:endParaRPr>
          </a:p>
        </p:txBody>
      </p:sp>
      <p:sp>
        <p:nvSpPr>
          <p:cNvPr id="10260" name="Rektangel 146"/>
          <p:cNvSpPr>
            <a:spLocks noChangeArrowheads="1"/>
          </p:cNvSpPr>
          <p:nvPr/>
        </p:nvSpPr>
        <p:spPr bwMode="auto">
          <a:xfrm>
            <a:off x="4191000" y="1905000"/>
            <a:ext cx="1957388" cy="16681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801688">
              <a:spcBef>
                <a:spcPct val="20000"/>
              </a:spcBef>
              <a:buFontTx/>
              <a:buChar char="-"/>
            </a:pPr>
            <a:r>
              <a:rPr lang="en-US" sz="1600" b="1" dirty="0" smtClean="0">
                <a:solidFill>
                  <a:srgbClr val="080808"/>
                </a:solidFill>
                <a:latin typeface="Calibri" pitchFamily="34" charset="0"/>
                <a:ea typeface="ＭＳ Ｐゴシック" pitchFamily="-111" charset="-128"/>
                <a:cs typeface="Calibri" pitchFamily="34" charset="0"/>
              </a:rPr>
              <a:t>Revenue (tax, non-tax &amp; non-revenue receipt)</a:t>
            </a:r>
          </a:p>
          <a:p>
            <a:pPr defTabSz="801688">
              <a:spcBef>
                <a:spcPct val="20000"/>
              </a:spcBef>
              <a:buFontTx/>
              <a:buChar char="-"/>
            </a:pPr>
            <a:r>
              <a:rPr lang="en-US" sz="1600" b="1" noProof="1" smtClean="0">
                <a:solidFill>
                  <a:srgbClr val="080808"/>
                </a:solidFill>
                <a:latin typeface="Calibri" pitchFamily="34" charset="0"/>
                <a:ea typeface="ＭＳ Ｐゴシック" pitchFamily="-111" charset="-128"/>
                <a:cs typeface="Calibri" pitchFamily="34" charset="0"/>
              </a:rPr>
              <a:t>Borrowing</a:t>
            </a:r>
            <a:r>
              <a:rPr lang="en-US" sz="1600" b="1" noProof="1" smtClean="0">
                <a:solidFill>
                  <a:srgbClr val="080808"/>
                </a:solidFill>
                <a:latin typeface="Calibri" pitchFamily="34" charset="0"/>
                <a:ea typeface="ＭＳ Ｐゴシック" pitchFamily="-111" charset="-128"/>
                <a:cs typeface="Calibri" pitchFamily="34" charset="0"/>
                <a:hlinkClick r:id="rId2" action="ppaction://hlinkfile"/>
              </a:rPr>
              <a:t> </a:t>
            </a:r>
            <a:r>
              <a:rPr lang="en-US" sz="1600" b="1" noProof="1" smtClean="0">
                <a:solidFill>
                  <a:srgbClr val="080808"/>
                </a:solidFill>
                <a:latin typeface="Calibri" pitchFamily="34" charset="0"/>
                <a:ea typeface="ＭＳ Ｐゴシック" pitchFamily="-111" charset="-128"/>
                <a:cs typeface="Calibri" pitchFamily="34" charset="0"/>
              </a:rPr>
              <a:t>(internal &amp; external sources)</a:t>
            </a:r>
            <a:endParaRPr lang="en-US" sz="1600" b="1" noProof="1">
              <a:solidFill>
                <a:srgbClr val="080808"/>
              </a:solidFill>
              <a:latin typeface="Calibri" pitchFamily="34" charset="0"/>
              <a:ea typeface="ＭＳ Ｐゴシック" pitchFamily="-111" charset="-128"/>
              <a:cs typeface="Calibri" pitchFamily="34" charset="0"/>
            </a:endParaRPr>
          </a:p>
          <a:p>
            <a:pPr defTabSz="801688">
              <a:spcBef>
                <a:spcPct val="20000"/>
              </a:spcBef>
            </a:pPr>
            <a:endParaRPr lang="en-US" sz="1600" b="1" noProof="1">
              <a:solidFill>
                <a:srgbClr val="080808"/>
              </a:solidFill>
              <a:latin typeface="Calibri" pitchFamily="34" charset="0"/>
              <a:ea typeface="ＭＳ Ｐゴシック" pitchFamily="-111" charset="-128"/>
              <a:cs typeface="Calibri" pitchFamily="34" charset="0"/>
            </a:endParaRPr>
          </a:p>
        </p:txBody>
      </p:sp>
      <p:sp>
        <p:nvSpPr>
          <p:cNvPr id="10261" name="Rektangel 147"/>
          <p:cNvSpPr>
            <a:spLocks noChangeArrowheads="1"/>
          </p:cNvSpPr>
          <p:nvPr/>
        </p:nvSpPr>
        <p:spPr bwMode="auto">
          <a:xfrm>
            <a:off x="6781800" y="1752600"/>
            <a:ext cx="23622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-"/>
            </a:pPr>
            <a:r>
              <a:rPr lang="en-US" sz="1600" b="1" dirty="0">
                <a:solidFill>
                  <a:srgbClr val="080808"/>
                </a:solidFill>
                <a:latin typeface="Calibri" pitchFamily="-111" charset="0"/>
                <a:ea typeface="ＭＳ Ｐゴシック" pitchFamily="-111" charset="-128"/>
              </a:rPr>
              <a:t> </a:t>
            </a:r>
            <a:r>
              <a:rPr lang="en-US" sz="1600" b="1" dirty="0" smtClean="0">
                <a:solidFill>
                  <a:srgbClr val="080808"/>
                </a:solidFill>
                <a:latin typeface="Calibri" pitchFamily="-111" charset="0"/>
                <a:ea typeface="ＭＳ Ｐゴシック" pitchFamily="-111" charset="-128"/>
              </a:rPr>
              <a:t>Contractionary</a:t>
            </a:r>
          </a:p>
          <a:p>
            <a:pPr>
              <a:buFontTx/>
              <a:buChar char="-"/>
            </a:pPr>
            <a:r>
              <a:rPr lang="en-US" sz="1600" b="1" dirty="0">
                <a:solidFill>
                  <a:srgbClr val="080808"/>
                </a:solidFill>
                <a:latin typeface="Calibri" pitchFamily="-111" charset="0"/>
                <a:ea typeface="ＭＳ Ｐゴシック" pitchFamily="-111" charset="-128"/>
              </a:rPr>
              <a:t> </a:t>
            </a:r>
            <a:r>
              <a:rPr lang="en-US" sz="1600" b="1" dirty="0" smtClean="0">
                <a:solidFill>
                  <a:srgbClr val="080808"/>
                </a:solidFill>
                <a:latin typeface="Calibri" pitchFamily="-111" charset="0"/>
                <a:ea typeface="ＭＳ Ｐゴシック" pitchFamily="-111" charset="-128"/>
              </a:rPr>
              <a:t>Expansionary </a:t>
            </a:r>
          </a:p>
          <a:p>
            <a:pPr>
              <a:buFontTx/>
              <a:buChar char="-"/>
            </a:pPr>
            <a:r>
              <a:rPr lang="en-US" sz="1600" b="1" dirty="0" smtClean="0">
                <a:solidFill>
                  <a:srgbClr val="080808"/>
                </a:solidFill>
                <a:latin typeface="Calibri" pitchFamily="-111" charset="0"/>
                <a:ea typeface="ＭＳ Ｐゴシック" pitchFamily="-111" charset="-128"/>
              </a:rPr>
              <a:t> Discretionary  </a:t>
            </a:r>
          </a:p>
          <a:p>
            <a:pPr>
              <a:buFontTx/>
              <a:buChar char="-"/>
            </a:pPr>
            <a:r>
              <a:rPr lang="en-US" sz="1600" b="1" dirty="0" smtClean="0">
                <a:solidFill>
                  <a:srgbClr val="080808"/>
                </a:solidFill>
                <a:latin typeface="Calibri" pitchFamily="-111" charset="0"/>
                <a:ea typeface="ＭＳ Ｐゴシック" pitchFamily="-111" charset="-128"/>
              </a:rPr>
              <a:t> Automatic           </a:t>
            </a:r>
            <a:endParaRPr lang="en-US" sz="1600" b="1" dirty="0">
              <a:solidFill>
                <a:srgbClr val="080808"/>
              </a:solidFill>
              <a:latin typeface="Calibri" pitchFamily="-111" charset="0"/>
              <a:ea typeface="ＭＳ Ｐゴシック" pitchFamily="-111" charset="-128"/>
            </a:endParaRPr>
          </a:p>
        </p:txBody>
      </p:sp>
      <p:sp>
        <p:nvSpPr>
          <p:cNvPr id="10262" name="Rektangel 148"/>
          <p:cNvSpPr>
            <a:spLocks noChangeArrowheads="1"/>
          </p:cNvSpPr>
          <p:nvPr/>
        </p:nvSpPr>
        <p:spPr bwMode="auto">
          <a:xfrm>
            <a:off x="2590800" y="4572000"/>
            <a:ext cx="178435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-"/>
            </a:pPr>
            <a:r>
              <a:rPr lang="en-US" sz="1600" b="1" noProof="1">
                <a:solidFill>
                  <a:srgbClr val="080808"/>
                </a:solidFill>
                <a:latin typeface="Calibri" pitchFamily="-111" charset="0"/>
                <a:ea typeface="ＭＳ Ｐゴシック" pitchFamily="-111" charset="-128"/>
              </a:rPr>
              <a:t> </a:t>
            </a:r>
            <a:r>
              <a:rPr lang="en-US" sz="1600" b="1" noProof="1" smtClean="0">
                <a:solidFill>
                  <a:srgbClr val="080808"/>
                </a:solidFill>
                <a:latin typeface="Calibri" pitchFamily="-111" charset="0"/>
                <a:ea typeface="ＭＳ Ｐゴシック" pitchFamily="-111" charset="-128"/>
              </a:rPr>
              <a:t>Definition</a:t>
            </a:r>
          </a:p>
          <a:p>
            <a:pPr>
              <a:buFontTx/>
              <a:buChar char="-"/>
            </a:pPr>
            <a:r>
              <a:rPr lang="en-US" sz="1600" b="1" noProof="1" smtClean="0">
                <a:solidFill>
                  <a:srgbClr val="080808"/>
                </a:solidFill>
                <a:latin typeface="Calibri" pitchFamily="-111" charset="0"/>
                <a:ea typeface="ＭＳ Ｐゴシック" pitchFamily="-111" charset="-128"/>
              </a:rPr>
              <a:t>Preparation</a:t>
            </a:r>
          </a:p>
          <a:p>
            <a:pPr>
              <a:buFontTx/>
              <a:buChar char="-"/>
            </a:pPr>
            <a:r>
              <a:rPr lang="en-US" sz="1600" b="1" noProof="1">
                <a:solidFill>
                  <a:srgbClr val="080808"/>
                </a:solidFill>
                <a:latin typeface="Calibri" pitchFamily="-111" charset="0"/>
                <a:ea typeface="ＭＳ Ｐゴシック" pitchFamily="-111" charset="-128"/>
              </a:rPr>
              <a:t> T</a:t>
            </a:r>
            <a:r>
              <a:rPr lang="en-US" sz="1600" b="1" noProof="1" smtClean="0">
                <a:solidFill>
                  <a:srgbClr val="080808"/>
                </a:solidFill>
                <a:latin typeface="Calibri" pitchFamily="-111" charset="0"/>
                <a:ea typeface="ＭＳ Ｐゴシック" pitchFamily="-111" charset="-128"/>
              </a:rPr>
              <a:t>ypes (Balanced, Surplus &amp; Deficit)</a:t>
            </a:r>
            <a:endParaRPr lang="en-US" sz="1600" b="1" noProof="1">
              <a:solidFill>
                <a:srgbClr val="080808"/>
              </a:solidFill>
              <a:latin typeface="Calibri" pitchFamily="-111" charset="0"/>
              <a:ea typeface="ＭＳ Ｐゴシック" pitchFamily="-111" charset="-128"/>
            </a:endParaRPr>
          </a:p>
        </p:txBody>
      </p:sp>
      <p:sp>
        <p:nvSpPr>
          <p:cNvPr id="10263" name="Rektangel 149"/>
          <p:cNvSpPr>
            <a:spLocks noChangeArrowheads="1"/>
          </p:cNvSpPr>
          <p:nvPr/>
        </p:nvSpPr>
        <p:spPr bwMode="auto">
          <a:xfrm>
            <a:off x="5791200" y="4953000"/>
            <a:ext cx="1784350" cy="6340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801688">
              <a:spcBef>
                <a:spcPct val="20000"/>
              </a:spcBef>
              <a:buFontTx/>
              <a:buChar char="-"/>
            </a:pPr>
            <a:r>
              <a:rPr lang="en-US" sz="1600" b="1" dirty="0">
                <a:solidFill>
                  <a:srgbClr val="080808"/>
                </a:solidFill>
                <a:latin typeface="Calibri" pitchFamily="-111" charset="0"/>
                <a:ea typeface="ＭＳ Ｐゴシック" pitchFamily="-111" charset="-128"/>
              </a:rPr>
              <a:t> </a:t>
            </a:r>
            <a:r>
              <a:rPr lang="en-US" sz="1600" b="1" dirty="0" smtClean="0">
                <a:solidFill>
                  <a:srgbClr val="080808"/>
                </a:solidFill>
                <a:latin typeface="Calibri" pitchFamily="-111" charset="0"/>
                <a:ea typeface="ＭＳ Ｐゴシック" pitchFamily="-111" charset="-128"/>
              </a:rPr>
              <a:t>Operating</a:t>
            </a:r>
          </a:p>
          <a:p>
            <a:pPr defTabSz="801688">
              <a:spcBef>
                <a:spcPct val="20000"/>
              </a:spcBef>
              <a:buFontTx/>
              <a:buChar char="-"/>
            </a:pPr>
            <a:r>
              <a:rPr lang="en-US" sz="1600" b="1" dirty="0">
                <a:solidFill>
                  <a:srgbClr val="080808"/>
                </a:solidFill>
                <a:latin typeface="Calibri" pitchFamily="-111" charset="0"/>
                <a:ea typeface="ＭＳ Ｐゴシック" pitchFamily="-111" charset="-128"/>
              </a:rPr>
              <a:t> </a:t>
            </a:r>
            <a:r>
              <a:rPr lang="en-US" sz="1600" b="1" dirty="0" smtClean="0">
                <a:solidFill>
                  <a:srgbClr val="080808"/>
                </a:solidFill>
                <a:latin typeface="Calibri" pitchFamily="-111" charset="0"/>
                <a:ea typeface="ＭＳ Ｐゴシック" pitchFamily="-111" charset="-128"/>
              </a:rPr>
              <a:t>Development</a:t>
            </a:r>
            <a:endParaRPr lang="en-US" sz="1600" b="1" dirty="0">
              <a:solidFill>
                <a:srgbClr val="080808"/>
              </a:solidFill>
              <a:latin typeface="Calibri" pitchFamily="-111" charset="0"/>
              <a:ea typeface="ＭＳ Ｐゴシック" pitchFamily="-111" charset="-128"/>
            </a:endParaRPr>
          </a:p>
        </p:txBody>
      </p:sp>
      <p:sp>
        <p:nvSpPr>
          <p:cNvPr id="10264" name="Rektangel 155"/>
          <p:cNvSpPr>
            <a:spLocks noChangeArrowheads="1"/>
          </p:cNvSpPr>
          <p:nvPr/>
        </p:nvSpPr>
        <p:spPr bwMode="auto">
          <a:xfrm>
            <a:off x="4143372" y="3500438"/>
            <a:ext cx="13716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 noProof="1" smtClean="0">
                <a:solidFill>
                  <a:srgbClr val="FFFFFF"/>
                </a:solidFill>
                <a:latin typeface="Calibri" pitchFamily="-111" charset="0"/>
                <a:ea typeface="ＭＳ Ｐゴシック" pitchFamily="-111" charset="-128"/>
              </a:rPr>
              <a:t>SOURCE OF REVENUE &amp; BORROWING</a:t>
            </a:r>
            <a:endParaRPr lang="en-US" sz="1600" noProof="1">
              <a:solidFill>
                <a:srgbClr val="FFFFFF"/>
              </a:solidFill>
              <a:latin typeface="Calibri" pitchFamily="-111" charset="0"/>
              <a:ea typeface="ＭＳ Ｐゴシック" pitchFamily="-111" charset="-128"/>
            </a:endParaRPr>
          </a:p>
        </p:txBody>
      </p:sp>
      <p:sp>
        <p:nvSpPr>
          <p:cNvPr id="10265" name="Rektangel 156"/>
          <p:cNvSpPr>
            <a:spLocks noChangeArrowheads="1"/>
          </p:cNvSpPr>
          <p:nvPr/>
        </p:nvSpPr>
        <p:spPr bwMode="auto">
          <a:xfrm>
            <a:off x="7239000" y="3733800"/>
            <a:ext cx="19050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MY" sz="1200" b="1" noProof="1">
                <a:solidFill>
                  <a:srgbClr val="0070C0"/>
                </a:solidFill>
                <a:latin typeface="Calibri" pitchFamily="-111" charset="0"/>
                <a:ea typeface="ＭＳ Ｐゴシック" pitchFamily="-111" charset="-128"/>
              </a:rPr>
              <a:t> </a:t>
            </a:r>
            <a:r>
              <a:rPr lang="en-US" sz="1600" b="1" noProof="1" smtClean="0">
                <a:solidFill>
                  <a:srgbClr val="0070C0"/>
                </a:solidFill>
                <a:latin typeface="Calibri" pitchFamily="-111" charset="0"/>
                <a:ea typeface="ＭＳ Ｐゴシック" pitchFamily="-111" charset="-128"/>
              </a:rPr>
              <a:t>FISCAL POLICY</a:t>
            </a:r>
            <a:endParaRPr lang="en-US" sz="1600" noProof="1">
              <a:solidFill>
                <a:srgbClr val="0070C0"/>
              </a:solidFill>
              <a:latin typeface="Calibri" pitchFamily="-111" charset="0"/>
              <a:ea typeface="ＭＳ Ｐゴシック" pitchFamily="-111" charset="-128"/>
            </a:endParaRPr>
          </a:p>
        </p:txBody>
      </p:sp>
      <p:sp>
        <p:nvSpPr>
          <p:cNvPr id="10266" name="Rektangel 157"/>
          <p:cNvSpPr>
            <a:spLocks noChangeArrowheads="1"/>
          </p:cNvSpPr>
          <p:nvPr/>
        </p:nvSpPr>
        <p:spPr bwMode="auto">
          <a:xfrm>
            <a:off x="2786050" y="3714752"/>
            <a:ext cx="121444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600" b="1" noProof="1" smtClean="0">
                <a:solidFill>
                  <a:srgbClr val="FFFFFF"/>
                </a:solidFill>
                <a:latin typeface="Calibri" pitchFamily="-111" charset="0"/>
                <a:ea typeface="ＭＳ Ｐゴシック" pitchFamily="-111" charset="-128"/>
              </a:rPr>
              <a:t>BUDGET	</a:t>
            </a:r>
            <a:endParaRPr lang="en-US" sz="1600" noProof="1">
              <a:solidFill>
                <a:srgbClr val="FFFFFF"/>
              </a:solidFill>
              <a:latin typeface="Calibri" pitchFamily="-111" charset="0"/>
              <a:ea typeface="ＭＳ Ｐゴシック" pitchFamily="-111" charset="-128"/>
            </a:endParaRPr>
          </a:p>
        </p:txBody>
      </p:sp>
      <p:sp>
        <p:nvSpPr>
          <p:cNvPr id="10267" name="Rektangel 158"/>
          <p:cNvSpPr>
            <a:spLocks noChangeArrowheads="1"/>
          </p:cNvSpPr>
          <p:nvPr/>
        </p:nvSpPr>
        <p:spPr bwMode="auto">
          <a:xfrm>
            <a:off x="571472" y="3500438"/>
            <a:ext cx="19812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 noProof="1" smtClean="0">
                <a:solidFill>
                  <a:srgbClr val="FFFFFF"/>
                </a:solidFill>
                <a:latin typeface="Calibri" pitchFamily="-111" charset="0"/>
                <a:ea typeface="ＭＳ Ｐゴシック" pitchFamily="-111" charset="-128"/>
              </a:rPr>
              <a:t>ECONOMIC FUNCTIONS OF GOVERNMENT</a:t>
            </a:r>
            <a:endParaRPr lang="en-US" sz="1600" noProof="1">
              <a:solidFill>
                <a:srgbClr val="FFFFFF"/>
              </a:solidFill>
              <a:latin typeface="Calibri" pitchFamily="-111" charset="0"/>
              <a:ea typeface="ＭＳ Ｐゴシック" pitchFamily="-111" charset="-128"/>
            </a:endParaRPr>
          </a:p>
        </p:txBody>
      </p:sp>
      <p:grpSp>
        <p:nvGrpSpPr>
          <p:cNvPr id="4" name="Gruppe 13"/>
          <p:cNvGrpSpPr/>
          <p:nvPr/>
        </p:nvGrpSpPr>
        <p:grpSpPr>
          <a:xfrm>
            <a:off x="73025" y="431800"/>
            <a:ext cx="9144000" cy="1171308"/>
            <a:chOff x="0" y="800100"/>
            <a:chExt cx="9144000" cy="1171308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29" name="Rektangel 3"/>
            <p:cNvSpPr>
              <a:spLocks noChangeArrowheads="1"/>
            </p:cNvSpPr>
            <p:nvPr/>
          </p:nvSpPr>
          <p:spPr bwMode="auto">
            <a:xfrm>
              <a:off x="0" y="800100"/>
              <a:ext cx="9144000" cy="1168400"/>
            </a:xfrm>
            <a:prstGeom prst="rect">
              <a:avLst/>
            </a:prstGeom>
            <a:gradFill rotWithShape="1">
              <a:gsLst>
                <a:gs pos="0">
                  <a:srgbClr val="171717"/>
                </a:gs>
                <a:gs pos="100000">
                  <a:srgbClr val="353637"/>
                </a:gs>
              </a:gsLst>
              <a:lin ang="16200000"/>
            </a:gradFill>
            <a:ln w="9525">
              <a:noFill/>
              <a:miter lim="800000"/>
              <a:headEnd/>
              <a:tailEnd/>
            </a:ln>
            <a:effectLst>
              <a:outerShdw blurRad="63500" dist="22987" dir="5400000" algn="tl" rotWithShape="0">
                <a:srgbClr val="00000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endParaRPr lang="da-DK">
                <a:solidFill>
                  <a:srgbClr val="FFFFFF"/>
                </a:solidFill>
                <a:latin typeface="Arial Narrow" pitchFamily="-97" charset="0"/>
                <a:ea typeface="ＭＳ Ｐゴシック" pitchFamily="-97" charset="-128"/>
              </a:endParaRPr>
            </a:p>
          </p:txBody>
        </p:sp>
        <p:pic>
          <p:nvPicPr>
            <p:cNvPr id="30" name="Billede 4" descr="dreamstime_Architect plan.jpg"/>
            <p:cNvPicPr>
              <a:picLocks noChangeAspect="1"/>
            </p:cNvPicPr>
            <p:nvPr/>
          </p:nvPicPr>
          <p:blipFill>
            <a:blip r:embed="rId3" cstate="print">
              <a:lum bright="6000"/>
            </a:blip>
            <a:srcRect/>
            <a:stretch>
              <a:fillRect/>
            </a:stretch>
          </p:blipFill>
          <p:spPr>
            <a:xfrm>
              <a:off x="7206344" y="800100"/>
              <a:ext cx="1580470" cy="1171308"/>
            </a:xfrm>
            <a:prstGeom prst="rect">
              <a:avLst/>
            </a:prstGeom>
          </p:spPr>
        </p:pic>
      </p:grpSp>
      <p:sp>
        <p:nvSpPr>
          <p:cNvPr id="10269" name="Rectangle 30"/>
          <p:cNvSpPr>
            <a:spLocks noChangeArrowheads="1"/>
          </p:cNvSpPr>
          <p:nvPr/>
        </p:nvSpPr>
        <p:spPr bwMode="auto">
          <a:xfrm>
            <a:off x="381000" y="762000"/>
            <a:ext cx="2917825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457200">
              <a:spcBef>
                <a:spcPct val="20000"/>
              </a:spcBef>
              <a:buFont typeface="Arial" charset="0"/>
              <a:buNone/>
            </a:pPr>
            <a:r>
              <a:rPr lang="da-DK" sz="2500" b="1" dirty="0">
                <a:solidFill>
                  <a:srgbClr val="FFFFFF"/>
                </a:solidFill>
                <a:ea typeface="ＭＳ Ｐゴシック" pitchFamily="-111" charset="-128"/>
                <a:cs typeface="Arial" charset="0"/>
              </a:rPr>
              <a:t>Chapter Summary</a:t>
            </a:r>
          </a:p>
        </p:txBody>
      </p:sp>
      <p:sp>
        <p:nvSpPr>
          <p:cNvPr id="10270" name="Tekstboks 57"/>
          <p:cNvSpPr txBox="1">
            <a:spLocks noChangeArrowheads="1"/>
          </p:cNvSpPr>
          <p:nvPr/>
        </p:nvSpPr>
        <p:spPr bwMode="auto">
          <a:xfrm>
            <a:off x="3482975" y="6611938"/>
            <a:ext cx="566102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1000">
                <a:latin typeface="Calibri" pitchFamily="-111" charset="0"/>
                <a:ea typeface="ＭＳ Ｐゴシック" pitchFamily="-111" charset="-128"/>
              </a:rPr>
              <a:t>This illustration is a part of  ”Building Plan”. See  the whole presentation at </a:t>
            </a:r>
            <a:r>
              <a:rPr lang="en-US" sz="1000">
                <a:latin typeface="Calibri" pitchFamily="-111" charset="0"/>
                <a:ea typeface="ＭＳ Ｐゴシック" pitchFamily="-111" charset="-128"/>
                <a:hlinkClick r:id="rId4"/>
              </a:rPr>
              <a:t>slideshop.com/value-chain </a:t>
            </a:r>
            <a:endParaRPr lang="en-US" sz="1000">
              <a:latin typeface="Calibri" pitchFamily="-111" charset="0"/>
              <a:ea typeface="ＭＳ Ｐゴシック" pitchFamily="-111" charset="-128"/>
            </a:endParaRPr>
          </a:p>
        </p:txBody>
      </p:sp>
      <p:sp>
        <p:nvSpPr>
          <p:cNvPr id="10271" name="Text Box 31"/>
          <p:cNvSpPr txBox="1">
            <a:spLocks noChangeArrowheads="1"/>
          </p:cNvSpPr>
          <p:nvPr/>
        </p:nvSpPr>
        <p:spPr bwMode="auto">
          <a:xfrm>
            <a:off x="6858000" y="6096000"/>
            <a:ext cx="228600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 i="1"/>
              <a:t>Prepared</a:t>
            </a:r>
            <a:r>
              <a:rPr lang="en-US" sz="1000" b="1" i="1">
                <a:solidFill>
                  <a:srgbClr val="FFFFFF"/>
                </a:solidFill>
              </a:rPr>
              <a:t> </a:t>
            </a:r>
            <a:r>
              <a:rPr lang="en-US" sz="1000" b="1" i="1"/>
              <a:t>by: Azlina bt Azmi</a:t>
            </a:r>
          </a:p>
          <a:p>
            <a:pPr>
              <a:spcBef>
                <a:spcPct val="50000"/>
              </a:spcBef>
            </a:pPr>
            <a:r>
              <a:rPr lang="en-US" sz="1000" b="1" i="1"/>
              <a:t>Session of December 2010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Citizens</a:t>
            </a:r>
          </a:p>
          <a:p>
            <a:pPr lvl="1"/>
            <a:r>
              <a:rPr lang="en-US" dirty="0" smtClean="0"/>
              <a:t>Sale of securities, bonds and saving certificates</a:t>
            </a:r>
          </a:p>
          <a:p>
            <a:r>
              <a:rPr lang="en-US" dirty="0" smtClean="0"/>
              <a:t>Financial Institutions</a:t>
            </a:r>
          </a:p>
          <a:p>
            <a:pPr lvl="1"/>
            <a:r>
              <a:rPr lang="en-US" dirty="0" smtClean="0"/>
              <a:t>Insurance companies invest their resource in the purchase of government securities</a:t>
            </a:r>
          </a:p>
          <a:p>
            <a:r>
              <a:rPr lang="en-US" dirty="0" smtClean="0"/>
              <a:t>Central Bank</a:t>
            </a:r>
          </a:p>
          <a:p>
            <a:pPr lvl="1"/>
            <a:r>
              <a:rPr lang="en-US" dirty="0" smtClean="0"/>
              <a:t>Purchase government securities, bonds, debentures from government</a:t>
            </a:r>
          </a:p>
          <a:p>
            <a:r>
              <a:rPr lang="en-US" dirty="0" smtClean="0"/>
              <a:t>Commercial Banks</a:t>
            </a:r>
          </a:p>
          <a:p>
            <a:pPr lvl="1"/>
            <a:r>
              <a:rPr lang="en-US" dirty="0" smtClean="0"/>
              <a:t>Invest their deposit in government bonds and securities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Internal Sources of Borrowing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International money market</a:t>
            </a:r>
          </a:p>
          <a:p>
            <a:pPr lvl="1"/>
            <a:r>
              <a:rPr lang="en-US" dirty="0" smtClean="0"/>
              <a:t>Foreign exchange banks, bonds and securities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Currency loans from foreign government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Loans from international financial institutions</a:t>
            </a:r>
          </a:p>
          <a:p>
            <a:pPr lvl="1"/>
            <a:r>
              <a:rPr lang="en-US" dirty="0" smtClean="0"/>
              <a:t>International Monetary Fund (IMF) loans in short-term</a:t>
            </a:r>
          </a:p>
          <a:p>
            <a:pPr lvl="1"/>
            <a:r>
              <a:rPr lang="en-US" dirty="0" smtClean="0"/>
              <a:t>World Bank loans in long-term basis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External Sources of Borrowing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bond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-1"/>
            <a:ext cx="9144000" cy="7136757"/>
          </a:xfr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corporate bond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71472" y="428604"/>
            <a:ext cx="7722935" cy="5929354"/>
          </a:xfr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spn_1000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71472" y="285728"/>
            <a:ext cx="7844172" cy="5072098"/>
          </a:xfr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bond US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5720" y="0"/>
            <a:ext cx="8611426" cy="6429420"/>
          </a:xfr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one of main instrument in fiscal policy to increase aggregate demand</a:t>
            </a:r>
          </a:p>
          <a:p>
            <a:r>
              <a:rPr lang="en-US" dirty="0" smtClean="0"/>
              <a:t>Can be classified as transfer of payment and purchases of goods and services</a:t>
            </a:r>
          </a:p>
          <a:p>
            <a:r>
              <a:rPr lang="en-US" dirty="0" smtClean="0"/>
              <a:t>Falls into two categories:</a:t>
            </a:r>
          </a:p>
          <a:p>
            <a:pPr lvl="1"/>
            <a:r>
              <a:rPr lang="en-US" dirty="0" smtClean="0"/>
              <a:t>Government Operating Expenditure</a:t>
            </a:r>
          </a:p>
          <a:p>
            <a:pPr lvl="1"/>
            <a:r>
              <a:rPr lang="en-US" dirty="0" smtClean="0"/>
              <a:t>Government Development Expenditure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Government Expenditure</a:t>
            </a:r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cover the expenses of operating and administering government departments</a:t>
            </a:r>
          </a:p>
          <a:p>
            <a:r>
              <a:rPr lang="en-US" dirty="0" smtClean="0"/>
              <a:t>Consists:</a:t>
            </a:r>
          </a:p>
          <a:p>
            <a:pPr lvl="1"/>
            <a:r>
              <a:rPr lang="en-US" dirty="0" smtClean="0"/>
              <a:t>Emoluments</a:t>
            </a:r>
          </a:p>
          <a:p>
            <a:pPr lvl="1"/>
            <a:r>
              <a:rPr lang="en-US" dirty="0" smtClean="0"/>
              <a:t>Pensions</a:t>
            </a:r>
          </a:p>
          <a:p>
            <a:pPr lvl="1"/>
            <a:r>
              <a:rPr lang="en-US" dirty="0" smtClean="0"/>
              <a:t>Debt</a:t>
            </a:r>
          </a:p>
          <a:p>
            <a:pPr lvl="1"/>
            <a:r>
              <a:rPr lang="en-US" dirty="0" smtClean="0"/>
              <a:t>Subsidies</a:t>
            </a:r>
          </a:p>
          <a:p>
            <a:pPr lvl="1"/>
            <a:r>
              <a:rPr lang="en-US" dirty="0" smtClean="0"/>
              <a:t>Grants</a:t>
            </a:r>
          </a:p>
          <a:p>
            <a:pPr lvl="1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Government Operating Expenditure</a:t>
            </a:r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investment purposes to improve facilities in the basic physical infrastructure</a:t>
            </a:r>
          </a:p>
          <a:p>
            <a:r>
              <a:rPr lang="en-US" dirty="0" smtClean="0"/>
              <a:t>Focused on development projects to boost economic growth</a:t>
            </a:r>
          </a:p>
          <a:p>
            <a:r>
              <a:rPr lang="en-US" dirty="0" smtClean="0"/>
              <a:t>Consists:</a:t>
            </a:r>
          </a:p>
          <a:p>
            <a:pPr lvl="1"/>
            <a:r>
              <a:rPr lang="en-US" dirty="0" smtClean="0"/>
              <a:t>Defense and security</a:t>
            </a:r>
          </a:p>
          <a:p>
            <a:pPr lvl="1"/>
            <a:r>
              <a:rPr lang="en-US" dirty="0" smtClean="0"/>
              <a:t>Economic / sector services</a:t>
            </a:r>
          </a:p>
          <a:p>
            <a:pPr lvl="1"/>
            <a:r>
              <a:rPr lang="en-US" dirty="0" smtClean="0"/>
              <a:t>Social services</a:t>
            </a:r>
          </a:p>
          <a:p>
            <a:pPr lvl="1"/>
            <a:r>
              <a:rPr lang="en-US" dirty="0" smtClean="0"/>
              <a:t>General administration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Government Development Expenditure</a:t>
            </a:r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use of government taxation and expenditure to influence the country’s spending, employment and price levels</a:t>
            </a:r>
          </a:p>
          <a:p>
            <a:r>
              <a:rPr lang="en-US" dirty="0" smtClean="0"/>
              <a:t>Instruments of Fiscal Policy:</a:t>
            </a:r>
          </a:p>
          <a:p>
            <a:pPr lvl="1"/>
            <a:r>
              <a:rPr lang="en-US" dirty="0" smtClean="0"/>
              <a:t>Discretionary Fiscal Policy</a:t>
            </a:r>
          </a:p>
          <a:p>
            <a:pPr lvl="1"/>
            <a:r>
              <a:rPr lang="en-US" dirty="0" smtClean="0"/>
              <a:t>Automatic Fiscal Policy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Fiscal Policy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Preview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 smtClean="0"/>
              <a:t>1980 – 1982: </a:t>
            </a:r>
            <a:r>
              <a:rPr lang="en-US" dirty="0" smtClean="0"/>
              <a:t>Government implemented expansionary fiscal policy to combat  recession</a:t>
            </a:r>
          </a:p>
          <a:p>
            <a:r>
              <a:rPr lang="en-US" b="1" u="sng" dirty="0" smtClean="0"/>
              <a:t>Early stages of Asian Crisis</a:t>
            </a:r>
            <a:r>
              <a:rPr lang="en-US" dirty="0" smtClean="0"/>
              <a:t>: Government tightened the budget to reduce inflationary resulted from the depreciation of RM</a:t>
            </a:r>
          </a:p>
          <a:p>
            <a:r>
              <a:rPr lang="en-US" b="1" u="sng" dirty="0" smtClean="0"/>
              <a:t>1998</a:t>
            </a:r>
            <a:r>
              <a:rPr lang="en-US" dirty="0" smtClean="0"/>
              <a:t>: Fiscal policy turned expansionary to support economic activity</a:t>
            </a:r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be conclude as below: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Discretionary Fiscal Policy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3214678" y="2357430"/>
            <a:ext cx="2857520" cy="221457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Discretionary Fiscal Policy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(Tax and Government Spending)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Left Arrow 9"/>
          <p:cNvSpPr/>
          <p:nvPr/>
        </p:nvSpPr>
        <p:spPr>
          <a:xfrm>
            <a:off x="2285984" y="3214686"/>
            <a:ext cx="785818" cy="35719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Arrow 10"/>
          <p:cNvSpPr/>
          <p:nvPr/>
        </p:nvSpPr>
        <p:spPr>
          <a:xfrm>
            <a:off x="6143636" y="3286124"/>
            <a:ext cx="928694" cy="3571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428596" y="3214686"/>
            <a:ext cx="18573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Contractionary</a:t>
            </a:r>
            <a:r>
              <a:rPr lang="en-US" dirty="0" smtClean="0"/>
              <a:t> Fiscal Policy</a:t>
            </a:r>
          </a:p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7072330" y="3143248"/>
            <a:ext cx="18573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Expansionary Fiscal Policy</a:t>
            </a:r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Also known as </a:t>
            </a:r>
            <a:r>
              <a:rPr lang="en-US" b="1" dirty="0" smtClean="0">
                <a:solidFill>
                  <a:srgbClr val="FF0000"/>
                </a:solidFill>
              </a:rPr>
              <a:t>automatic stabilization</a:t>
            </a:r>
          </a:p>
          <a:p>
            <a:r>
              <a:rPr lang="en-US" dirty="0" smtClean="0"/>
              <a:t>Transfer of payment and income tax are automatic stabilizer</a:t>
            </a:r>
          </a:p>
          <a:p>
            <a:r>
              <a:rPr lang="en-US" dirty="0" smtClean="0"/>
              <a:t>Changes in government expenditure </a:t>
            </a:r>
            <a:r>
              <a:rPr lang="en-US" b="1" dirty="0" smtClean="0">
                <a:solidFill>
                  <a:srgbClr val="FF0000"/>
                </a:solidFill>
              </a:rPr>
              <a:t>(transfer of payment)</a:t>
            </a:r>
            <a:r>
              <a:rPr lang="en-US" dirty="0" smtClean="0"/>
              <a:t> and taxes </a:t>
            </a:r>
            <a:r>
              <a:rPr lang="en-US" b="1" dirty="0" smtClean="0">
                <a:solidFill>
                  <a:srgbClr val="FF0000"/>
                </a:solidFill>
              </a:rPr>
              <a:t>(income tax)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which occur automatically without government intervention</a:t>
            </a:r>
          </a:p>
          <a:p>
            <a:r>
              <a:rPr lang="en-US" dirty="0" smtClean="0"/>
              <a:t>Because they are change varies with business cycle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Automatic Fiscal Policy</a:t>
            </a:r>
            <a:endParaRPr 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Expansion </a:t>
            </a:r>
          </a:p>
          <a:p>
            <a:pPr lvl="1"/>
            <a:r>
              <a:rPr lang="en-US" dirty="0" smtClean="0"/>
              <a:t>Lower transfer of payment</a:t>
            </a:r>
          </a:p>
          <a:p>
            <a:pPr lvl="1"/>
            <a:r>
              <a:rPr lang="en-US" dirty="0" smtClean="0"/>
              <a:t>Increase income tax</a:t>
            </a:r>
          </a:p>
          <a:p>
            <a:r>
              <a:rPr lang="en-US" dirty="0" smtClean="0"/>
              <a:t>Recession</a:t>
            </a:r>
          </a:p>
          <a:p>
            <a:pPr lvl="1"/>
            <a:r>
              <a:rPr lang="en-US" dirty="0" smtClean="0"/>
              <a:t>Increase transfer of payment</a:t>
            </a:r>
          </a:p>
          <a:p>
            <a:pPr lvl="1"/>
            <a:r>
              <a:rPr lang="en-US" dirty="0" smtClean="0"/>
              <a:t>Lower the tax (resulted from drop in income because income tax is progressive tax)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Automatic Fiscal Policy</a:t>
            </a:r>
            <a:endParaRPr 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Tax </a:t>
            </a:r>
          </a:p>
          <a:p>
            <a:pPr lvl="1"/>
            <a:r>
              <a:rPr lang="en-US" b="1" dirty="0" smtClean="0">
                <a:solidFill>
                  <a:srgbClr val="FF0000"/>
                </a:solidFill>
              </a:rPr>
              <a:t>Income tax </a:t>
            </a:r>
            <a:r>
              <a:rPr lang="en-US" dirty="0" smtClean="0"/>
              <a:t>relief up to RM6,000 for EPF</a:t>
            </a:r>
          </a:p>
          <a:p>
            <a:pPr lvl="1"/>
            <a:r>
              <a:rPr lang="en-US" b="1" dirty="0" smtClean="0">
                <a:solidFill>
                  <a:srgbClr val="FF0000"/>
                </a:solidFill>
              </a:rPr>
              <a:t>Import duties and excise duty </a:t>
            </a:r>
            <a:r>
              <a:rPr lang="en-US" dirty="0" smtClean="0"/>
              <a:t>exemption for hybrid cars extended until 31 December 2011</a:t>
            </a:r>
          </a:p>
          <a:p>
            <a:pPr lvl="1"/>
            <a:r>
              <a:rPr lang="en-US" b="1" dirty="0" smtClean="0">
                <a:solidFill>
                  <a:srgbClr val="FF0000"/>
                </a:solidFill>
              </a:rPr>
              <a:t>Import duty and sales tax exemption </a:t>
            </a:r>
            <a:r>
              <a:rPr lang="en-US" dirty="0" smtClean="0"/>
              <a:t>on broadband equipment until 2011</a:t>
            </a:r>
          </a:p>
          <a:p>
            <a:pPr lvl="1"/>
            <a:r>
              <a:rPr lang="en-US" b="1" dirty="0" smtClean="0">
                <a:solidFill>
                  <a:srgbClr val="FF0000"/>
                </a:solidFill>
              </a:rPr>
              <a:t>Sales tax </a:t>
            </a:r>
            <a:r>
              <a:rPr lang="en-US" dirty="0" smtClean="0"/>
              <a:t>exemption on all types of mobile phones</a:t>
            </a:r>
          </a:p>
          <a:p>
            <a:pPr lvl="1"/>
            <a:r>
              <a:rPr lang="en-US" b="1" dirty="0" smtClean="0">
                <a:solidFill>
                  <a:srgbClr val="FF0000"/>
                </a:solidFill>
              </a:rPr>
              <a:t>Service tax </a:t>
            </a:r>
            <a:r>
              <a:rPr lang="en-US" dirty="0" smtClean="0"/>
              <a:t>be increased from 5% to 6%</a:t>
            </a:r>
          </a:p>
          <a:p>
            <a:pPr lvl="1"/>
            <a:r>
              <a:rPr lang="en-US" dirty="0" smtClean="0"/>
              <a:t>Government proposes abolition of </a:t>
            </a:r>
            <a:r>
              <a:rPr lang="en-US" b="1" dirty="0" smtClean="0">
                <a:solidFill>
                  <a:srgbClr val="FF0000"/>
                </a:solidFill>
              </a:rPr>
              <a:t>import duty </a:t>
            </a:r>
            <a:r>
              <a:rPr lang="en-US" dirty="0" smtClean="0"/>
              <a:t>on approximately 300 goods preferred by tourist and locals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Highlight Budget 2011</a:t>
            </a:r>
            <a:endParaRPr lang="en-US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Operating Expenditure</a:t>
            </a:r>
          </a:p>
          <a:p>
            <a:pPr lvl="1"/>
            <a:r>
              <a:rPr lang="en-US" dirty="0" smtClean="0"/>
              <a:t>The monthly </a:t>
            </a:r>
            <a:r>
              <a:rPr lang="en-US" dirty="0" smtClean="0">
                <a:solidFill>
                  <a:srgbClr val="FF0000"/>
                </a:solidFill>
              </a:rPr>
              <a:t>allowance </a:t>
            </a:r>
            <a:r>
              <a:rPr lang="en-US" dirty="0" smtClean="0"/>
              <a:t>for KAFA teachers increased to RM800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Highlight Budget 2011</a:t>
            </a:r>
            <a:endParaRPr lang="en-US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Development expenditure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To support </a:t>
            </a:r>
            <a:r>
              <a:rPr lang="en-US" dirty="0" smtClean="0">
                <a:solidFill>
                  <a:srgbClr val="FF0000"/>
                </a:solidFill>
              </a:rPr>
              <a:t>tourism industry</a:t>
            </a:r>
            <a:r>
              <a:rPr lang="en-US" dirty="0" smtClean="0"/>
              <a:t>, government allocates RM100 million</a:t>
            </a:r>
          </a:p>
          <a:p>
            <a:pPr lvl="1"/>
            <a:r>
              <a:rPr lang="en-US" dirty="0" smtClean="0"/>
              <a:t>Allocation of RM146 mil to support </a:t>
            </a:r>
            <a:r>
              <a:rPr lang="en-US" dirty="0" smtClean="0">
                <a:solidFill>
                  <a:srgbClr val="FF0000"/>
                </a:solidFill>
              </a:rPr>
              <a:t>oil, gas and energy industry</a:t>
            </a:r>
          </a:p>
          <a:p>
            <a:pPr lvl="1"/>
            <a:r>
              <a:rPr lang="en-US" dirty="0" smtClean="0"/>
              <a:t>In </a:t>
            </a:r>
            <a:r>
              <a:rPr lang="en-US" dirty="0" smtClean="0">
                <a:solidFill>
                  <a:srgbClr val="FF0000"/>
                </a:solidFill>
              </a:rPr>
              <a:t>agriculture sector</a:t>
            </a:r>
            <a:r>
              <a:rPr lang="en-US" dirty="0" smtClean="0"/>
              <a:t>, government allocate RM3.8bil to increase productivity and higher returns </a:t>
            </a:r>
          </a:p>
          <a:p>
            <a:pPr lvl="1"/>
            <a:r>
              <a:rPr lang="en-US" dirty="0" smtClean="0"/>
              <a:t>The </a:t>
            </a:r>
            <a:r>
              <a:rPr lang="en-US" dirty="0" smtClean="0">
                <a:solidFill>
                  <a:srgbClr val="FF0000"/>
                </a:solidFill>
              </a:rPr>
              <a:t>Northern Corridor Economic Region </a:t>
            </a:r>
            <a:r>
              <a:rPr lang="en-US" dirty="0" smtClean="0"/>
              <a:t>is allocated RM133mil</a:t>
            </a:r>
          </a:p>
          <a:p>
            <a:pPr lvl="1"/>
            <a:r>
              <a:rPr lang="en-US" dirty="0" smtClean="0"/>
              <a:t>RM6.4bil to build and upgrade </a:t>
            </a:r>
            <a:r>
              <a:rPr lang="en-US" dirty="0" smtClean="0">
                <a:solidFill>
                  <a:srgbClr val="FF0000"/>
                </a:solidFill>
              </a:rPr>
              <a:t>schools, hostels, facilities and equipment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Highlight Budget 2011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Economic Functions of </a:t>
            </a:r>
            <a:r>
              <a:rPr lang="en-US" dirty="0" err="1" smtClean="0"/>
              <a:t>Govt</a:t>
            </a:r>
            <a:endParaRPr lang="en-MY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Plays an important role in order to achieve economic stability by implementing economic policy</a:t>
            </a:r>
          </a:p>
          <a:p>
            <a:r>
              <a:rPr lang="en-US" dirty="0" smtClean="0"/>
              <a:t>Create a business environment to encourage competition among producers</a:t>
            </a:r>
          </a:p>
          <a:p>
            <a:r>
              <a:rPr lang="en-US" dirty="0" smtClean="0"/>
              <a:t>To control income disparity through taxation and transfer of payment</a:t>
            </a:r>
          </a:p>
          <a:p>
            <a:r>
              <a:rPr lang="en-US" dirty="0" smtClean="0"/>
              <a:t>To promote private sector as the main engine of economic growth</a:t>
            </a:r>
          </a:p>
          <a:p>
            <a:endParaRPr lang="en-US" dirty="0" smtClean="0"/>
          </a:p>
          <a:p>
            <a:endParaRPr lang="en-MY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Document contain a preliminary approval plan of public revenue and expenditure in a year</a:t>
            </a:r>
          </a:p>
          <a:p>
            <a:r>
              <a:rPr lang="en-US" dirty="0" smtClean="0"/>
              <a:t>The Finance Minister will announce the National Budget in September or October in Parliament</a:t>
            </a:r>
            <a:endParaRPr lang="en-MY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Budget ?</a:t>
            </a:r>
            <a:endParaRPr lang="en-MY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Balanced Budget</a:t>
            </a:r>
          </a:p>
          <a:p>
            <a:pPr lvl="1"/>
            <a:r>
              <a:rPr lang="en-US" dirty="0" smtClean="0"/>
              <a:t>Occurs when government’s total expenditure is equal with total revenue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Surplus Budget</a:t>
            </a:r>
          </a:p>
          <a:p>
            <a:pPr lvl="1"/>
            <a:r>
              <a:rPr lang="en-US" dirty="0" smtClean="0"/>
              <a:t>Total revenue &gt; total expenditure</a:t>
            </a:r>
          </a:p>
          <a:p>
            <a:endParaRPr lang="en-US" dirty="0" smtClean="0"/>
          </a:p>
          <a:p>
            <a:r>
              <a:rPr lang="en-US" dirty="0" smtClean="0"/>
              <a:t>Deficit Budget</a:t>
            </a:r>
          </a:p>
          <a:p>
            <a:pPr lvl="1"/>
            <a:r>
              <a:rPr lang="en-US" dirty="0" smtClean="0"/>
              <a:t>Total revenue &lt; total expenditure</a:t>
            </a:r>
            <a:endParaRPr lang="en-MY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Budget</a:t>
            </a:r>
            <a:endParaRPr lang="en-MY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Balanced, Surplus or Deficit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Which one is </a:t>
            </a:r>
            <a:r>
              <a:rPr lang="en-US" sz="3200" dirty="0" smtClean="0">
                <a:solidFill>
                  <a:srgbClr val="FF0000"/>
                </a:solidFill>
              </a:rPr>
              <a:t>good </a:t>
            </a:r>
            <a:r>
              <a:rPr lang="en-US" dirty="0" smtClean="0"/>
              <a:t>or </a:t>
            </a:r>
            <a:r>
              <a:rPr lang="en-US" sz="3200" dirty="0" smtClean="0">
                <a:solidFill>
                  <a:srgbClr val="FF0000"/>
                </a:solidFill>
              </a:rPr>
              <a:t>bad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	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Surplus Budget 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Occurs when government implement during </a:t>
            </a:r>
            <a:r>
              <a:rPr lang="en-US" sz="2800" dirty="0" smtClean="0">
                <a:solidFill>
                  <a:srgbClr val="FF0000"/>
                </a:solidFill>
              </a:rPr>
              <a:t>inflation</a:t>
            </a:r>
          </a:p>
          <a:p>
            <a:pPr lvl="1"/>
            <a:r>
              <a:rPr lang="en-US" dirty="0" smtClean="0"/>
              <a:t>Which is reduction in Government spending (total expenditure) &amp; increase taxes (total revenue)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When?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Deficit budget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Occurs when government implement during deflation (unemployment &amp; recession)</a:t>
            </a:r>
          </a:p>
          <a:p>
            <a:pPr lvl="1"/>
            <a:r>
              <a:rPr lang="en-US" dirty="0" smtClean="0"/>
              <a:t>Increase in Government spending (total expenditure) and reduction in tax (total revenue)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When?		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608</TotalTime>
  <Words>1166</Words>
  <Application>Microsoft Office PowerPoint</Application>
  <PresentationFormat>On-screen Show (4:3)</PresentationFormat>
  <Paragraphs>258</Paragraphs>
  <Slides>35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Concourse</vt:lpstr>
      <vt:lpstr>PB202  MACROECONOMICS</vt:lpstr>
      <vt:lpstr>Slide 2</vt:lpstr>
      <vt:lpstr>Preview </vt:lpstr>
      <vt:lpstr>Economic Functions of Govt</vt:lpstr>
      <vt:lpstr>What is Budget ?</vt:lpstr>
      <vt:lpstr>Types of Budget</vt:lpstr>
      <vt:lpstr>Question  </vt:lpstr>
      <vt:lpstr>When?</vt:lpstr>
      <vt:lpstr>When?  </vt:lpstr>
      <vt:lpstr>Government Revenues</vt:lpstr>
      <vt:lpstr>Direct taxes</vt:lpstr>
      <vt:lpstr>Indirect Taxes</vt:lpstr>
      <vt:lpstr>Non-Tax Revenues</vt:lpstr>
      <vt:lpstr>Non-Revenue Receipt</vt:lpstr>
      <vt:lpstr>Types of Tax Structure</vt:lpstr>
      <vt:lpstr>Proportional Tax</vt:lpstr>
      <vt:lpstr>Progressive Tax</vt:lpstr>
      <vt:lpstr>Regressive Tax</vt:lpstr>
      <vt:lpstr>Government’s Borrowing</vt:lpstr>
      <vt:lpstr>Internal Sources of Borrowing</vt:lpstr>
      <vt:lpstr>External Sources of Borrowing</vt:lpstr>
      <vt:lpstr>Slide 22</vt:lpstr>
      <vt:lpstr>Slide 23</vt:lpstr>
      <vt:lpstr>Slide 24</vt:lpstr>
      <vt:lpstr>Slide 25</vt:lpstr>
      <vt:lpstr>Government Expenditure</vt:lpstr>
      <vt:lpstr>Government Operating Expenditure</vt:lpstr>
      <vt:lpstr>Government Development Expenditure</vt:lpstr>
      <vt:lpstr>Fiscal Policy</vt:lpstr>
      <vt:lpstr>Discretionary Fiscal Policy</vt:lpstr>
      <vt:lpstr>Automatic Fiscal Policy</vt:lpstr>
      <vt:lpstr>Automatic Fiscal Policy</vt:lpstr>
      <vt:lpstr>Highlight Budget 2011</vt:lpstr>
      <vt:lpstr>Highlight Budget 2011</vt:lpstr>
      <vt:lpstr>Highlight Budget 2011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PB202  MACROECONOMICS</dc:title>
  <dc:creator>User</dc:creator>
  <cp:lastModifiedBy>azlinaazmi</cp:lastModifiedBy>
  <cp:revision>83</cp:revision>
  <dcterms:created xsi:type="dcterms:W3CDTF">2011-01-22T13:02:28Z</dcterms:created>
  <dcterms:modified xsi:type="dcterms:W3CDTF">2011-02-10T02:29:24Z</dcterms:modified>
</cp:coreProperties>
</file>