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79" r:id="rId8"/>
    <p:sldId id="280" r:id="rId9"/>
    <p:sldId id="263" r:id="rId10"/>
    <p:sldId id="278" r:id="rId11"/>
    <p:sldId id="264" r:id="rId12"/>
    <p:sldId id="265" r:id="rId13"/>
    <p:sldId id="262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2" r:id="rId22"/>
    <p:sldId id="283" r:id="rId23"/>
    <p:sldId id="276" r:id="rId24"/>
    <p:sldId id="281" r:id="rId25"/>
    <p:sldId id="277" r:id="rId26"/>
    <p:sldId id="273" r:id="rId27"/>
    <p:sldId id="274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6F847F-B5E2-43C6-AC53-5930481D35C4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909C20-F49D-45EB-BDB0-A7BDAF22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shop.com/PowerPoint-Value-Chain?utm_source=free+sample&amp;utm_medium=free+sample&amp;utm_campaign=free+sampl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PB202</a:t>
            </a:r>
            <a:br>
              <a:rPr lang="en-US" dirty="0" smtClean="0"/>
            </a:br>
            <a:r>
              <a:rPr lang="en-US" dirty="0" smtClean="0"/>
              <a:t>MACROECONOMICS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CHAPTER 3</a:t>
            </a:r>
          </a:p>
          <a:p>
            <a:r>
              <a:rPr lang="en-US" dirty="0" smtClean="0"/>
              <a:t>DETERMINANT OF </a:t>
            </a:r>
          </a:p>
          <a:p>
            <a:r>
              <a:rPr lang="en-US" dirty="0" smtClean="0"/>
              <a:t>NATIONAL INCOME EQUILIBRIUM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 part of households income not spent</a:t>
            </a:r>
          </a:p>
          <a:p>
            <a:r>
              <a:rPr lang="en-US" dirty="0" smtClean="0"/>
              <a:t>Dependent on disposable personal income (Yd)</a:t>
            </a:r>
          </a:p>
          <a:p>
            <a:r>
              <a:rPr lang="en-US" dirty="0" smtClean="0"/>
              <a:t>Is a leakage component in economy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change in consumption resulting from a given change in real disposable income</a:t>
            </a:r>
          </a:p>
          <a:p>
            <a:r>
              <a:rPr lang="en-US" dirty="0" smtClean="0"/>
              <a:t>Mathematically:</a:t>
            </a:r>
          </a:p>
          <a:p>
            <a:r>
              <a:rPr lang="en-US" dirty="0" smtClean="0"/>
              <a:t> 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Marginal Propensity to Consume</a:t>
            </a:r>
            <a:endParaRPr lang="en-MY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2971800"/>
          <a:ext cx="2396614" cy="1143000"/>
        </p:xfrm>
        <a:graphic>
          <a:graphicData uri="http://schemas.openxmlformats.org/presentationml/2006/ole">
            <p:oleObj spid="_x0000_s1026" name="Equation" r:id="rId3" imgW="825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Households do a saving with extra dollar that they do not spend </a:t>
            </a:r>
          </a:p>
          <a:p>
            <a:r>
              <a:rPr lang="en-US" dirty="0" smtClean="0"/>
              <a:t>Therefore, we can know how much they spend by using the MPS</a:t>
            </a:r>
          </a:p>
          <a:p>
            <a:r>
              <a:rPr lang="en-US" dirty="0" smtClean="0"/>
              <a:t>MPS is the change in saving resulting change in real disposable income</a:t>
            </a:r>
          </a:p>
          <a:p>
            <a:r>
              <a:rPr lang="en-US" dirty="0" smtClean="0"/>
              <a:t>Mathematically: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 Propensity to Save</a:t>
            </a:r>
            <a:endParaRPr lang="en-MY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4495800"/>
          <a:ext cx="1884106" cy="927100"/>
        </p:xfrm>
        <a:graphic>
          <a:graphicData uri="http://schemas.openxmlformats.org/presentationml/2006/ole">
            <p:oleObj spid="_x0000_s2050" name="Equation" r:id="rId3" imgW="799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91200" y="5562600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households spend on goods and services at different level of disposable income (personal income after tax)</a:t>
            </a:r>
          </a:p>
          <a:p>
            <a:r>
              <a:rPr lang="en-US" dirty="0" smtClean="0"/>
              <a:t>Formula </a:t>
            </a:r>
          </a:p>
          <a:p>
            <a:pPr lvl="1"/>
            <a:r>
              <a:rPr lang="en-US" dirty="0" smtClean="0"/>
              <a:t>C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b</a:t>
            </a:r>
            <a:r>
              <a:rPr lang="en-US" dirty="0" err="1" smtClean="0"/>
              <a:t>Yd</a:t>
            </a:r>
            <a:endParaRPr lang="en-US" dirty="0" smtClean="0"/>
          </a:p>
          <a:p>
            <a:pPr lvl="1"/>
            <a:r>
              <a:rPr lang="en-US" dirty="0" smtClean="0"/>
              <a:t>C = consumption expenditure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 = autonomous consumption</a:t>
            </a:r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= marginal propensity to consume (MPC)</a:t>
            </a:r>
          </a:p>
          <a:p>
            <a:pPr lvl="1"/>
            <a:r>
              <a:rPr lang="en-US" dirty="0" smtClean="0"/>
              <a:t>Yd = disposable income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Consumption Function</a:t>
            </a:r>
            <a:endParaRPr lang="en-MY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563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MPC + MPS = 1</a:t>
            </a:r>
            <a:endParaRPr lang="en-M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savings and the level of income</a:t>
            </a:r>
          </a:p>
          <a:p>
            <a:r>
              <a:rPr lang="en-US" dirty="0" smtClean="0"/>
              <a:t>Savings function can be written as: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 = savings</a:t>
            </a:r>
          </a:p>
          <a:p>
            <a:r>
              <a:rPr lang="en-US" dirty="0" smtClean="0"/>
              <a:t>-a = autonomous savings</a:t>
            </a:r>
          </a:p>
          <a:p>
            <a:r>
              <a:rPr lang="en-US" dirty="0" smtClean="0"/>
              <a:t> 1-b = marginal propensity to save (MPS)</a:t>
            </a:r>
          </a:p>
          <a:p>
            <a:r>
              <a:rPr lang="en-US" dirty="0" smtClean="0"/>
              <a:t>Yd = disposable income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function</a:t>
            </a:r>
            <a:endParaRPr lang="en-MY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2971800"/>
          <a:ext cx="3352800" cy="609600"/>
        </p:xfrm>
        <a:graphic>
          <a:graphicData uri="http://schemas.openxmlformats.org/presentationml/2006/ole">
            <p:oleObj spid="_x0000_s3074" name="Equation" r:id="rId3" imgW="11174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ratio of total consumption to real disposable income</a:t>
            </a:r>
          </a:p>
          <a:p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Propensity to Consume</a:t>
            </a:r>
            <a:endParaRPr lang="en-MY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17900" y="2590800"/>
          <a:ext cx="1757363" cy="990600"/>
        </p:xfrm>
        <a:graphic>
          <a:graphicData uri="http://schemas.openxmlformats.org/presentationml/2006/ole">
            <p:oleObj spid="_x0000_s4098" name="Equation" r:id="rId3" imgW="698400" imgH="3934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562600" y="49530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APC + APS = 1</a:t>
            </a:r>
            <a:endParaRPr lang="en-M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ratio of savings to real disposable income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Propensity to Save</a:t>
            </a:r>
            <a:endParaRPr lang="en-MY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2286000"/>
          <a:ext cx="1676400" cy="980536"/>
        </p:xfrm>
        <a:graphic>
          <a:graphicData uri="http://schemas.openxmlformats.org/presentationml/2006/ole">
            <p:oleObj spid="_x0000_s5122" name="Equation" r:id="rId3" imgW="6728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Investment is the important component of </a:t>
            </a:r>
            <a:r>
              <a:rPr lang="en-US" dirty="0" smtClean="0">
                <a:solidFill>
                  <a:schemeClr val="accent2"/>
                </a:solidFill>
              </a:rPr>
              <a:t>Aggregate Expenditure </a:t>
            </a:r>
            <a:r>
              <a:rPr lang="en-US" dirty="0" smtClean="0"/>
              <a:t>(AE) besides consumptions (C ) to develop Keynesian Model</a:t>
            </a:r>
          </a:p>
          <a:p>
            <a:r>
              <a:rPr lang="en-US" dirty="0" smtClean="0"/>
              <a:t>What Keynes says about Investment (I)?</a:t>
            </a:r>
          </a:p>
          <a:p>
            <a:pPr lvl="1"/>
            <a:r>
              <a:rPr lang="en-US" dirty="0" smtClean="0"/>
              <a:t>The most volatile components than consumption</a:t>
            </a:r>
          </a:p>
          <a:p>
            <a:pPr lvl="1"/>
            <a:r>
              <a:rPr lang="en-US" dirty="0" smtClean="0"/>
              <a:t>Important component in aggregate expenditure</a:t>
            </a:r>
          </a:p>
          <a:p>
            <a:pPr lvl="1"/>
            <a:r>
              <a:rPr lang="en-US" dirty="0" smtClean="0"/>
              <a:t>Falls in to two types:</a:t>
            </a:r>
          </a:p>
          <a:p>
            <a:pPr lvl="2"/>
            <a:r>
              <a:rPr lang="en-US" dirty="0" smtClean="0"/>
              <a:t>Autonomous investment</a:t>
            </a:r>
          </a:p>
          <a:p>
            <a:pPr lvl="2"/>
            <a:r>
              <a:rPr lang="en-US" dirty="0" smtClean="0"/>
              <a:t>Induced investment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</a:t>
            </a:r>
            <a:endParaRPr lang="en-M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MY" dirty="0" smtClean="0"/>
              <a:t>Investment that not dependent on the national income</a:t>
            </a:r>
          </a:p>
          <a:p>
            <a:r>
              <a:rPr lang="en-MY" dirty="0" smtClean="0"/>
              <a:t>Mainly done with the welfare motive and not for intention of making profits</a:t>
            </a:r>
          </a:p>
          <a:p>
            <a:r>
              <a:rPr lang="en-MY" dirty="0" smtClean="0"/>
              <a:t>Examples: construction of road, bridges, school, charitable houses</a:t>
            </a:r>
          </a:p>
          <a:p>
            <a:r>
              <a:rPr lang="en-MY" dirty="0" smtClean="0"/>
              <a:t>Not affected by rise in raw materials or wages of workers</a:t>
            </a:r>
          </a:p>
          <a:p>
            <a:r>
              <a:rPr lang="en-MY" dirty="0" smtClean="0"/>
              <a:t>Essential to development of nation and out of depression</a:t>
            </a:r>
          </a:p>
          <a:p>
            <a:r>
              <a:rPr lang="en-MY" dirty="0" smtClean="0"/>
              <a:t>Curve - inelastic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Investment </a:t>
            </a:r>
            <a:endParaRPr lang="en-M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curve below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Investment Curve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86594" y="3656806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81200" y="4953000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3581400"/>
            <a:ext cx="358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5400" y="1981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4800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Income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ine 16"/>
          <p:cNvSpPr>
            <a:spLocks noChangeShapeType="1"/>
          </p:cNvSpPr>
          <p:nvPr/>
        </p:nvSpPr>
        <p:spPr bwMode="auto">
          <a:xfrm flipV="1">
            <a:off x="5792788" y="4378325"/>
            <a:ext cx="6350" cy="18843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1" name="Line 12"/>
          <p:cNvSpPr>
            <a:spLocks noChangeShapeType="1"/>
          </p:cNvSpPr>
          <p:nvPr/>
        </p:nvSpPr>
        <p:spPr bwMode="auto">
          <a:xfrm flipV="1">
            <a:off x="6997700" y="2524125"/>
            <a:ext cx="0" cy="1584325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5" name="Line 12"/>
          <p:cNvSpPr>
            <a:spLocks noChangeShapeType="1"/>
          </p:cNvSpPr>
          <p:nvPr/>
        </p:nvSpPr>
        <p:spPr bwMode="auto">
          <a:xfrm flipV="1">
            <a:off x="4114800" y="2524125"/>
            <a:ext cx="0" cy="1584325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9" name="Line 12"/>
          <p:cNvSpPr>
            <a:spLocks noChangeShapeType="1"/>
          </p:cNvSpPr>
          <p:nvPr/>
        </p:nvSpPr>
        <p:spPr bwMode="auto">
          <a:xfrm flipV="1">
            <a:off x="719138" y="2509838"/>
            <a:ext cx="0" cy="1843087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2" name="Line 16"/>
          <p:cNvSpPr>
            <a:spLocks noChangeShapeType="1"/>
          </p:cNvSpPr>
          <p:nvPr/>
        </p:nvSpPr>
        <p:spPr bwMode="auto">
          <a:xfrm flipV="1">
            <a:off x="2546350" y="4768850"/>
            <a:ext cx="6350" cy="158591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noProof="1">
              <a:solidFill>
                <a:srgbClr val="171717"/>
              </a:solidFill>
              <a:latin typeface="Arial Narrow" pitchFamily="-108" charset="0"/>
            </a:endParaRPr>
          </a:p>
        </p:txBody>
      </p:sp>
      <p:grpSp>
        <p:nvGrpSpPr>
          <p:cNvPr id="2" name="Gruppe 76"/>
          <p:cNvGrpSpPr>
            <a:grpSpLocks/>
          </p:cNvGrpSpPr>
          <p:nvPr/>
        </p:nvGrpSpPr>
        <p:grpSpPr bwMode="auto">
          <a:xfrm>
            <a:off x="479425" y="3859213"/>
            <a:ext cx="8248650" cy="1368425"/>
            <a:chOff x="478807" y="3859777"/>
            <a:chExt cx="8249946" cy="1367543"/>
          </a:xfrm>
        </p:grpSpPr>
        <p:grpSp>
          <p:nvGrpSpPr>
            <p:cNvPr id="3" name="Gruppe 74"/>
            <p:cNvGrpSpPr>
              <a:grpSpLocks/>
            </p:cNvGrpSpPr>
            <p:nvPr/>
          </p:nvGrpSpPr>
          <p:grpSpPr bwMode="auto">
            <a:xfrm>
              <a:off x="478807" y="3859777"/>
              <a:ext cx="8249946" cy="1173993"/>
              <a:chOff x="478807" y="3859777"/>
              <a:chExt cx="8249946" cy="1173993"/>
            </a:xfrm>
          </p:grpSpPr>
          <p:sp>
            <p:nvSpPr>
              <p:cNvPr id="16410" name="Vinkel 118"/>
              <p:cNvSpPr>
                <a:spLocks noChangeArrowheads="1"/>
              </p:cNvSpPr>
              <p:nvPr/>
            </p:nvSpPr>
            <p:spPr bwMode="auto">
              <a:xfrm>
                <a:off x="3617788" y="3859777"/>
                <a:ext cx="2048197" cy="1156541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41A7C3"/>
                  </a:gs>
                </a:gsLst>
                <a:lin ang="5400000"/>
              </a:gradFill>
              <a:ln w="9525">
                <a:solidFill>
                  <a:srgbClr val="34A8CC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600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6411" name="Pentagon 119"/>
              <p:cNvSpPr>
                <a:spLocks noChangeArrowheads="1"/>
              </p:cNvSpPr>
              <p:nvPr/>
            </p:nvSpPr>
            <p:spPr bwMode="auto">
              <a:xfrm>
                <a:off x="478807" y="3878815"/>
                <a:ext cx="2124409" cy="1154955"/>
              </a:xfrm>
              <a:prstGeom prst="homePlate">
                <a:avLst>
                  <a:gd name="adj" fmla="val 50004"/>
                </a:avLst>
              </a:prstGeom>
              <a:gradFill rotWithShape="1">
                <a:gsLst>
                  <a:gs pos="0">
                    <a:srgbClr val="10253F"/>
                  </a:gs>
                  <a:gs pos="59000">
                    <a:srgbClr val="254061"/>
                  </a:gs>
                  <a:gs pos="100000">
                    <a:srgbClr val="254061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600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6412" name="Vinkel 120"/>
              <p:cNvSpPr>
                <a:spLocks noChangeArrowheads="1"/>
              </p:cNvSpPr>
              <p:nvPr/>
            </p:nvSpPr>
            <p:spPr bwMode="auto">
              <a:xfrm>
                <a:off x="2087198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002060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400" b="1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6413" name="Vinkel 124"/>
              <p:cNvSpPr>
                <a:spLocks noChangeArrowheads="1"/>
              </p:cNvSpPr>
              <p:nvPr/>
            </p:nvSpPr>
            <p:spPr bwMode="auto">
              <a:xfrm>
                <a:off x="514996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8EABDE"/>
                  </a:gs>
                  <a:gs pos="50000">
                    <a:srgbClr val="8EABDE"/>
                  </a:gs>
                  <a:gs pos="100000">
                    <a:srgbClr val="8FACE1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/>
                <a:endParaRPr lang="en-US" sz="4800" b="1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6414" name="Vinkel 125"/>
              <p:cNvSpPr>
                <a:spLocks noChangeArrowheads="1"/>
              </p:cNvSpPr>
              <p:nvPr/>
            </p:nvSpPr>
            <p:spPr bwMode="auto">
              <a:xfrm>
                <a:off x="668055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C2D1ED"/>
                  </a:gs>
                  <a:gs pos="50000">
                    <a:srgbClr val="C2D1ED"/>
                  </a:gs>
                  <a:gs pos="100000">
                    <a:srgbClr val="9AB5E4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/>
                <a:endParaRPr lang="en-US" sz="4800" b="1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sp>
          <p:nvSpPr>
            <p:cNvPr id="16409" name="Rectangle 3"/>
            <p:cNvSpPr>
              <a:spLocks noChangeArrowheads="1"/>
            </p:cNvSpPr>
            <p:nvPr/>
          </p:nvSpPr>
          <p:spPr bwMode="auto">
            <a:xfrm>
              <a:off x="489922" y="5027424"/>
              <a:ext cx="7648188" cy="199896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noProof="1">
                <a:solidFill>
                  <a:srgbClr val="000000"/>
                </a:solidFill>
              </a:endParaRPr>
            </a:p>
          </p:txBody>
        </p:sp>
      </p:grpSp>
      <p:sp>
        <p:nvSpPr>
          <p:cNvPr id="16393" name="Titel 16"/>
          <p:cNvSpPr txBox="1">
            <a:spLocks/>
          </p:cNvSpPr>
          <p:nvPr/>
        </p:nvSpPr>
        <p:spPr bwMode="auto">
          <a:xfrm>
            <a:off x="177800" y="833438"/>
            <a:ext cx="45847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da-DK" sz="3200">
                <a:solidFill>
                  <a:srgbClr val="FFFFFF"/>
                </a:solidFill>
                <a:latin typeface="Arial Narrow" pitchFamily="-108" charset="0"/>
              </a:rPr>
              <a:t>Arrow Process</a:t>
            </a:r>
          </a:p>
        </p:txBody>
      </p:sp>
      <p:sp>
        <p:nvSpPr>
          <p:cNvPr id="16394" name="Pladsholder til tekst 18"/>
          <p:cNvSpPr txBox="1">
            <a:spLocks/>
          </p:cNvSpPr>
          <p:nvPr/>
        </p:nvSpPr>
        <p:spPr bwMode="auto">
          <a:xfrm>
            <a:off x="177800" y="1447800"/>
            <a:ext cx="64897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457200">
              <a:spcBef>
                <a:spcPct val="20000"/>
              </a:spcBef>
              <a:buFont typeface="Arial" charset="0"/>
              <a:buNone/>
            </a:pPr>
            <a:r>
              <a:rPr lang="da-DK" sz="2000" b="1">
                <a:solidFill>
                  <a:srgbClr val="FFFFFF"/>
                </a:solidFill>
                <a:latin typeface="Arial Narrow" pitchFamily="-108" charset="0"/>
              </a:rPr>
              <a:t>Why use graphics from PowerPointing.com?</a:t>
            </a:r>
          </a:p>
        </p:txBody>
      </p:sp>
      <p:sp>
        <p:nvSpPr>
          <p:cNvPr id="16395" name="Rektangel 143"/>
          <p:cNvSpPr>
            <a:spLocks noChangeArrowheads="1"/>
          </p:cNvSpPr>
          <p:nvPr/>
        </p:nvSpPr>
        <p:spPr bwMode="auto">
          <a:xfrm>
            <a:off x="5845174" y="4281488"/>
            <a:ext cx="1012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noProof="1" smtClean="0">
                <a:solidFill>
                  <a:srgbClr val="FFFFFF"/>
                </a:solidFill>
                <a:latin typeface="Calibri" pitchFamily="-111" charset="0"/>
              </a:rPr>
              <a:t>APPROACH</a:t>
            </a:r>
            <a:endParaRPr lang="en-US" sz="1400" noProof="1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16396" name="Rektangel 145"/>
          <p:cNvSpPr>
            <a:spLocks noChangeArrowheads="1"/>
          </p:cNvSpPr>
          <p:nvPr/>
        </p:nvSpPr>
        <p:spPr bwMode="auto">
          <a:xfrm>
            <a:off x="685800" y="2362200"/>
            <a:ext cx="2971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</a:rPr>
              <a:t> </a:t>
            </a: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Two – sector            C+I</a:t>
            </a:r>
          </a:p>
          <a:p>
            <a:pPr>
              <a:buFont typeface="Arial" pitchFamily="34" charset="0"/>
              <a:buChar char="•"/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 Three – sector          C + I + G</a:t>
            </a:r>
          </a:p>
          <a:p>
            <a:pPr>
              <a:buFont typeface="Arial" pitchFamily="34" charset="0"/>
              <a:buChar char="•"/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 Four – sector            C + I + G + X - M</a:t>
            </a:r>
          </a:p>
        </p:txBody>
      </p:sp>
      <p:sp>
        <p:nvSpPr>
          <p:cNvPr id="16397" name="Rektangel 146"/>
          <p:cNvSpPr>
            <a:spLocks noChangeArrowheads="1"/>
          </p:cNvSpPr>
          <p:nvPr/>
        </p:nvSpPr>
        <p:spPr bwMode="auto">
          <a:xfrm>
            <a:off x="4113213" y="2465388"/>
            <a:ext cx="2516187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</a:rPr>
              <a:t> </a:t>
            </a:r>
            <a:r>
              <a:rPr lang="en-US" sz="1400" b="1" noProof="1" smtClean="0">
                <a:solidFill>
                  <a:srgbClr val="080808"/>
                </a:solidFill>
                <a:latin typeface="Calibri" pitchFamily="34" charset="0"/>
              </a:rPr>
              <a:t>Consumption (MPC &amp; APC)</a:t>
            </a:r>
          </a:p>
          <a:p>
            <a:pPr defTabSz="8016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b="1" noProof="1" smtClean="0">
                <a:solidFill>
                  <a:srgbClr val="080808"/>
                </a:solidFill>
                <a:latin typeface="Calibri" pitchFamily="34" charset="0"/>
              </a:rPr>
              <a:t>  Savings  (MPS &amp; APS)</a:t>
            </a:r>
          </a:p>
          <a:p>
            <a:pPr defTabSz="801688">
              <a:spcBef>
                <a:spcPct val="20000"/>
              </a:spcBef>
              <a:buFont typeface="Arial" pitchFamily="34" charset="0"/>
              <a:buChar char="•"/>
            </a:pPr>
            <a:endParaRPr lang="en-US" sz="1400" noProof="1">
              <a:solidFill>
                <a:srgbClr val="080808"/>
              </a:solidFill>
            </a:endParaRPr>
          </a:p>
        </p:txBody>
      </p:sp>
      <p:sp>
        <p:nvSpPr>
          <p:cNvPr id="16398" name="Rektangel 147"/>
          <p:cNvSpPr>
            <a:spLocks noChangeArrowheads="1"/>
          </p:cNvSpPr>
          <p:nvPr/>
        </p:nvSpPr>
        <p:spPr bwMode="auto">
          <a:xfrm>
            <a:off x="7010400" y="1828800"/>
            <a:ext cx="17827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 noProof="1" smtClean="0">
              <a:solidFill>
                <a:srgbClr val="080808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200" noProof="1">
              <a:solidFill>
                <a:srgbClr val="080808"/>
              </a:solidFill>
              <a:latin typeface="Calibri" pitchFamily="-111" charset="0"/>
            </a:endParaRPr>
          </a:p>
        </p:txBody>
      </p:sp>
      <p:sp>
        <p:nvSpPr>
          <p:cNvPr id="16399" name="Rektangel 148"/>
          <p:cNvSpPr>
            <a:spLocks noChangeArrowheads="1"/>
          </p:cNvSpPr>
          <p:nvPr/>
        </p:nvSpPr>
        <p:spPr bwMode="auto">
          <a:xfrm>
            <a:off x="2590800" y="5181600"/>
            <a:ext cx="2971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</a:rPr>
              <a:t>  </a:t>
            </a: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Consumption            mathematical</a:t>
            </a:r>
          </a:p>
          <a:p>
            <a:pPr>
              <a:buFont typeface="Arial" pitchFamily="34" charset="0"/>
              <a:buChar char="•"/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  Savings   	                  function	                  </a:t>
            </a:r>
          </a:p>
          <a:p>
            <a:pPr>
              <a:buFont typeface="Arial" pitchFamily="34" charset="0"/>
              <a:buChar char="•"/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  Investment	       types &amp;</a:t>
            </a:r>
          </a:p>
          <a:p>
            <a:pPr>
              <a:buFont typeface="Arial" pitchFamily="34" charset="0"/>
              <a:buChar char="•"/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  Government spending	          factors</a:t>
            </a:r>
          </a:p>
          <a:p>
            <a:endParaRPr lang="en-US" sz="1400" b="1" noProof="1" smtClean="0">
              <a:solidFill>
                <a:srgbClr val="080808"/>
              </a:solidFill>
              <a:latin typeface="Calibri" pitchFamily="-111" charset="0"/>
            </a:endParaRPr>
          </a:p>
          <a:p>
            <a:endParaRPr lang="en-US" sz="1400" noProof="1">
              <a:solidFill>
                <a:srgbClr val="080808"/>
              </a:solidFill>
              <a:latin typeface="Calibri" pitchFamily="-111" charset="0"/>
            </a:endParaRPr>
          </a:p>
        </p:txBody>
      </p:sp>
      <p:sp>
        <p:nvSpPr>
          <p:cNvPr id="16400" name="Rektangel 149"/>
          <p:cNvSpPr>
            <a:spLocks noChangeArrowheads="1"/>
          </p:cNvSpPr>
          <p:nvPr/>
        </p:nvSpPr>
        <p:spPr bwMode="auto">
          <a:xfrm>
            <a:off x="5867400" y="5257800"/>
            <a:ext cx="3124200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</a:rPr>
              <a:t> </a:t>
            </a: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AD = AS                              table &amp; </a:t>
            </a:r>
          </a:p>
          <a:p>
            <a:pPr defTabSz="8016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</a:rPr>
              <a:t> Leakage = Injection          mathematical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</a:rPr>
              <a:t>                                  </a:t>
            </a:r>
            <a:r>
              <a:rPr lang="en-US" sz="1400" b="1" noProof="1" smtClean="0">
                <a:solidFill>
                  <a:srgbClr val="080808"/>
                </a:solidFill>
                <a:latin typeface="Calibri" pitchFamily="34" charset="0"/>
                <a:cs typeface="Calibri" pitchFamily="34" charset="0"/>
              </a:rPr>
              <a:t>methods</a:t>
            </a:r>
            <a:endParaRPr lang="en-US" sz="1400" b="1" noProof="1">
              <a:solidFill>
                <a:srgbClr val="08080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402" name="Rektangel 156"/>
          <p:cNvSpPr>
            <a:spLocks noChangeArrowheads="1"/>
          </p:cNvSpPr>
          <p:nvPr/>
        </p:nvSpPr>
        <p:spPr bwMode="auto">
          <a:xfrm>
            <a:off x="7331075" y="4281488"/>
            <a:ext cx="12160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noProof="1" smtClean="0">
                <a:solidFill>
                  <a:srgbClr val="0070C0"/>
                </a:solidFill>
                <a:latin typeface="Calibri" pitchFamily="-111" charset="0"/>
              </a:rPr>
              <a:t>DIAGRAM</a:t>
            </a:r>
            <a:endParaRPr lang="en-US" sz="1400" noProof="1">
              <a:solidFill>
                <a:srgbClr val="0070C0"/>
              </a:solidFill>
              <a:latin typeface="Calibri" pitchFamily="-111" charset="0"/>
            </a:endParaRPr>
          </a:p>
        </p:txBody>
      </p:sp>
      <p:sp>
        <p:nvSpPr>
          <p:cNvPr id="16403" name="Rektangel 157"/>
          <p:cNvSpPr>
            <a:spLocks noChangeArrowheads="1"/>
          </p:cNvSpPr>
          <p:nvPr/>
        </p:nvSpPr>
        <p:spPr bwMode="auto">
          <a:xfrm>
            <a:off x="2514600" y="4191000"/>
            <a:ext cx="15970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noProof="1" smtClean="0">
                <a:solidFill>
                  <a:srgbClr val="FFFFFF"/>
                </a:solidFill>
                <a:latin typeface="Calibri" pitchFamily="-111" charset="0"/>
              </a:rPr>
              <a:t>UNDERSTANDING ECONOMICS VARIABLES </a:t>
            </a:r>
            <a:endParaRPr lang="en-US" sz="1400" noProof="1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16404" name="Rektangel 158"/>
          <p:cNvSpPr>
            <a:spLocks noChangeArrowheads="1"/>
          </p:cNvSpPr>
          <p:nvPr/>
        </p:nvSpPr>
        <p:spPr bwMode="auto">
          <a:xfrm>
            <a:off x="533400" y="4114800"/>
            <a:ext cx="1676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noProof="1" smtClean="0">
                <a:solidFill>
                  <a:srgbClr val="FFFFFF"/>
                </a:solidFill>
                <a:latin typeface="Calibri" pitchFamily="-111" charset="0"/>
              </a:rPr>
              <a:t>CIRCULAR FLOW OF INCOME (KEYNES MODEL)</a:t>
            </a:r>
            <a:endParaRPr lang="en-US" sz="1400" noProof="1">
              <a:solidFill>
                <a:srgbClr val="FFFFFF"/>
              </a:solidFill>
              <a:latin typeface="Calibri" pitchFamily="-111" charset="0"/>
            </a:endParaRPr>
          </a:p>
        </p:txBody>
      </p:sp>
      <p:grpSp>
        <p:nvGrpSpPr>
          <p:cNvPr id="4" name="Gruppe 13"/>
          <p:cNvGrpSpPr/>
          <p:nvPr/>
        </p:nvGrpSpPr>
        <p:grpSpPr>
          <a:xfrm>
            <a:off x="0" y="457200"/>
            <a:ext cx="9144000" cy="1171308"/>
            <a:chOff x="0" y="800100"/>
            <a:chExt cx="9144000" cy="117130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Rektangel 3"/>
            <p:cNvSpPr>
              <a:spLocks noChangeArrowheads="1"/>
            </p:cNvSpPr>
            <p:nvPr/>
          </p:nvSpPr>
          <p:spPr bwMode="auto">
            <a:xfrm>
              <a:off x="0" y="800100"/>
              <a:ext cx="9144000" cy="1168400"/>
            </a:xfrm>
            <a:prstGeom prst="rect">
              <a:avLst/>
            </a:prstGeom>
            <a:gradFill rotWithShape="1">
              <a:gsLst>
                <a:gs pos="0">
                  <a:srgbClr val="171717"/>
                </a:gs>
                <a:gs pos="100000">
                  <a:srgbClr val="353637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2987" dir="5400000" algn="tl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pic>
          <p:nvPicPr>
            <p:cNvPr id="30" name="Billede 4" descr="dreamstime_Architect plan.jpg"/>
            <p:cNvPicPr>
              <a:picLocks noChangeAspect="1"/>
            </p:cNvPicPr>
            <p:nvPr/>
          </p:nvPicPr>
          <p:blipFill>
            <a:blip r:embed="rId2" cstate="print">
              <a:lum bright="6000"/>
            </a:blip>
            <a:srcRect/>
            <a:stretch>
              <a:fillRect/>
            </a:stretch>
          </p:blipFill>
          <p:spPr>
            <a:xfrm>
              <a:off x="7206344" y="800100"/>
              <a:ext cx="1580470" cy="1171308"/>
            </a:xfrm>
            <a:prstGeom prst="rect">
              <a:avLst/>
            </a:prstGeom>
          </p:spPr>
        </p:pic>
      </p:grpSp>
      <p:sp>
        <p:nvSpPr>
          <p:cNvPr id="16406" name="Rectangle 30"/>
          <p:cNvSpPr>
            <a:spLocks noChangeArrowheads="1"/>
          </p:cNvSpPr>
          <p:nvPr/>
        </p:nvSpPr>
        <p:spPr bwMode="auto">
          <a:xfrm>
            <a:off x="304800" y="990600"/>
            <a:ext cx="258596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  <a:buFont typeface="Arial" charset="0"/>
              <a:buNone/>
            </a:pPr>
            <a:r>
              <a:rPr lang="da-DK" sz="2500" b="1" dirty="0" smtClean="0">
                <a:solidFill>
                  <a:srgbClr val="FFFFFF"/>
                </a:solidFill>
                <a:cs typeface="Arial" charset="0"/>
              </a:rPr>
              <a:t>Chapter Review</a:t>
            </a:r>
            <a:endParaRPr lang="da-DK" sz="25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407" name="Tekstboks 57"/>
          <p:cNvSpPr txBox="1">
            <a:spLocks noChangeArrowheads="1"/>
          </p:cNvSpPr>
          <p:nvPr/>
        </p:nvSpPr>
        <p:spPr bwMode="auto">
          <a:xfrm>
            <a:off x="3482975" y="6611938"/>
            <a:ext cx="5661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latin typeface="Calibri" pitchFamily="-111" charset="0"/>
              </a:rPr>
              <a:t>This illustration is a part of  ”Building Plan”. See  the whole presentation at </a:t>
            </a:r>
            <a:r>
              <a:rPr lang="en-US" sz="1000">
                <a:latin typeface="Calibri" pitchFamily="-111" charset="0"/>
                <a:hlinkClick r:id="rId3"/>
              </a:rPr>
              <a:t>slideshop.com/value-chain </a:t>
            </a:r>
            <a:endParaRPr lang="en-US" sz="1000">
              <a:latin typeface="Calibri" pitchFamily="-111" charset="0"/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3962400" y="5257800"/>
            <a:ext cx="2286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ight Brace 34"/>
          <p:cNvSpPr/>
          <p:nvPr/>
        </p:nvSpPr>
        <p:spPr>
          <a:xfrm>
            <a:off x="4648200" y="5715000"/>
            <a:ext cx="2286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ight Brace 35"/>
          <p:cNvSpPr/>
          <p:nvPr/>
        </p:nvSpPr>
        <p:spPr>
          <a:xfrm>
            <a:off x="2057400" y="2438400"/>
            <a:ext cx="1524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TextBox 36"/>
          <p:cNvSpPr txBox="1"/>
          <p:nvPr/>
        </p:nvSpPr>
        <p:spPr>
          <a:xfrm>
            <a:off x="4191000" y="41910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MARGINAL  &amp; AVERAGE PROPENSITIES </a:t>
            </a:r>
            <a:endParaRPr lang="en-MY" sz="1400" dirty="0"/>
          </a:p>
        </p:txBody>
      </p:sp>
      <p:sp>
        <p:nvSpPr>
          <p:cNvPr id="38" name="Right Brace 37"/>
          <p:cNvSpPr/>
          <p:nvPr/>
        </p:nvSpPr>
        <p:spPr>
          <a:xfrm>
            <a:off x="7620000" y="53340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TextBox 38"/>
          <p:cNvSpPr txBox="1"/>
          <p:nvPr/>
        </p:nvSpPr>
        <p:spPr>
          <a:xfrm>
            <a:off x="7086600" y="2438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Sketch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endParaRPr lang="en-MY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to changes in national income</a:t>
            </a:r>
          </a:p>
          <a:p>
            <a:r>
              <a:rPr lang="en-US" dirty="0" smtClean="0"/>
              <a:t>Essential for a nation to maintain its stability and economic prosperity</a:t>
            </a:r>
          </a:p>
          <a:p>
            <a:r>
              <a:rPr lang="en-US" dirty="0" smtClean="0"/>
              <a:t>It is done with profit motive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Induced Investment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257300" y="47625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86000" y="57150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286000" y="4114800"/>
            <a:ext cx="25908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05400" y="556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income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3352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Investment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 of interest (r)</a:t>
            </a:r>
          </a:p>
          <a:p>
            <a:pPr lvl="1"/>
            <a:r>
              <a:rPr lang="en-US" dirty="0" smtClean="0"/>
              <a:t>Financial cost that firms have to pay when borrowing money capital to purchase the real capital</a:t>
            </a:r>
          </a:p>
          <a:p>
            <a:pPr lvl="1"/>
            <a:r>
              <a:rPr lang="en-US" dirty="0" smtClean="0"/>
              <a:t>If r is high, cost of borrowing become expensive thus investment will be lower</a:t>
            </a:r>
          </a:p>
          <a:p>
            <a:endParaRPr lang="en-US" dirty="0" smtClean="0"/>
          </a:p>
          <a:p>
            <a:r>
              <a:rPr lang="en-US" dirty="0" smtClean="0"/>
              <a:t>Rate of return</a:t>
            </a:r>
          </a:p>
          <a:p>
            <a:pPr lvl="1"/>
            <a:r>
              <a:rPr lang="en-US" dirty="0" smtClean="0"/>
              <a:t>Value of return from investment</a:t>
            </a:r>
          </a:p>
          <a:p>
            <a:pPr lvl="1"/>
            <a:r>
              <a:rPr lang="en-US" dirty="0" smtClean="0"/>
              <a:t>Higher rate of return will boost investment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Investment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policies</a:t>
            </a:r>
          </a:p>
          <a:p>
            <a:pPr lvl="1"/>
            <a:r>
              <a:rPr lang="en-US" dirty="0" smtClean="0"/>
              <a:t>To attract investors both domestic and foreign</a:t>
            </a:r>
          </a:p>
          <a:p>
            <a:pPr lvl="1"/>
            <a:r>
              <a:rPr lang="en-US" dirty="0" smtClean="0"/>
              <a:t>Example: tax exemptions like reduces corporate taxes in order to encourage foreign direct investment (FDI)</a:t>
            </a:r>
          </a:p>
          <a:p>
            <a:endParaRPr lang="en-US" dirty="0" smtClean="0"/>
          </a:p>
          <a:p>
            <a:r>
              <a:rPr lang="en-US" dirty="0" smtClean="0"/>
              <a:t>Technological change</a:t>
            </a:r>
          </a:p>
          <a:p>
            <a:pPr lvl="1"/>
            <a:r>
              <a:rPr lang="en-US" dirty="0" smtClean="0"/>
              <a:t>Improve quality of production and product</a:t>
            </a:r>
          </a:p>
          <a:p>
            <a:pPr lvl="1"/>
            <a:r>
              <a:rPr lang="en-US" dirty="0" smtClean="0"/>
              <a:t>New innovations</a:t>
            </a:r>
          </a:p>
          <a:p>
            <a:pPr lvl="1"/>
            <a:r>
              <a:rPr lang="en-US" dirty="0" smtClean="0"/>
              <a:t>Attract firms to invest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Investment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second largest component of aggregate expenditure</a:t>
            </a:r>
          </a:p>
          <a:p>
            <a:r>
              <a:rPr lang="en-US" dirty="0" smtClean="0"/>
              <a:t>Injection component in three sector</a:t>
            </a:r>
          </a:p>
          <a:p>
            <a:r>
              <a:rPr lang="en-US" dirty="0" smtClean="0"/>
              <a:t>Can be considered as autonomous expenditure</a:t>
            </a:r>
          </a:p>
          <a:p>
            <a:r>
              <a:rPr lang="en-US" dirty="0" smtClean="0"/>
              <a:t>Two categories: </a:t>
            </a:r>
          </a:p>
          <a:p>
            <a:pPr lvl="1"/>
            <a:r>
              <a:rPr lang="en-US" dirty="0" smtClean="0"/>
              <a:t>purchase of goods &amp; services from firms and h/holds</a:t>
            </a:r>
          </a:p>
          <a:p>
            <a:pPr lvl="1"/>
            <a:r>
              <a:rPr lang="en-US" dirty="0" smtClean="0"/>
              <a:t>Transfer of payments – scholarships, pension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spending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Taxes</a:t>
            </a:r>
            <a:endParaRPr lang="en-US" dirty="0" smtClean="0"/>
          </a:p>
          <a:p>
            <a:r>
              <a:rPr lang="en-US" dirty="0" smtClean="0"/>
              <a:t>Economic goal</a:t>
            </a:r>
          </a:p>
          <a:p>
            <a:r>
              <a:rPr lang="en-US" dirty="0" smtClean="0"/>
              <a:t>Political stability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G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Im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76400"/>
            <a:ext cx="8572500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Government Spending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good strategy of </a:t>
            </a:r>
            <a:r>
              <a:rPr lang="en-US" b="1" dirty="0" smtClean="0"/>
              <a:t>improving public transport </a:t>
            </a:r>
          </a:p>
          <a:p>
            <a:r>
              <a:rPr lang="en-US" i="1" dirty="0" smtClean="0"/>
              <a:t>“RM9bil to finance infrastructure projects including road and bridges projects and rail, sea ports and airports facilities”.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Perhaps what’s happened previously like the wastage in resources due to the inefficient public transport system could be reduced soon.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2010 – (G)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personal income tax</a:t>
            </a:r>
            <a:r>
              <a:rPr lang="en-US" dirty="0" smtClean="0"/>
              <a:t> and corporate tax should be reduced in order to minimize public financial burden and always think in more creative way to help in long-term investment on infrastructure.</a:t>
            </a:r>
          </a:p>
          <a:p>
            <a:r>
              <a:rPr lang="en-US" i="1" dirty="0" smtClean="0"/>
              <a:t>“The maximum income tax rate for individuals to be reduced to 26% from assessment year 2010. Personal relief increased to RM9,000.”</a:t>
            </a:r>
            <a:r>
              <a:rPr lang="en-US" dirty="0" smtClean="0"/>
              <a:t> under </a:t>
            </a:r>
            <a:r>
              <a:rPr lang="en-US" b="1" dirty="0" smtClean="0"/>
              <a:t>Budget 2010</a:t>
            </a:r>
            <a:r>
              <a:rPr lang="en-US" dirty="0" smtClean="0"/>
              <a:t> can help the middle income group of people.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2010 – (G)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“Convert PTPTN loans to scholarships for students who graduate with 1st class honors degree, beginning from 2010″</a:t>
            </a:r>
            <a:r>
              <a:rPr lang="en-US" dirty="0" smtClean="0"/>
              <a:t>, </a:t>
            </a:r>
          </a:p>
          <a:p>
            <a:r>
              <a:rPr lang="en-US" dirty="0" smtClean="0"/>
              <a:t>This will help to </a:t>
            </a:r>
            <a:r>
              <a:rPr lang="en-US" b="1" dirty="0" smtClean="0"/>
              <a:t>quality education</a:t>
            </a:r>
            <a:r>
              <a:rPr lang="en-US" dirty="0" smtClean="0"/>
              <a:t> which may increase our nation competitiveness.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2010 – (G)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diagram shows the </a:t>
            </a:r>
            <a:r>
              <a:rPr lang="en-US" sz="3200" dirty="0" smtClean="0">
                <a:solidFill>
                  <a:schemeClr val="accent2"/>
                </a:solidFill>
              </a:rPr>
              <a:t>flow of products </a:t>
            </a:r>
            <a:r>
              <a:rPr lang="en-US" dirty="0" smtClean="0"/>
              <a:t>from businesses (firms) to households and the </a:t>
            </a:r>
            <a:r>
              <a:rPr lang="en-US" sz="3200" dirty="0" smtClean="0">
                <a:solidFill>
                  <a:schemeClr val="accent2"/>
                </a:solidFill>
              </a:rPr>
              <a:t>flow of resources </a:t>
            </a:r>
            <a:r>
              <a:rPr lang="en-US" dirty="0" smtClean="0"/>
              <a:t>from households to businesses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circular flow of income?</a:t>
            </a:r>
            <a:endParaRPr lang="en-M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wo sec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981200"/>
            <a:ext cx="4250788" cy="3200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Two-sector (basic)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4953000" y="12954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72200" y="1066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of products</a:t>
            </a:r>
            <a:endParaRPr lang="en-MY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3771900" y="54483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1800" y="601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of resources</a:t>
            </a:r>
            <a:endParaRPr lang="en-MY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1524000"/>
            <a:ext cx="1828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Top flow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h/holds spend all their income &amp; demand goods &amp; services from firms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firms seek profit by supplying goods &amp; services to h/holds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1905000"/>
            <a:ext cx="190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Bottom flow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firms demand resources from h/holds (land, labor, capital &amp; entrepreneur)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firms pay all resources to h/holds (wages, rent, dividends)</a:t>
            </a:r>
            <a:endParaRPr lang="en-MY" dirty="0"/>
          </a:p>
        </p:txBody>
      </p:sp>
      <p:sp>
        <p:nvSpPr>
          <p:cNvPr id="10" name="Rectangle 9"/>
          <p:cNvSpPr/>
          <p:nvPr/>
        </p:nvSpPr>
        <p:spPr>
          <a:xfrm>
            <a:off x="3733800" y="2590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Product market 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810000" y="4038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Factor market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ree-sec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371600"/>
            <a:ext cx="6400800" cy="4800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Three-sector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ur-secto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295400"/>
            <a:ext cx="4800600" cy="495823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Four-sector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in aggregate demand namely consumption, investment, government sector and foreign sector (net exports)</a:t>
            </a:r>
          </a:p>
          <a:p>
            <a:r>
              <a:rPr lang="en-US" dirty="0" smtClean="0"/>
              <a:t>AD = C + I + G + X – 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= AS Approach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505200"/>
            <a:ext cx="2971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AS = AD</a:t>
            </a:r>
          </a:p>
          <a:p>
            <a:pPr algn="ctr"/>
            <a:r>
              <a:rPr lang="en-US" dirty="0" smtClean="0"/>
              <a:t>Y = C + I </a:t>
            </a:r>
          </a:p>
          <a:p>
            <a:pPr algn="ctr"/>
            <a:r>
              <a:rPr lang="en-US" dirty="0" smtClean="0"/>
              <a:t>Y = C + I + G</a:t>
            </a:r>
          </a:p>
          <a:p>
            <a:pPr algn="ctr"/>
            <a:r>
              <a:rPr lang="en-US" dirty="0" smtClean="0"/>
              <a:t>Y = C + I + G + X - M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29000" y="4267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1400" y="4495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33800" y="4800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4114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sector</a:t>
            </a:r>
          </a:p>
          <a:p>
            <a:r>
              <a:rPr lang="en-US" dirty="0" smtClean="0"/>
              <a:t>3 sector</a:t>
            </a:r>
          </a:p>
          <a:p>
            <a:r>
              <a:rPr lang="en-US" dirty="0" smtClean="0"/>
              <a:t>4 sector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67400" y="3505200"/>
            <a:ext cx="2895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INJECTION = LEAKAGE</a:t>
            </a:r>
          </a:p>
          <a:p>
            <a:pPr algn="ctr"/>
            <a:r>
              <a:rPr lang="en-US" dirty="0" smtClean="0"/>
              <a:t>I = S</a:t>
            </a:r>
          </a:p>
          <a:p>
            <a:pPr algn="ctr"/>
            <a:r>
              <a:rPr lang="en-US" dirty="0" smtClean="0"/>
              <a:t>I + G = S + T</a:t>
            </a:r>
          </a:p>
          <a:p>
            <a:pPr algn="ctr"/>
            <a:r>
              <a:rPr lang="en-US" dirty="0" smtClean="0"/>
              <a:t>I + G + X = S + T + M</a:t>
            </a:r>
          </a:p>
          <a:p>
            <a:pPr algn="ctr"/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267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562600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867400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562600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Leakage</a:t>
            </a:r>
            <a:r>
              <a:rPr lang="en-US" b="1" dirty="0" smtClean="0"/>
              <a:t> </a:t>
            </a:r>
            <a:r>
              <a:rPr lang="en-US" dirty="0" smtClean="0"/>
              <a:t>is a withdrawal from the flow of income</a:t>
            </a:r>
          </a:p>
          <a:p>
            <a:r>
              <a:rPr lang="en-US" dirty="0" smtClean="0"/>
              <a:t>Components of leakage are </a:t>
            </a:r>
            <a:r>
              <a:rPr lang="en-US" i="1" dirty="0" smtClean="0"/>
              <a:t>Savings, Taxes &amp; Imports</a:t>
            </a:r>
          </a:p>
          <a:p>
            <a:r>
              <a:rPr lang="en-US" dirty="0" smtClean="0"/>
              <a:t>Reduce national income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Injection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additional into flow of income</a:t>
            </a:r>
          </a:p>
          <a:p>
            <a:r>
              <a:rPr lang="en-US" dirty="0" smtClean="0"/>
              <a:t>Components of injection are </a:t>
            </a:r>
            <a:r>
              <a:rPr lang="en-US" i="1" dirty="0" smtClean="0"/>
              <a:t>Consumption, Government expenditure &amp; Exports</a:t>
            </a:r>
          </a:p>
          <a:p>
            <a:r>
              <a:rPr lang="en-US" dirty="0" smtClean="0"/>
              <a:t>Increase national income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Leakage = Injection Approach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John Maynard Keynes </a:t>
            </a:r>
            <a:r>
              <a:rPr lang="en-US" dirty="0" smtClean="0"/>
              <a:t>– “a person would increase his consumption as income increases, but the expenditure will be less than increase in income”</a:t>
            </a:r>
          </a:p>
          <a:p>
            <a:r>
              <a:rPr lang="en-US" dirty="0" smtClean="0"/>
              <a:t>Consumer will spend only a part of the increase in income and save the rest</a:t>
            </a:r>
          </a:p>
          <a:p>
            <a:r>
              <a:rPr lang="en-US" dirty="0" smtClean="0"/>
              <a:t>This concept can be explain by </a:t>
            </a:r>
            <a:r>
              <a:rPr lang="en-US" sz="3200" dirty="0" smtClean="0">
                <a:solidFill>
                  <a:schemeClr val="accent2"/>
                </a:solidFill>
              </a:rPr>
              <a:t>“Marginal propensities to consume and save”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Consumption Theory</a:t>
            </a:r>
            <a:endParaRPr lang="en-MY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581400" y="51054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6743700" y="53721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6600" y="594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MPC</a:t>
            </a:r>
            <a:endParaRPr lang="en-MY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594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MPS</a:t>
            </a:r>
            <a:endParaRPr lang="en-M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866</TotalTime>
  <Words>1084</Words>
  <Application>Microsoft Office PowerPoint</Application>
  <PresentationFormat>On-screen Show (4:3)</PresentationFormat>
  <Paragraphs>176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Concourse</vt:lpstr>
      <vt:lpstr>Equation</vt:lpstr>
      <vt:lpstr>PB202 MACROECONOMICS</vt:lpstr>
      <vt:lpstr>Slide 2</vt:lpstr>
      <vt:lpstr>What is circular flow of income?</vt:lpstr>
      <vt:lpstr>Two-sector (basic)</vt:lpstr>
      <vt:lpstr>Three-sector</vt:lpstr>
      <vt:lpstr>Four-sector</vt:lpstr>
      <vt:lpstr>AD = AS Approach</vt:lpstr>
      <vt:lpstr>Leakage = Injection Approach</vt:lpstr>
      <vt:lpstr>Consumption Theory</vt:lpstr>
      <vt:lpstr>Savings </vt:lpstr>
      <vt:lpstr>Marginal Propensity to Consume</vt:lpstr>
      <vt:lpstr>Marginal Propensity to Save</vt:lpstr>
      <vt:lpstr>Consumption Function</vt:lpstr>
      <vt:lpstr>Savings function</vt:lpstr>
      <vt:lpstr>Average Propensity to Consume</vt:lpstr>
      <vt:lpstr>Average Propensity to Save</vt:lpstr>
      <vt:lpstr>Investment</vt:lpstr>
      <vt:lpstr>Autonomous Investment </vt:lpstr>
      <vt:lpstr>Autonomous Investment Curve</vt:lpstr>
      <vt:lpstr>Induced Investment</vt:lpstr>
      <vt:lpstr>Determinants of Investment</vt:lpstr>
      <vt:lpstr>Determinants of Investment</vt:lpstr>
      <vt:lpstr>Government spending </vt:lpstr>
      <vt:lpstr>Factors of G</vt:lpstr>
      <vt:lpstr>Examples of Government Spending</vt:lpstr>
      <vt:lpstr>Budget 2010 – (G)</vt:lpstr>
      <vt:lpstr>Budget 2010 – (G)</vt:lpstr>
      <vt:lpstr>Budget 2010 – (G)</vt:lpstr>
    </vt:vector>
  </TitlesOfParts>
  <Company>KPTM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PB202 MACROECONOMICS</dc:title>
  <dc:creator>azlinaazmi</dc:creator>
  <cp:lastModifiedBy>azlinaazmi</cp:lastModifiedBy>
  <cp:revision>95</cp:revision>
  <dcterms:created xsi:type="dcterms:W3CDTF">2010-12-30T08:33:58Z</dcterms:created>
  <dcterms:modified xsi:type="dcterms:W3CDTF">2011-01-06T02:51:54Z</dcterms:modified>
</cp:coreProperties>
</file>