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0"/>
  </p:handoutMasterIdLst>
  <p:sldIdLst>
    <p:sldId id="256" r:id="rId2"/>
    <p:sldId id="271" r:id="rId3"/>
    <p:sldId id="258" r:id="rId4"/>
    <p:sldId id="259" r:id="rId5"/>
    <p:sldId id="289" r:id="rId6"/>
    <p:sldId id="260" r:id="rId7"/>
    <p:sldId id="261" r:id="rId8"/>
    <p:sldId id="311" r:id="rId9"/>
    <p:sldId id="262" r:id="rId10"/>
    <p:sldId id="263" r:id="rId11"/>
    <p:sldId id="264" r:id="rId12"/>
    <p:sldId id="265" r:id="rId13"/>
    <p:sldId id="266" r:id="rId14"/>
    <p:sldId id="312" r:id="rId15"/>
    <p:sldId id="267" r:id="rId16"/>
    <p:sldId id="268" r:id="rId17"/>
    <p:sldId id="269" r:id="rId18"/>
    <p:sldId id="270" r:id="rId19"/>
    <p:sldId id="314" r:id="rId20"/>
    <p:sldId id="28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09" r:id="rId29"/>
    <p:sldId id="310" r:id="rId30"/>
    <p:sldId id="279" r:id="rId31"/>
    <p:sldId id="286" r:id="rId32"/>
    <p:sldId id="280" r:id="rId33"/>
    <p:sldId id="281" r:id="rId34"/>
    <p:sldId id="282" r:id="rId35"/>
    <p:sldId id="283" r:id="rId36"/>
    <p:sldId id="316" r:id="rId37"/>
    <p:sldId id="315" r:id="rId38"/>
    <p:sldId id="284" r:id="rId39"/>
    <p:sldId id="317" r:id="rId40"/>
    <p:sldId id="287" r:id="rId41"/>
    <p:sldId id="290" r:id="rId42"/>
    <p:sldId id="285" r:id="rId43"/>
    <p:sldId id="291" r:id="rId44"/>
    <p:sldId id="318" r:id="rId45"/>
    <p:sldId id="319" r:id="rId46"/>
    <p:sldId id="292" r:id="rId47"/>
    <p:sldId id="320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22" r:id="rId57"/>
    <p:sldId id="321" r:id="rId58"/>
    <p:sldId id="324" r:id="rId59"/>
    <p:sldId id="335" r:id="rId60"/>
    <p:sldId id="336" r:id="rId61"/>
    <p:sldId id="323" r:id="rId62"/>
    <p:sldId id="325" r:id="rId63"/>
    <p:sldId id="328" r:id="rId64"/>
    <p:sldId id="326" r:id="rId65"/>
    <p:sldId id="327" r:id="rId66"/>
    <p:sldId id="329" r:id="rId67"/>
    <p:sldId id="330" r:id="rId68"/>
    <p:sldId id="331" r:id="rId69"/>
    <p:sldId id="333" r:id="rId70"/>
    <p:sldId id="334" r:id="rId71"/>
    <p:sldId id="301" r:id="rId72"/>
    <p:sldId id="302" r:id="rId73"/>
    <p:sldId id="303" r:id="rId74"/>
    <p:sldId id="304" r:id="rId75"/>
    <p:sldId id="305" r:id="rId76"/>
    <p:sldId id="306" r:id="rId77"/>
    <p:sldId id="307" r:id="rId78"/>
    <p:sldId id="30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D632A-533E-4E6A-92EE-524684F2F5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7B618BCC-A40C-486A-A72C-B7E950E1A40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Definition</a:t>
          </a:r>
          <a:r>
            <a:rPr lang="en-US" dirty="0" smtClean="0"/>
            <a:t> </a:t>
          </a:r>
          <a:endParaRPr lang="en-MY" dirty="0"/>
        </a:p>
      </dgm:t>
    </dgm:pt>
    <dgm:pt modelId="{106A9F9D-A7B3-47F7-BB34-D1CBE7F8AD77}" type="parTrans" cxnId="{463F64FA-E047-451F-92BD-8B566C75565F}">
      <dgm:prSet/>
      <dgm:spPr/>
      <dgm:t>
        <a:bodyPr/>
        <a:lstStyle/>
        <a:p>
          <a:endParaRPr lang="en-MY"/>
        </a:p>
      </dgm:t>
    </dgm:pt>
    <dgm:pt modelId="{17F85B22-1A72-451B-8888-DF0F2A821A45}" type="sibTrans" cxnId="{463F64FA-E047-451F-92BD-8B566C75565F}">
      <dgm:prSet/>
      <dgm:spPr/>
      <dgm:t>
        <a:bodyPr/>
        <a:lstStyle/>
        <a:p>
          <a:endParaRPr lang="en-MY"/>
        </a:p>
      </dgm:t>
    </dgm:pt>
    <dgm:pt modelId="{0F91D55E-1F16-41FB-A4FB-D485DA0D67D4}">
      <dgm:prSet phldrT="[Text]"/>
      <dgm:spPr/>
      <dgm:t>
        <a:bodyPr/>
        <a:lstStyle/>
        <a:p>
          <a:r>
            <a:rPr lang="en-US" dirty="0" smtClean="0"/>
            <a:t>Barter system</a:t>
          </a:r>
          <a:endParaRPr lang="en-MY" dirty="0"/>
        </a:p>
      </dgm:t>
    </dgm:pt>
    <dgm:pt modelId="{F0EFAF7E-4674-4706-BBEA-33FD5BABBF2C}" type="parTrans" cxnId="{B2211DF5-3845-4D86-92F9-562DF3DD40C0}">
      <dgm:prSet/>
      <dgm:spPr/>
      <dgm:t>
        <a:bodyPr/>
        <a:lstStyle/>
        <a:p>
          <a:endParaRPr lang="en-MY"/>
        </a:p>
      </dgm:t>
    </dgm:pt>
    <dgm:pt modelId="{A59DA276-A08D-43B0-8499-48264D37CBCF}" type="sibTrans" cxnId="{B2211DF5-3845-4D86-92F9-562DF3DD40C0}">
      <dgm:prSet/>
      <dgm:spPr/>
      <dgm:t>
        <a:bodyPr/>
        <a:lstStyle/>
        <a:p>
          <a:endParaRPr lang="en-MY"/>
        </a:p>
      </dgm:t>
    </dgm:pt>
    <dgm:pt modelId="{E54D1BA2-90E3-4DC5-801D-6F5ED0FD86D6}">
      <dgm:prSet phldrT="[Text]"/>
      <dgm:spPr/>
      <dgm:t>
        <a:bodyPr/>
        <a:lstStyle/>
        <a:p>
          <a:r>
            <a:rPr lang="en-US" dirty="0" smtClean="0"/>
            <a:t>Characteristics of money</a:t>
          </a:r>
          <a:endParaRPr lang="en-MY" dirty="0"/>
        </a:p>
      </dgm:t>
    </dgm:pt>
    <dgm:pt modelId="{D694DFC9-5E33-4D5D-B543-258E28AAFAF5}" type="parTrans" cxnId="{795F7F4B-6C8A-4CDC-A684-16BAC1E8E547}">
      <dgm:prSet/>
      <dgm:spPr/>
      <dgm:t>
        <a:bodyPr/>
        <a:lstStyle/>
        <a:p>
          <a:endParaRPr lang="en-MY"/>
        </a:p>
      </dgm:t>
    </dgm:pt>
    <dgm:pt modelId="{FCEA396A-FBED-4974-8257-0927D045403B}" type="sibTrans" cxnId="{795F7F4B-6C8A-4CDC-A684-16BAC1E8E547}">
      <dgm:prSet/>
      <dgm:spPr/>
      <dgm:t>
        <a:bodyPr/>
        <a:lstStyle/>
        <a:p>
          <a:endParaRPr lang="en-MY"/>
        </a:p>
      </dgm:t>
    </dgm:pt>
    <dgm:pt modelId="{90D1BE7B-3F5A-499A-A9B8-9151FCDF303F}">
      <dgm:prSet phldrT="[Text]"/>
      <dgm:spPr/>
      <dgm:t>
        <a:bodyPr/>
        <a:lstStyle/>
        <a:p>
          <a:r>
            <a:rPr lang="en-US" dirty="0" smtClean="0"/>
            <a:t>Functions of money</a:t>
          </a:r>
          <a:endParaRPr lang="en-MY" dirty="0"/>
        </a:p>
      </dgm:t>
    </dgm:pt>
    <dgm:pt modelId="{79B08573-A5DC-469C-8FC0-2BB5FF720EAA}" type="parTrans" cxnId="{5FADB077-DCBA-44FE-A49C-B42176DC03CB}">
      <dgm:prSet/>
      <dgm:spPr/>
      <dgm:t>
        <a:bodyPr/>
        <a:lstStyle/>
        <a:p>
          <a:endParaRPr lang="en-MY"/>
        </a:p>
      </dgm:t>
    </dgm:pt>
    <dgm:pt modelId="{294ED61C-1A34-48CA-B810-961FD517059A}" type="sibTrans" cxnId="{5FADB077-DCBA-44FE-A49C-B42176DC03CB}">
      <dgm:prSet/>
      <dgm:spPr/>
      <dgm:t>
        <a:bodyPr/>
        <a:lstStyle/>
        <a:p>
          <a:endParaRPr lang="en-MY"/>
        </a:p>
      </dgm:t>
    </dgm:pt>
    <dgm:pt modelId="{196545DB-D726-4B07-BD4B-1FFAD31A860B}">
      <dgm:prSet phldrT="[Text]"/>
      <dgm:spPr/>
      <dgm:t>
        <a:bodyPr/>
        <a:lstStyle/>
        <a:p>
          <a:r>
            <a:rPr lang="en-US" dirty="0" smtClean="0"/>
            <a:t>Types of money</a:t>
          </a:r>
          <a:endParaRPr lang="en-MY" dirty="0"/>
        </a:p>
      </dgm:t>
    </dgm:pt>
    <dgm:pt modelId="{9E8598AF-5542-442E-942D-5D59ADA06534}" type="parTrans" cxnId="{467F18DA-208F-4EA0-963B-CF3759B45829}">
      <dgm:prSet/>
      <dgm:spPr/>
      <dgm:t>
        <a:bodyPr/>
        <a:lstStyle/>
        <a:p>
          <a:endParaRPr lang="en-MY"/>
        </a:p>
      </dgm:t>
    </dgm:pt>
    <dgm:pt modelId="{C2427A43-674B-4655-A416-48BC120F349E}" type="sibTrans" cxnId="{467F18DA-208F-4EA0-963B-CF3759B45829}">
      <dgm:prSet/>
      <dgm:spPr/>
      <dgm:t>
        <a:bodyPr/>
        <a:lstStyle/>
        <a:p>
          <a:endParaRPr lang="en-MY"/>
        </a:p>
      </dgm:t>
    </dgm:pt>
    <dgm:pt modelId="{D116B126-FCFD-4568-90CB-335FECA3A189}" type="pres">
      <dgm:prSet presAssocID="{8E1D632A-533E-4E6A-92EE-524684F2F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51BD2FC-F217-4FCE-9C30-202C32E92855}" type="pres">
      <dgm:prSet presAssocID="{7B618BCC-A40C-486A-A72C-B7E950E1A4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9950E1-2FC9-407F-A79A-361EE1DE1570}" type="pres">
      <dgm:prSet presAssocID="{17F85B22-1A72-451B-8888-DF0F2A821A45}" presName="sibTrans" presStyleCnt="0"/>
      <dgm:spPr/>
    </dgm:pt>
    <dgm:pt modelId="{4AADBE3E-8674-4BEC-B916-6049797466F9}" type="pres">
      <dgm:prSet presAssocID="{0F91D55E-1F16-41FB-A4FB-D485DA0D67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4598E8A-7FBE-4BC1-95BC-2C44D06B6E83}" type="pres">
      <dgm:prSet presAssocID="{A59DA276-A08D-43B0-8499-48264D37CBCF}" presName="sibTrans" presStyleCnt="0"/>
      <dgm:spPr/>
    </dgm:pt>
    <dgm:pt modelId="{6F26F787-B770-40C2-A26A-89040CDFBDED}" type="pres">
      <dgm:prSet presAssocID="{E54D1BA2-90E3-4DC5-801D-6F5ED0FD86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2C3EFE-E502-4562-9740-DB0C16FD6C0B}" type="pres">
      <dgm:prSet presAssocID="{FCEA396A-FBED-4974-8257-0927D045403B}" presName="sibTrans" presStyleCnt="0"/>
      <dgm:spPr/>
    </dgm:pt>
    <dgm:pt modelId="{D138B569-50A9-4B3C-8B22-D3C180456FEB}" type="pres">
      <dgm:prSet presAssocID="{90D1BE7B-3F5A-499A-A9B8-9151FCDF30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FC41335-98A2-4877-9EA2-21BD4D143FC9}" type="pres">
      <dgm:prSet presAssocID="{294ED61C-1A34-48CA-B810-961FD517059A}" presName="sibTrans" presStyleCnt="0"/>
      <dgm:spPr/>
    </dgm:pt>
    <dgm:pt modelId="{895641CE-D23C-4D5F-BB1B-2371A7F961B5}" type="pres">
      <dgm:prSet presAssocID="{196545DB-D726-4B07-BD4B-1FFAD31A86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95F7F4B-6C8A-4CDC-A684-16BAC1E8E547}" srcId="{8E1D632A-533E-4E6A-92EE-524684F2F546}" destId="{E54D1BA2-90E3-4DC5-801D-6F5ED0FD86D6}" srcOrd="2" destOrd="0" parTransId="{D694DFC9-5E33-4D5D-B543-258E28AAFAF5}" sibTransId="{FCEA396A-FBED-4974-8257-0927D045403B}"/>
    <dgm:cxn modelId="{8130C297-D367-43DE-A00E-F2082A38762C}" type="presOf" srcId="{8E1D632A-533E-4E6A-92EE-524684F2F546}" destId="{D116B126-FCFD-4568-90CB-335FECA3A189}" srcOrd="0" destOrd="0" presId="urn:microsoft.com/office/officeart/2005/8/layout/default"/>
    <dgm:cxn modelId="{98BD5201-101B-492D-BC23-EC09A06C8DBA}" type="presOf" srcId="{E54D1BA2-90E3-4DC5-801D-6F5ED0FD86D6}" destId="{6F26F787-B770-40C2-A26A-89040CDFBDED}" srcOrd="0" destOrd="0" presId="urn:microsoft.com/office/officeart/2005/8/layout/default"/>
    <dgm:cxn modelId="{7A973741-C35C-4695-9352-2DF414456405}" type="presOf" srcId="{7B618BCC-A40C-486A-A72C-B7E950E1A407}" destId="{751BD2FC-F217-4FCE-9C30-202C32E92855}" srcOrd="0" destOrd="0" presId="urn:microsoft.com/office/officeart/2005/8/layout/default"/>
    <dgm:cxn modelId="{B2211DF5-3845-4D86-92F9-562DF3DD40C0}" srcId="{8E1D632A-533E-4E6A-92EE-524684F2F546}" destId="{0F91D55E-1F16-41FB-A4FB-D485DA0D67D4}" srcOrd="1" destOrd="0" parTransId="{F0EFAF7E-4674-4706-BBEA-33FD5BABBF2C}" sibTransId="{A59DA276-A08D-43B0-8499-48264D37CBCF}"/>
    <dgm:cxn modelId="{5FADB077-DCBA-44FE-A49C-B42176DC03CB}" srcId="{8E1D632A-533E-4E6A-92EE-524684F2F546}" destId="{90D1BE7B-3F5A-499A-A9B8-9151FCDF303F}" srcOrd="3" destOrd="0" parTransId="{79B08573-A5DC-469C-8FC0-2BB5FF720EAA}" sibTransId="{294ED61C-1A34-48CA-B810-961FD517059A}"/>
    <dgm:cxn modelId="{467F18DA-208F-4EA0-963B-CF3759B45829}" srcId="{8E1D632A-533E-4E6A-92EE-524684F2F546}" destId="{196545DB-D726-4B07-BD4B-1FFAD31A860B}" srcOrd="4" destOrd="0" parTransId="{9E8598AF-5542-442E-942D-5D59ADA06534}" sibTransId="{C2427A43-674B-4655-A416-48BC120F349E}"/>
    <dgm:cxn modelId="{D1906218-7F4B-4A9F-8158-8195E686B623}" type="presOf" srcId="{90D1BE7B-3F5A-499A-A9B8-9151FCDF303F}" destId="{D138B569-50A9-4B3C-8B22-D3C180456FEB}" srcOrd="0" destOrd="0" presId="urn:microsoft.com/office/officeart/2005/8/layout/default"/>
    <dgm:cxn modelId="{09053885-3F3B-4C2F-B061-37A77C8BA58F}" type="presOf" srcId="{0F91D55E-1F16-41FB-A4FB-D485DA0D67D4}" destId="{4AADBE3E-8674-4BEC-B916-6049797466F9}" srcOrd="0" destOrd="0" presId="urn:microsoft.com/office/officeart/2005/8/layout/default"/>
    <dgm:cxn modelId="{71426E9C-62A2-41C7-A70C-AC3D7F4C82D0}" type="presOf" srcId="{196545DB-D726-4B07-BD4B-1FFAD31A860B}" destId="{895641CE-D23C-4D5F-BB1B-2371A7F961B5}" srcOrd="0" destOrd="0" presId="urn:microsoft.com/office/officeart/2005/8/layout/default"/>
    <dgm:cxn modelId="{463F64FA-E047-451F-92BD-8B566C75565F}" srcId="{8E1D632A-533E-4E6A-92EE-524684F2F546}" destId="{7B618BCC-A40C-486A-A72C-B7E950E1A407}" srcOrd="0" destOrd="0" parTransId="{106A9F9D-A7B3-47F7-BB34-D1CBE7F8AD77}" sibTransId="{17F85B22-1A72-451B-8888-DF0F2A821A45}"/>
    <dgm:cxn modelId="{2B087316-98BA-44B9-BAB0-A59A7244EA51}" type="presParOf" srcId="{D116B126-FCFD-4568-90CB-335FECA3A189}" destId="{751BD2FC-F217-4FCE-9C30-202C32E92855}" srcOrd="0" destOrd="0" presId="urn:microsoft.com/office/officeart/2005/8/layout/default"/>
    <dgm:cxn modelId="{EC2365BF-AE95-4396-BFF4-8E080AA48540}" type="presParOf" srcId="{D116B126-FCFD-4568-90CB-335FECA3A189}" destId="{BC9950E1-2FC9-407F-A79A-361EE1DE1570}" srcOrd="1" destOrd="0" presId="urn:microsoft.com/office/officeart/2005/8/layout/default"/>
    <dgm:cxn modelId="{AFECD55B-84D9-46C2-ABCD-F8BA30C5742A}" type="presParOf" srcId="{D116B126-FCFD-4568-90CB-335FECA3A189}" destId="{4AADBE3E-8674-4BEC-B916-6049797466F9}" srcOrd="2" destOrd="0" presId="urn:microsoft.com/office/officeart/2005/8/layout/default"/>
    <dgm:cxn modelId="{81233A34-8AE7-476A-926B-0C5824B388F1}" type="presParOf" srcId="{D116B126-FCFD-4568-90CB-335FECA3A189}" destId="{04598E8A-7FBE-4BC1-95BC-2C44D06B6E83}" srcOrd="3" destOrd="0" presId="urn:microsoft.com/office/officeart/2005/8/layout/default"/>
    <dgm:cxn modelId="{628881C2-CB40-4526-BD21-126D9BE67846}" type="presParOf" srcId="{D116B126-FCFD-4568-90CB-335FECA3A189}" destId="{6F26F787-B770-40C2-A26A-89040CDFBDED}" srcOrd="4" destOrd="0" presId="urn:microsoft.com/office/officeart/2005/8/layout/default"/>
    <dgm:cxn modelId="{19A9E96A-16F8-4CF7-957A-A57D2D53B268}" type="presParOf" srcId="{D116B126-FCFD-4568-90CB-335FECA3A189}" destId="{9E2C3EFE-E502-4562-9740-DB0C16FD6C0B}" srcOrd="5" destOrd="0" presId="urn:microsoft.com/office/officeart/2005/8/layout/default"/>
    <dgm:cxn modelId="{F434972E-48E0-426B-ABE9-60748EFB3F8E}" type="presParOf" srcId="{D116B126-FCFD-4568-90CB-335FECA3A189}" destId="{D138B569-50A9-4B3C-8B22-D3C180456FEB}" srcOrd="6" destOrd="0" presId="urn:microsoft.com/office/officeart/2005/8/layout/default"/>
    <dgm:cxn modelId="{98CF90AE-28D1-4B2B-8185-9CD215663950}" type="presParOf" srcId="{D116B126-FCFD-4568-90CB-335FECA3A189}" destId="{7FC41335-98A2-4877-9EA2-21BD4D143FC9}" srcOrd="7" destOrd="0" presId="urn:microsoft.com/office/officeart/2005/8/layout/default"/>
    <dgm:cxn modelId="{4DE796B5-716B-46E1-80EB-7FC0B8BE74C1}" type="presParOf" srcId="{D116B126-FCFD-4568-90CB-335FECA3A189}" destId="{895641CE-D23C-4D5F-BB1B-2371A7F961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BD2FC-F217-4FCE-9C30-202C32E92855}">
      <dsp:nvSpPr>
        <dsp:cNvPr id="0" name=""/>
        <dsp:cNvSpPr/>
      </dsp:nvSpPr>
      <dsp:spPr>
        <a:xfrm>
          <a:off x="0" y="523080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hlinkClick xmlns:r="http://schemas.openxmlformats.org/officeDocument/2006/relationships" r:id="" action="ppaction://hlinksldjump"/>
            </a:rPr>
            <a:t>Definition</a:t>
          </a:r>
          <a:r>
            <a:rPr lang="en-US" sz="2800" kern="1200" dirty="0" smtClean="0"/>
            <a:t> </a:t>
          </a:r>
          <a:endParaRPr lang="en-MY" sz="2800" kern="1200" dirty="0"/>
        </a:p>
      </dsp:txBody>
      <dsp:txXfrm>
        <a:off x="0" y="523080"/>
        <a:ext cx="2571749" cy="1543050"/>
      </dsp:txXfrm>
    </dsp:sp>
    <dsp:sp modelId="{4AADBE3E-8674-4BEC-B916-6049797466F9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Barter system</a:t>
          </a:r>
          <a:endParaRPr lang="en-MY" sz="2800" kern="1200" dirty="0"/>
        </a:p>
      </dsp:txBody>
      <dsp:txXfrm>
        <a:off x="2828925" y="523080"/>
        <a:ext cx="2571749" cy="1543050"/>
      </dsp:txXfrm>
    </dsp:sp>
    <dsp:sp modelId="{6F26F787-B770-40C2-A26A-89040CDFBDED}">
      <dsp:nvSpPr>
        <dsp:cNvPr id="0" name=""/>
        <dsp:cNvSpPr/>
      </dsp:nvSpPr>
      <dsp:spPr>
        <a:xfrm>
          <a:off x="5657849" y="523080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Characteristics of money</a:t>
          </a:r>
          <a:endParaRPr lang="en-MY" sz="2800" kern="1200" dirty="0"/>
        </a:p>
      </dsp:txBody>
      <dsp:txXfrm>
        <a:off x="5657849" y="523080"/>
        <a:ext cx="2571749" cy="1543050"/>
      </dsp:txXfrm>
    </dsp:sp>
    <dsp:sp modelId="{D138B569-50A9-4B3C-8B22-D3C180456FEB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Functions of money</a:t>
          </a:r>
          <a:endParaRPr lang="en-MY" sz="2800" kern="1200" dirty="0"/>
        </a:p>
      </dsp:txBody>
      <dsp:txXfrm>
        <a:off x="1414462" y="2323305"/>
        <a:ext cx="2571749" cy="1543050"/>
      </dsp:txXfrm>
    </dsp:sp>
    <dsp:sp modelId="{895641CE-D23C-4D5F-BB1B-2371A7F961B5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Types of money</a:t>
          </a:r>
          <a:endParaRPr lang="en-MY" sz="2800" kern="1200" dirty="0"/>
        </a:p>
      </dsp:txBody>
      <dsp:txXfrm>
        <a:off x="4243387" y="232330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9658C-1AEB-4C32-8EFF-0E12327D92D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411B-5BEF-41B4-B3AD-832CEDC27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B05415-4590-42D6-9325-229DE963AC4B}" type="datetimeFigureOut">
              <a:rPr lang="en-US" smtClean="0"/>
              <a:pPr/>
              <a:t>6/6/2012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90DABF-FEA3-47D8-AB5A-6A2FA0C3B284}" type="slidenum">
              <a:rPr lang="en-MY" smtClean="0"/>
              <a:pPr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hop.com/PowerPoint-Value-Chain?utm_source=free+sample&amp;utm_medium=free+sample&amp;utm_campaign=free+samp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en.wikipedia.org/wiki/File:Keynes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Irvingfisher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my/imgres?imgurl=http://www.edu-talk.net/wp-content/uploads/maybank_logo.png&amp;imgrefurl=http://www.edu-talk.net/2011/02/malaysiascholarship/bachelor-degree/maybank-scholarship-award-2011/&amp;usg=__8B-JbYV78ehN2IIIS3KuLz5jsoU=&amp;h=161&amp;w=164&amp;sz=25&amp;hl=ms&amp;start=8&amp;zoom=1&amp;tbnid=56lUQYYGBBcw-M:&amp;tbnh=96&amp;tbnw=98&amp;ei=yrnOT6H2CILnrAeBnMyIDA&amp;prev=/search%3Fq%3Dmaybank%2Blogo%26hl%3Dms%26gbv%3D2%26tbm%3Disch&amp;itbs=1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PB202 MACROECONOMICS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MONEY AND MONETARY POLICY</a:t>
            </a:r>
            <a:endParaRPr lang="en-MY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of exchange</a:t>
            </a:r>
          </a:p>
          <a:p>
            <a:pPr lvl="1"/>
            <a:r>
              <a:rPr lang="en-US" dirty="0" smtClean="0"/>
              <a:t>Primary function of money</a:t>
            </a:r>
          </a:p>
          <a:p>
            <a:pPr lvl="1"/>
            <a:r>
              <a:rPr lang="en-US" dirty="0" smtClean="0"/>
              <a:t>Removes the problem of coincidence of wants</a:t>
            </a:r>
          </a:p>
          <a:p>
            <a:pPr lvl="1"/>
            <a:r>
              <a:rPr lang="en-US" dirty="0" smtClean="0"/>
              <a:t>Providing much more convenient method of exchange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Money as unit of account</a:t>
            </a:r>
          </a:p>
          <a:p>
            <a:pPr lvl="1"/>
            <a:r>
              <a:rPr lang="en-US" dirty="0" smtClean="0"/>
              <a:t>The function of money to provide a common </a:t>
            </a:r>
            <a:r>
              <a:rPr lang="en-US" dirty="0" smtClean="0">
                <a:solidFill>
                  <a:srgbClr val="FF0000"/>
                </a:solidFill>
              </a:rPr>
              <a:t>measurement</a:t>
            </a:r>
            <a:r>
              <a:rPr lang="en-US" dirty="0" smtClean="0"/>
              <a:t> of the relative goods and services</a:t>
            </a:r>
          </a:p>
          <a:p>
            <a:pPr lvl="1"/>
            <a:r>
              <a:rPr lang="en-US" dirty="0" smtClean="0"/>
              <a:t>Without money, we face </a:t>
            </a:r>
            <a:r>
              <a:rPr lang="en-US" dirty="0" smtClean="0">
                <a:solidFill>
                  <a:srgbClr val="FF0000"/>
                </a:solidFill>
              </a:rPr>
              <a:t>difficulty of pricing</a:t>
            </a:r>
            <a:r>
              <a:rPr lang="en-US" dirty="0" smtClean="0"/>
              <a:t> goods and services</a:t>
            </a:r>
          </a:p>
          <a:p>
            <a:pPr lvl="1"/>
            <a:r>
              <a:rPr lang="en-US" dirty="0" smtClean="0"/>
              <a:t>Example: how many pizzas equals to movie tickets or else?</a:t>
            </a:r>
          </a:p>
          <a:p>
            <a:pPr lvl="1"/>
            <a:r>
              <a:rPr lang="en-US" dirty="0" smtClean="0"/>
              <a:t>Only know when we compare with value of money</a:t>
            </a:r>
          </a:p>
          <a:p>
            <a:pPr lvl="1"/>
            <a:r>
              <a:rPr lang="en-US" dirty="0" smtClean="0"/>
              <a:t>If the price of one pizza is RM10, and the price of one movie ticket is RM5, then one pizza equals to two movies tickets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as store of value</a:t>
            </a:r>
          </a:p>
          <a:p>
            <a:pPr lvl="1"/>
            <a:r>
              <a:rPr lang="en-US" dirty="0" smtClean="0"/>
              <a:t>Serves as store of value in exchange for some item in the future</a:t>
            </a:r>
          </a:p>
          <a:p>
            <a:pPr lvl="1"/>
            <a:r>
              <a:rPr lang="en-US" dirty="0" smtClean="0"/>
              <a:t>You can bury money in your backyard, or store it under your mattress for a month or years and not worry of spoiling it</a:t>
            </a:r>
          </a:p>
          <a:p>
            <a:pPr lvl="1"/>
            <a:r>
              <a:rPr lang="en-US" dirty="0" smtClean="0"/>
              <a:t>However, inflation can destroy money’s store-in-value function</a:t>
            </a:r>
            <a:endParaRPr lang="en-MY" dirty="0" smtClean="0"/>
          </a:p>
          <a:p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money</a:t>
            </a:r>
          </a:p>
          <a:p>
            <a:pPr lvl="1"/>
            <a:r>
              <a:rPr lang="en-US" dirty="0" smtClean="0"/>
              <a:t>Is any item that has its own value </a:t>
            </a:r>
          </a:p>
          <a:p>
            <a:pPr lvl="1"/>
            <a:r>
              <a:rPr lang="en-US" dirty="0" smtClean="0"/>
              <a:t>Is used as a means of payments</a:t>
            </a:r>
          </a:p>
          <a:p>
            <a:pPr lvl="1"/>
            <a:r>
              <a:rPr lang="en-US" dirty="0" smtClean="0"/>
              <a:t>Example: shells, beads, cattle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 and Bank Notes</a:t>
            </a:r>
            <a:endParaRPr lang="en-MY" dirty="0"/>
          </a:p>
        </p:txBody>
      </p:sp>
      <p:pic>
        <p:nvPicPr>
          <p:cNvPr id="1026" name="Picture 2" descr="File:Euromoenterogse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018"/>
            <a:ext cx="7776864" cy="497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Fiat money</a:t>
            </a:r>
          </a:p>
          <a:p>
            <a:pPr lvl="1"/>
            <a:r>
              <a:rPr lang="en-US" dirty="0" smtClean="0"/>
              <a:t>‘Fiat’ is Latin word means ‘let it be done’ </a:t>
            </a:r>
          </a:p>
          <a:p>
            <a:pPr lvl="1"/>
            <a:r>
              <a:rPr lang="en-US" dirty="0" smtClean="0"/>
              <a:t>Is anything that government has ordered or  declared to be money</a:t>
            </a:r>
          </a:p>
          <a:p>
            <a:pPr lvl="1"/>
            <a:r>
              <a:rPr lang="en-US" dirty="0" smtClean="0"/>
              <a:t>Is issued by Central Bank of a country</a:t>
            </a:r>
          </a:p>
          <a:p>
            <a:pPr lvl="1"/>
            <a:r>
              <a:rPr lang="en-US" dirty="0" smtClean="0"/>
              <a:t>Fiat money includes coins and paper money which are called currency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tender</a:t>
            </a:r>
          </a:p>
          <a:p>
            <a:pPr lvl="1"/>
            <a:r>
              <a:rPr lang="en-US" dirty="0" smtClean="0"/>
              <a:t>Is paper money that a government has approved to be accepted as a mean of payments</a:t>
            </a:r>
          </a:p>
          <a:p>
            <a:pPr lvl="1"/>
            <a:r>
              <a:rPr lang="en-US" dirty="0" smtClean="0"/>
              <a:t>Example: in Malaysia, Ringgit Malaysia (RM) is a legal tender for any payment</a:t>
            </a:r>
          </a:p>
          <a:p>
            <a:pPr lvl="1"/>
            <a:r>
              <a:rPr lang="en-US" dirty="0" smtClean="0"/>
              <a:t>All transactions in Malaysia will be in RM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Money</a:t>
            </a:r>
          </a:p>
          <a:p>
            <a:pPr lvl="1"/>
            <a:r>
              <a:rPr lang="en-US" dirty="0" smtClean="0"/>
              <a:t>Refers to money which has a lower metallic value than its face value</a:t>
            </a:r>
          </a:p>
          <a:p>
            <a:pPr lvl="1"/>
            <a:r>
              <a:rPr lang="en-US" dirty="0" smtClean="0"/>
              <a:t>Example: coins produced in Malaysia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deposits</a:t>
            </a:r>
          </a:p>
          <a:p>
            <a:pPr lvl="1"/>
            <a:r>
              <a:rPr lang="en-US" dirty="0" smtClean="0"/>
              <a:t>Is money that is transferable by way of </a:t>
            </a:r>
            <a:r>
              <a:rPr lang="en-US" dirty="0" err="1" smtClean="0"/>
              <a:t>cheques</a:t>
            </a:r>
            <a:endParaRPr lang="en-US" dirty="0" smtClean="0"/>
          </a:p>
          <a:p>
            <a:pPr lvl="1"/>
            <a:r>
              <a:rPr lang="en-US" dirty="0" smtClean="0"/>
              <a:t>Also known as bank deposits or currents account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credit cards money?			(6 marks)</a:t>
            </a:r>
          </a:p>
          <a:p>
            <a:r>
              <a:rPr lang="en-US" dirty="0" smtClean="0"/>
              <a:t>Can debit cards be considered as a money?  (6 marks)</a:t>
            </a:r>
          </a:p>
          <a:p>
            <a:r>
              <a:rPr lang="en-US" dirty="0" smtClean="0"/>
              <a:t>Find any THREE (3) advantages of barter system</a:t>
            </a:r>
          </a:p>
          <a:p>
            <a:pPr>
              <a:buNone/>
            </a:pPr>
            <a:r>
              <a:rPr lang="en-US" dirty="0" smtClean="0"/>
              <a:t>								 (6 marks)</a:t>
            </a:r>
            <a:endParaRPr lang="en-MY" dirty="0" smtClean="0"/>
          </a:p>
          <a:p>
            <a:pPr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 16"/>
          <p:cNvSpPr>
            <a:spLocks noChangeShapeType="1"/>
          </p:cNvSpPr>
          <p:nvPr/>
        </p:nvSpPr>
        <p:spPr bwMode="auto">
          <a:xfrm flipV="1">
            <a:off x="5792788" y="4378325"/>
            <a:ext cx="6350" cy="188436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 flipV="1">
            <a:off x="6858000" y="1828800"/>
            <a:ext cx="0" cy="15843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 flipV="1">
            <a:off x="4114800" y="1828800"/>
            <a:ext cx="0" cy="15843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9" name="Line 12"/>
          <p:cNvSpPr>
            <a:spLocks noChangeShapeType="1"/>
          </p:cNvSpPr>
          <p:nvPr/>
        </p:nvSpPr>
        <p:spPr bwMode="auto">
          <a:xfrm flipV="1">
            <a:off x="762000" y="1600200"/>
            <a:ext cx="0" cy="214788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2" name="Line 16"/>
          <p:cNvSpPr>
            <a:spLocks noChangeShapeType="1"/>
          </p:cNvSpPr>
          <p:nvPr/>
        </p:nvSpPr>
        <p:spPr bwMode="auto">
          <a:xfrm flipV="1">
            <a:off x="2514600" y="4495800"/>
            <a:ext cx="6350" cy="198120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MY" sz="1200" noProof="1">
              <a:solidFill>
                <a:srgbClr val="171717"/>
              </a:solidFill>
              <a:latin typeface="Arial Narrow" pitchFamily="34" charset="0"/>
              <a:ea typeface="ＭＳ Ｐゴシック" pitchFamily="-111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400" y="3352800"/>
            <a:ext cx="8248650" cy="1368425"/>
            <a:chOff x="533400" y="3352800"/>
            <a:chExt cx="8248650" cy="1368425"/>
          </a:xfrm>
        </p:grpSpPr>
        <p:grpSp>
          <p:nvGrpSpPr>
            <p:cNvPr id="3" name="Gruppe 74"/>
            <p:cNvGrpSpPr>
              <a:grpSpLocks/>
            </p:cNvGrpSpPr>
            <p:nvPr/>
          </p:nvGrpSpPr>
          <p:grpSpPr bwMode="auto">
            <a:xfrm>
              <a:off x="533400" y="3352800"/>
              <a:ext cx="8248650" cy="1174750"/>
              <a:chOff x="478807" y="3859777"/>
              <a:chExt cx="8249946" cy="1173993"/>
            </a:xfrm>
          </p:grpSpPr>
          <p:sp>
            <p:nvSpPr>
              <p:cNvPr id="10250" name="Vinkel 118"/>
              <p:cNvSpPr>
                <a:spLocks noChangeArrowheads="1"/>
              </p:cNvSpPr>
              <p:nvPr/>
            </p:nvSpPr>
            <p:spPr bwMode="auto">
              <a:xfrm>
                <a:off x="3617788" y="3859777"/>
                <a:ext cx="2048197" cy="1156541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41A7C3"/>
                  </a:gs>
                </a:gsLst>
                <a:lin ang="5400000"/>
              </a:gradFill>
              <a:ln w="9525">
                <a:solidFill>
                  <a:srgbClr val="34A8CC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MY" sz="1600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0251" name="Pentagon 119"/>
              <p:cNvSpPr>
                <a:spLocks noChangeArrowheads="1"/>
              </p:cNvSpPr>
              <p:nvPr/>
            </p:nvSpPr>
            <p:spPr bwMode="auto">
              <a:xfrm>
                <a:off x="478807" y="3878815"/>
                <a:ext cx="2124409" cy="1154955"/>
              </a:xfrm>
              <a:prstGeom prst="homePlate">
                <a:avLst>
                  <a:gd name="adj" fmla="val 50004"/>
                </a:avLst>
              </a:prstGeom>
              <a:gradFill rotWithShape="1">
                <a:gsLst>
                  <a:gs pos="0">
                    <a:srgbClr val="10253F"/>
                  </a:gs>
                  <a:gs pos="59000">
                    <a:srgbClr val="254061"/>
                  </a:gs>
                  <a:gs pos="100000">
                    <a:srgbClr val="254061"/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MY" sz="1600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0252" name="Vinkel 120"/>
              <p:cNvSpPr>
                <a:spLocks noChangeArrowheads="1"/>
              </p:cNvSpPr>
              <p:nvPr/>
            </p:nvSpPr>
            <p:spPr bwMode="auto">
              <a:xfrm>
                <a:off x="2087198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002060"/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MY" sz="1400" b="1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0253" name="Vinkel 124"/>
              <p:cNvSpPr>
                <a:spLocks noChangeArrowheads="1"/>
              </p:cNvSpPr>
              <p:nvPr/>
            </p:nvSpPr>
            <p:spPr bwMode="auto">
              <a:xfrm>
                <a:off x="514996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8EABDE"/>
                  </a:gs>
                  <a:gs pos="50000">
                    <a:srgbClr val="8EABDE"/>
                  </a:gs>
                  <a:gs pos="100000">
                    <a:srgbClr val="8FACE1"/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endParaRPr lang="en-MY" sz="4800" b="1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0254" name="Vinkel 125"/>
              <p:cNvSpPr>
                <a:spLocks noChangeArrowheads="1"/>
              </p:cNvSpPr>
              <p:nvPr/>
            </p:nvSpPr>
            <p:spPr bwMode="auto">
              <a:xfrm>
                <a:off x="668055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C2D1ED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/>
                <a:endParaRPr lang="en-MY" sz="4800" b="1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10255" name="Rectangle 3"/>
            <p:cNvSpPr>
              <a:spLocks noChangeArrowheads="1"/>
            </p:cNvSpPr>
            <p:nvPr/>
          </p:nvSpPr>
          <p:spPr bwMode="auto">
            <a:xfrm>
              <a:off x="544513" y="4521200"/>
              <a:ext cx="7646987" cy="200025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noProof="1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10256" name="Titel 16"/>
          <p:cNvSpPr txBox="1">
            <a:spLocks/>
          </p:cNvSpPr>
          <p:nvPr/>
        </p:nvSpPr>
        <p:spPr bwMode="auto">
          <a:xfrm>
            <a:off x="177800" y="833438"/>
            <a:ext cx="45847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da-DK" sz="3200">
                <a:solidFill>
                  <a:srgbClr val="FFFFFF"/>
                </a:solidFill>
                <a:latin typeface="Arial Narrow" pitchFamily="34" charset="0"/>
                <a:ea typeface="ＭＳ Ｐゴシック" pitchFamily="-111" charset="-128"/>
              </a:rPr>
              <a:t>Arrow Process</a:t>
            </a:r>
          </a:p>
        </p:txBody>
      </p:sp>
      <p:sp>
        <p:nvSpPr>
          <p:cNvPr id="10257" name="Pladsholder til tekst 18"/>
          <p:cNvSpPr txBox="1">
            <a:spLocks/>
          </p:cNvSpPr>
          <p:nvPr/>
        </p:nvSpPr>
        <p:spPr bwMode="auto">
          <a:xfrm>
            <a:off x="177800" y="1447800"/>
            <a:ext cx="6489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da-DK" sz="2000" b="1">
                <a:solidFill>
                  <a:srgbClr val="FFFFFF"/>
                </a:solidFill>
                <a:latin typeface="Arial Narrow" pitchFamily="34" charset="0"/>
                <a:ea typeface="ＭＳ Ｐゴシック" pitchFamily="-111" charset="-128"/>
              </a:rPr>
              <a:t>Why use graphics from PowerPointing.com?</a:t>
            </a:r>
          </a:p>
        </p:txBody>
      </p:sp>
      <p:sp>
        <p:nvSpPr>
          <p:cNvPr id="10258" name="Rektangel 143"/>
          <p:cNvSpPr>
            <a:spLocks noChangeArrowheads="1"/>
          </p:cNvSpPr>
          <p:nvPr/>
        </p:nvSpPr>
        <p:spPr bwMode="auto">
          <a:xfrm>
            <a:off x="5715008" y="3500438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rPr>
              <a:t>MONEY MARKET EQUILIBRIUM</a:t>
            </a:r>
            <a:endParaRPr lang="en-US" sz="1600" b="1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59" name="Rektangel 145"/>
          <p:cNvSpPr>
            <a:spLocks noChangeArrowheads="1"/>
          </p:cNvSpPr>
          <p:nvPr/>
        </p:nvSpPr>
        <p:spPr bwMode="auto">
          <a:xfrm>
            <a:off x="714348" y="1643050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Definition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Disadvantages of Barter System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Characteristics of money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Functions of money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Types of money</a:t>
            </a:r>
            <a:endParaRPr lang="en-US" sz="1600" b="1" dirty="0">
              <a:solidFill>
                <a:srgbClr val="080808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0" name="Rektangel 146"/>
          <p:cNvSpPr>
            <a:spLocks noChangeArrowheads="1"/>
          </p:cNvSpPr>
          <p:nvPr/>
        </p:nvSpPr>
        <p:spPr bwMode="auto">
          <a:xfrm>
            <a:off x="4214810" y="1643050"/>
            <a:ext cx="285752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 Definition </a:t>
            </a:r>
          </a:p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 Three types (M1, M2, M3)</a:t>
            </a:r>
          </a:p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 Quantity Theory of Money (Irving Fisher)</a:t>
            </a:r>
          </a:p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Supply for money curve</a:t>
            </a:r>
            <a:endParaRPr lang="en-US" sz="1600" b="1" noProof="1">
              <a:solidFill>
                <a:srgbClr val="080808"/>
              </a:solidFill>
              <a:latin typeface="Calibri" pitchFamily="34" charset="0"/>
              <a:ea typeface="ＭＳ Ｐゴシック" pitchFamily="-111" charset="-128"/>
              <a:cs typeface="Calibri" pitchFamily="34" charset="0"/>
            </a:endParaRPr>
          </a:p>
          <a:p>
            <a:pPr defTabSz="801688">
              <a:spcBef>
                <a:spcPct val="20000"/>
              </a:spcBef>
            </a:pPr>
            <a:endParaRPr lang="en-US" sz="1600" b="1" noProof="1">
              <a:solidFill>
                <a:srgbClr val="080808"/>
              </a:solidFill>
              <a:latin typeface="Calibri" pitchFamily="34" charset="0"/>
              <a:ea typeface="ＭＳ Ｐゴシック" pitchFamily="-111" charset="-128"/>
              <a:cs typeface="Calibri" pitchFamily="34" charset="0"/>
            </a:endParaRPr>
          </a:p>
        </p:txBody>
      </p:sp>
      <p:sp>
        <p:nvSpPr>
          <p:cNvPr id="10261" name="Rektangel 147"/>
          <p:cNvSpPr>
            <a:spLocks noChangeArrowheads="1"/>
          </p:cNvSpPr>
          <p:nvPr/>
        </p:nvSpPr>
        <p:spPr bwMode="auto">
          <a:xfrm>
            <a:off x="6781800" y="17526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600" b="1" dirty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The functions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Monetary Policy</a:t>
            </a:r>
          </a:p>
          <a:p>
            <a:endParaRPr lang="en-US" sz="1600" b="1" dirty="0" smtClean="0">
              <a:solidFill>
                <a:srgbClr val="080808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2" name="Rektangel 148"/>
          <p:cNvSpPr>
            <a:spLocks noChangeArrowheads="1"/>
          </p:cNvSpPr>
          <p:nvPr/>
        </p:nvSpPr>
        <p:spPr bwMode="auto">
          <a:xfrm>
            <a:off x="2590800" y="4572000"/>
            <a:ext cx="2624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b="1" noProof="1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</a:t>
            </a:r>
            <a:r>
              <a:rPr lang="en-US" sz="1600" b="1" noProof="1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Definition</a:t>
            </a:r>
          </a:p>
          <a:p>
            <a:pPr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Three purposes of money</a:t>
            </a:r>
          </a:p>
          <a:p>
            <a:pPr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Keynes Liquidity Theory</a:t>
            </a:r>
          </a:p>
          <a:p>
            <a:pPr>
              <a:buFontTx/>
              <a:buChar char="-"/>
            </a:pPr>
            <a:r>
              <a:rPr lang="en-US" sz="1600" b="1" noProof="1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Demand for money curve</a:t>
            </a:r>
          </a:p>
        </p:txBody>
      </p:sp>
      <p:sp>
        <p:nvSpPr>
          <p:cNvPr id="10263" name="Rektangel 149"/>
          <p:cNvSpPr>
            <a:spLocks noChangeArrowheads="1"/>
          </p:cNvSpPr>
          <p:nvPr/>
        </p:nvSpPr>
        <p:spPr bwMode="auto">
          <a:xfrm>
            <a:off x="5786446" y="4643446"/>
            <a:ext cx="242889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dirty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Definition</a:t>
            </a:r>
          </a:p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Money market equilibrium curve</a:t>
            </a:r>
          </a:p>
          <a:p>
            <a:pPr defTabSz="801688">
              <a:spcBef>
                <a:spcPct val="20000"/>
              </a:spcBef>
              <a:buFontTx/>
              <a:buChar char="-"/>
            </a:pPr>
            <a:r>
              <a:rPr lang="en-US" sz="1600" b="1" dirty="0" smtClean="0">
                <a:solidFill>
                  <a:srgbClr val="080808"/>
                </a:solidFill>
                <a:latin typeface="Calibri" pitchFamily="-111" charset="0"/>
                <a:ea typeface="ＭＳ Ｐゴシック" pitchFamily="-111" charset="-128"/>
              </a:rPr>
              <a:t> Effects of unbalance money market</a:t>
            </a:r>
            <a:endParaRPr lang="en-US" sz="1600" b="1" dirty="0">
              <a:solidFill>
                <a:srgbClr val="080808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4" name="Rektangel 155"/>
          <p:cNvSpPr>
            <a:spLocks noChangeArrowheads="1"/>
          </p:cNvSpPr>
          <p:nvPr/>
        </p:nvSpPr>
        <p:spPr bwMode="auto">
          <a:xfrm>
            <a:off x="4214810" y="3643314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rPr>
              <a:t>MONEY SUPPLY</a:t>
            </a:r>
            <a:endParaRPr lang="en-US" sz="1600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5" name="Rektangel 156"/>
          <p:cNvSpPr>
            <a:spLocks noChangeArrowheads="1"/>
          </p:cNvSpPr>
          <p:nvPr/>
        </p:nvSpPr>
        <p:spPr bwMode="auto">
          <a:xfrm>
            <a:off x="7239000" y="3500438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MY" sz="1200" b="1" noProof="1">
                <a:solidFill>
                  <a:srgbClr val="0070C0"/>
                </a:solidFill>
                <a:latin typeface="Calibri" pitchFamily="-111" charset="0"/>
                <a:ea typeface="ＭＳ Ｐゴシック" pitchFamily="-111" charset="-128"/>
              </a:rPr>
              <a:t> </a:t>
            </a:r>
            <a:r>
              <a:rPr lang="en-US" sz="1600" b="1" noProof="1" smtClean="0">
                <a:solidFill>
                  <a:srgbClr val="0070C0"/>
                </a:solidFill>
                <a:latin typeface="Calibri" pitchFamily="-111" charset="0"/>
                <a:ea typeface="ＭＳ Ｐゴシック" pitchFamily="-111" charset="-128"/>
              </a:rPr>
              <a:t>THE ROLE OF CENTRAL BANK &amp; MONETARY POLICY</a:t>
            </a:r>
            <a:endParaRPr lang="en-US" sz="1600" noProof="1">
              <a:solidFill>
                <a:srgbClr val="0070C0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6" name="Rektangel 157"/>
          <p:cNvSpPr>
            <a:spLocks noChangeArrowheads="1"/>
          </p:cNvSpPr>
          <p:nvPr/>
        </p:nvSpPr>
        <p:spPr bwMode="auto">
          <a:xfrm>
            <a:off x="2643174" y="3571876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rPr>
              <a:t>DEMAND FOR MONEY	</a:t>
            </a:r>
            <a:endParaRPr lang="en-US" sz="1600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67" name="Rektangel 158"/>
          <p:cNvSpPr>
            <a:spLocks noChangeArrowheads="1"/>
          </p:cNvSpPr>
          <p:nvPr/>
        </p:nvSpPr>
        <p:spPr bwMode="auto">
          <a:xfrm>
            <a:off x="571472" y="3643314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noProof="1" smtClean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rPr>
              <a:t>THE ROLE OF MONEY IN ECONOMICS</a:t>
            </a:r>
            <a:endParaRPr lang="en-US" sz="1600" noProof="1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4" name="Gruppe 13"/>
          <p:cNvGrpSpPr/>
          <p:nvPr/>
        </p:nvGrpSpPr>
        <p:grpSpPr>
          <a:xfrm>
            <a:off x="73025" y="431800"/>
            <a:ext cx="9144000" cy="1171308"/>
            <a:chOff x="0" y="800100"/>
            <a:chExt cx="9144000" cy="11713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ktangel 3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168400"/>
            </a:xfrm>
            <a:prstGeom prst="rect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353637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2987" dir="5400000" algn="tl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pic>
          <p:nvPicPr>
            <p:cNvPr id="30" name="Billede 4" descr="dreamstime_Architect plan.jpg"/>
            <p:cNvPicPr>
              <a:picLocks noChangeAspect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>
            <a:xfrm>
              <a:off x="7206344" y="800100"/>
              <a:ext cx="1580470" cy="1171308"/>
            </a:xfrm>
            <a:prstGeom prst="rect">
              <a:avLst/>
            </a:prstGeom>
          </p:spPr>
        </p:pic>
      </p:grpSp>
      <p:sp>
        <p:nvSpPr>
          <p:cNvPr id="10269" name="Rectangle 30"/>
          <p:cNvSpPr>
            <a:spLocks noChangeArrowheads="1"/>
          </p:cNvSpPr>
          <p:nvPr/>
        </p:nvSpPr>
        <p:spPr bwMode="auto">
          <a:xfrm>
            <a:off x="381000" y="762000"/>
            <a:ext cx="2917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da-DK" sz="2500" b="1" dirty="0">
                <a:solidFill>
                  <a:srgbClr val="FFFFFF"/>
                </a:solidFill>
                <a:ea typeface="ＭＳ Ｐゴシック" pitchFamily="-111" charset="-128"/>
                <a:cs typeface="Arial" charset="0"/>
              </a:rPr>
              <a:t>Chapter Summary</a:t>
            </a:r>
          </a:p>
        </p:txBody>
      </p:sp>
      <p:sp>
        <p:nvSpPr>
          <p:cNvPr id="10270" name="Tekstboks 57"/>
          <p:cNvSpPr txBox="1">
            <a:spLocks noChangeArrowheads="1"/>
          </p:cNvSpPr>
          <p:nvPr/>
        </p:nvSpPr>
        <p:spPr bwMode="auto">
          <a:xfrm>
            <a:off x="3482975" y="6611938"/>
            <a:ext cx="566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>
                <a:latin typeface="Calibri" pitchFamily="-111" charset="0"/>
                <a:ea typeface="ＭＳ Ｐゴシック" pitchFamily="-111" charset="-128"/>
              </a:rPr>
              <a:t>This illustration is a part of  ”Building Plan”. See  the whole presentation at </a:t>
            </a:r>
            <a:r>
              <a:rPr lang="en-US" sz="1000">
                <a:latin typeface="Calibri" pitchFamily="-111" charset="0"/>
                <a:ea typeface="ＭＳ Ｐゴシック" pitchFamily="-111" charset="-128"/>
                <a:hlinkClick r:id="rId3"/>
              </a:rPr>
              <a:t>slideshop.com/value-chain </a:t>
            </a:r>
            <a:endParaRPr lang="en-US" sz="1000"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58000" y="60960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Prepared</a:t>
            </a:r>
            <a:r>
              <a:rPr lang="en-US" sz="1000" b="1" i="1">
                <a:solidFill>
                  <a:srgbClr val="FFFFFF"/>
                </a:solidFill>
              </a:rPr>
              <a:t> </a:t>
            </a:r>
            <a:r>
              <a:rPr lang="en-US" sz="1000" b="1" i="1"/>
              <a:t>by: Azlina bt Azmi</a:t>
            </a:r>
          </a:p>
          <a:p>
            <a:pPr>
              <a:spcBef>
                <a:spcPct val="50000"/>
              </a:spcBef>
            </a:pPr>
            <a:r>
              <a:rPr lang="en-US" sz="1000" b="1" i="1"/>
              <a:t>Session of December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Money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 gold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History of Money in Malaya</a:t>
            </a:r>
            <a:endParaRPr lang="en-US" dirty="0"/>
          </a:p>
        </p:txBody>
      </p:sp>
      <p:pic>
        <p:nvPicPr>
          <p:cNvPr id="11" name="Content Placeholder 10" descr="Old Money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99037" y="3199606"/>
            <a:ext cx="3333750" cy="2476500"/>
          </a:xfrm>
        </p:spPr>
      </p:pic>
      <p:pic>
        <p:nvPicPr>
          <p:cNvPr id="10" name="Content Placeholder 9" descr="money evolution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19969" y="3061494"/>
            <a:ext cx="2914650" cy="275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DEMAND FOR MONEY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Three purpose demand for money</a:t>
            </a:r>
          </a:p>
          <a:p>
            <a:r>
              <a:rPr lang="en-US" dirty="0" smtClean="0"/>
              <a:t>Keynes Liquidity Theory</a:t>
            </a:r>
          </a:p>
          <a:p>
            <a:r>
              <a:rPr lang="en-US" dirty="0" smtClean="0"/>
              <a:t>Demand for money curve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 Demand?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desire of households and businesses to </a:t>
            </a:r>
            <a:r>
              <a:rPr lang="en-US" b="1" dirty="0" smtClean="0">
                <a:solidFill>
                  <a:srgbClr val="FF0000"/>
                </a:solidFill>
              </a:rPr>
              <a:t>hold</a:t>
            </a:r>
            <a:r>
              <a:rPr lang="en-US" dirty="0" smtClean="0"/>
              <a:t> assets in the form of money</a:t>
            </a:r>
          </a:p>
          <a:p>
            <a:r>
              <a:rPr lang="en-US" dirty="0" smtClean="0"/>
              <a:t>Demand for money is sometimes called the </a:t>
            </a:r>
            <a:r>
              <a:rPr lang="en-US" b="1" dirty="0" smtClean="0">
                <a:solidFill>
                  <a:srgbClr val="FF0000"/>
                </a:solidFill>
              </a:rPr>
              <a:t>demand for liquidity</a:t>
            </a:r>
          </a:p>
          <a:p>
            <a:r>
              <a:rPr lang="en-US" dirty="0" smtClean="0"/>
              <a:t>The liquidity of money leaves people like to hold/demand for money</a:t>
            </a:r>
          </a:p>
          <a:p>
            <a:r>
              <a:rPr lang="en-US" dirty="0" smtClean="0"/>
              <a:t>Questions </a:t>
            </a:r>
          </a:p>
          <a:p>
            <a:pPr lvl="1"/>
            <a:r>
              <a:rPr lang="en-US" dirty="0" smtClean="0"/>
              <a:t>Why people tend to hold money?</a:t>
            </a:r>
          </a:p>
          <a:p>
            <a:pPr lvl="1"/>
            <a:r>
              <a:rPr lang="en-US" dirty="0" smtClean="0"/>
              <a:t>What purposes people like demand for money?</a:t>
            </a:r>
          </a:p>
          <a:p>
            <a:pPr lvl="1"/>
            <a:r>
              <a:rPr lang="en-US" dirty="0" smtClean="0"/>
              <a:t>Will be explain by Keynes Liquidity Theory</a:t>
            </a:r>
          </a:p>
          <a:p>
            <a:pPr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Keynes Liquidity Theory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Maynard Keynes, in his book (1936) The General Theory of Employment, Interest &amp; Money, gave </a:t>
            </a:r>
            <a:r>
              <a:rPr lang="en-US" b="1" dirty="0" smtClean="0">
                <a:solidFill>
                  <a:srgbClr val="FF0000"/>
                </a:solidFill>
              </a:rPr>
              <a:t>three (3) important motives </a:t>
            </a:r>
            <a:r>
              <a:rPr lang="en-US" dirty="0" smtClean="0"/>
              <a:t>why people demand for money</a:t>
            </a:r>
          </a:p>
          <a:p>
            <a:pPr lvl="1"/>
            <a:r>
              <a:rPr lang="en-US" dirty="0" smtClean="0"/>
              <a:t>Transactions Demand for Money</a:t>
            </a:r>
          </a:p>
          <a:p>
            <a:pPr lvl="1"/>
            <a:r>
              <a:rPr lang="en-US" dirty="0" smtClean="0"/>
              <a:t>Precautionary Demand for Money</a:t>
            </a:r>
          </a:p>
          <a:p>
            <a:pPr lvl="1"/>
            <a:r>
              <a:rPr lang="en-US" dirty="0" smtClean="0"/>
              <a:t>Speculative Demand for Money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Transactions Demand for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expect to make transactions for goods and services</a:t>
            </a:r>
          </a:p>
          <a:p>
            <a:r>
              <a:rPr lang="en-US" dirty="0" smtClean="0"/>
              <a:t>How much people hold for money is depending on how much </a:t>
            </a:r>
            <a:r>
              <a:rPr lang="en-US" b="1" dirty="0" smtClean="0">
                <a:solidFill>
                  <a:srgbClr val="FF0000"/>
                </a:solidFill>
              </a:rPr>
              <a:t>they spent </a:t>
            </a:r>
            <a:r>
              <a:rPr lang="en-US" dirty="0" smtClean="0"/>
              <a:t>on their transactions for goods and services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 person on </a:t>
            </a:r>
            <a:r>
              <a:rPr lang="en-US" b="1" dirty="0" smtClean="0">
                <a:solidFill>
                  <a:srgbClr val="FF0000"/>
                </a:solidFill>
              </a:rPr>
              <a:t>vacation</a:t>
            </a:r>
            <a:r>
              <a:rPr lang="en-US" dirty="0" smtClean="0"/>
              <a:t> might demand more money then on a typical day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Wealthier people </a:t>
            </a:r>
            <a:r>
              <a:rPr lang="en-US" dirty="0" smtClean="0"/>
              <a:t>might also demand more money because their  average daily expenditure are higher than the average people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Precautionary Demand for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like to hold money for </a:t>
            </a:r>
            <a:r>
              <a:rPr lang="en-US" dirty="0" smtClean="0">
                <a:solidFill>
                  <a:srgbClr val="FF0000"/>
                </a:solidFill>
              </a:rPr>
              <a:t>unpredictable</a:t>
            </a:r>
            <a:r>
              <a:rPr lang="en-US" dirty="0" smtClean="0"/>
              <a:t> expenses</a:t>
            </a:r>
          </a:p>
          <a:p>
            <a:r>
              <a:rPr lang="en-US" dirty="0" smtClean="0"/>
              <a:t>Example: car breakdown, hospital, accidents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Demand for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people holding money for speculative is to take advantage of expected future changes in the price of bonds, stocks or other financial assets</a:t>
            </a:r>
          </a:p>
          <a:p>
            <a:r>
              <a:rPr lang="en-US" dirty="0" smtClean="0"/>
              <a:t>People like </a:t>
            </a:r>
            <a:r>
              <a:rPr lang="en-US" b="1" dirty="0" smtClean="0">
                <a:solidFill>
                  <a:srgbClr val="FF0000"/>
                </a:solidFill>
              </a:rPr>
              <a:t>to invest </a:t>
            </a:r>
            <a:r>
              <a:rPr lang="en-US" dirty="0" smtClean="0"/>
              <a:t>when interest rate is high</a:t>
            </a:r>
          </a:p>
          <a:p>
            <a:r>
              <a:rPr lang="en-US" dirty="0" smtClean="0"/>
              <a:t>Therefore, speculative demand for money is related to interest rate effects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Money Curve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Arise from three motives for holding money</a:t>
            </a:r>
          </a:p>
          <a:p>
            <a:r>
              <a:rPr lang="en-US" dirty="0" smtClean="0"/>
              <a:t>Represents the quantity of money people hold at different possible interest rates</a:t>
            </a:r>
          </a:p>
          <a:p>
            <a:r>
              <a:rPr lang="en-US" dirty="0" smtClean="0"/>
              <a:t>An inverse relationship between the quantity of money demanded and the interest rate</a:t>
            </a:r>
          </a:p>
          <a:p>
            <a:r>
              <a:rPr lang="en-US" dirty="0" smtClean="0"/>
              <a:t>People hold more money (</a:t>
            </a:r>
            <a:r>
              <a:rPr lang="en-US" dirty="0" err="1" smtClean="0"/>
              <a:t>Md</a:t>
            </a:r>
            <a:r>
              <a:rPr lang="en-US" dirty="0" smtClean="0"/>
              <a:t>) when interest rate is lower (r )</a:t>
            </a:r>
          </a:p>
          <a:p>
            <a:pPr lvl="1"/>
            <a:r>
              <a:rPr lang="en-US" dirty="0" err="1" smtClean="0"/>
              <a:t>Md</a:t>
            </a:r>
            <a:r>
              <a:rPr lang="en-US" dirty="0" smtClean="0"/>
              <a:t>     , r</a:t>
            </a:r>
            <a:endParaRPr lang="en-MY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678761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321703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071670" y="5429264"/>
            <a:ext cx="3286148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00166" y="20716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rate (percent)</a:t>
            </a:r>
            <a:endParaRPr lang="en-MY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78629" y="4036223"/>
            <a:ext cx="2786082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0694" y="5286388"/>
            <a:ext cx="3182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Quantity of money demanded</a:t>
            </a:r>
          </a:p>
          <a:p>
            <a:r>
              <a:rPr lang="en-US" dirty="0" smtClean="0"/>
              <a:t>(RM million)</a:t>
            </a:r>
            <a:endParaRPr lang="en-MY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22431" y="4179099"/>
            <a:ext cx="24995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65373" y="4178305"/>
            <a:ext cx="24995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4612" y="57150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MDt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57150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MDp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71670" y="3429000"/>
            <a:ext cx="100013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Money Curve</a:t>
            </a:r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will demand more money for transaction and precautions than speculative purposes  regardless interest rate is fall or rise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Money Curve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0716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rate (percent)</a:t>
            </a:r>
            <a:endParaRPr lang="en-MY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78629" y="4036223"/>
            <a:ext cx="2786082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728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71670" y="5429264"/>
            <a:ext cx="3286148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67744" y="3068960"/>
            <a:ext cx="230425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008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MDs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  <a:endParaRPr lang="en-MY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350100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7944" y="350100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1720" y="46531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7784" y="465313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11760" y="371703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808" y="50851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11760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</a:t>
            </a:r>
            <a:endParaRPr lang="en-MY" dirty="0"/>
          </a:p>
        </p:txBody>
      </p:sp>
      <p:sp>
        <p:nvSpPr>
          <p:cNvPr id="28" name="TextBox 27"/>
          <p:cNvSpPr txBox="1"/>
          <p:nvPr/>
        </p:nvSpPr>
        <p:spPr>
          <a:xfrm>
            <a:off x="3635896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1500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Money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Money Curve</a:t>
            </a:r>
            <a:endParaRPr lang="en-MY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78629" y="4036223"/>
            <a:ext cx="2786082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71670" y="5429264"/>
            <a:ext cx="3286148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0694" y="5286388"/>
            <a:ext cx="3182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Quantity of money demanded</a:t>
            </a:r>
          </a:p>
          <a:p>
            <a:r>
              <a:rPr lang="en-US" dirty="0" smtClean="0"/>
              <a:t>(RM million)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20716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rate (percent)</a:t>
            </a:r>
            <a:endParaRPr lang="en-MY" dirty="0"/>
          </a:p>
        </p:txBody>
      </p:sp>
      <p:sp>
        <p:nvSpPr>
          <p:cNvPr id="10" name="Arc 9"/>
          <p:cNvSpPr/>
          <p:nvPr/>
        </p:nvSpPr>
        <p:spPr>
          <a:xfrm rot="9706853">
            <a:off x="2529297" y="986716"/>
            <a:ext cx="2870960" cy="3844717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71670" y="4143380"/>
            <a:ext cx="1000132" cy="1588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29654" y="4785528"/>
            <a:ext cx="1285884" cy="1588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71670" y="4786322"/>
            <a:ext cx="192882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79025" y="5107793"/>
            <a:ext cx="642942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57554" y="421481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71802" y="39290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4000496" y="4500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MY" dirty="0"/>
          </a:p>
        </p:txBody>
      </p:sp>
      <p:sp>
        <p:nvSpPr>
          <p:cNvPr id="23" name="TextBox 22"/>
          <p:cNvSpPr txBox="1"/>
          <p:nvPr/>
        </p:nvSpPr>
        <p:spPr>
          <a:xfrm>
            <a:off x="1500166" y="40005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MY" dirty="0"/>
          </a:p>
        </p:txBody>
      </p:sp>
      <p:sp>
        <p:nvSpPr>
          <p:cNvPr id="24" name="TextBox 23"/>
          <p:cNvSpPr txBox="1"/>
          <p:nvPr/>
        </p:nvSpPr>
        <p:spPr>
          <a:xfrm>
            <a:off x="1500166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MY" dirty="0"/>
          </a:p>
        </p:txBody>
      </p:sp>
      <p:sp>
        <p:nvSpPr>
          <p:cNvPr id="25" name="TextBox 24"/>
          <p:cNvSpPr txBox="1"/>
          <p:nvPr/>
        </p:nvSpPr>
        <p:spPr>
          <a:xfrm>
            <a:off x="2643174" y="56435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</a:t>
            </a:r>
            <a:endParaRPr lang="en-MY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56435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1,500</a:t>
            </a:r>
            <a:endParaRPr lang="en-MY" dirty="0"/>
          </a:p>
        </p:txBody>
      </p:sp>
      <p:sp>
        <p:nvSpPr>
          <p:cNvPr id="27" name="TextBox 26"/>
          <p:cNvSpPr txBox="1"/>
          <p:nvPr/>
        </p:nvSpPr>
        <p:spPr>
          <a:xfrm>
            <a:off x="4643438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MY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107389" y="446485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14678" y="5286388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0562" y="192880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tend to hold/demand more money for speculative when they expected interest rate is increase</a:t>
            </a:r>
            <a:endParaRPr lang="en-MY" dirty="0"/>
          </a:p>
        </p:txBody>
      </p:sp>
      <p:sp>
        <p:nvSpPr>
          <p:cNvPr id="33" name="TextBox 32"/>
          <p:cNvSpPr txBox="1"/>
          <p:nvPr/>
        </p:nvSpPr>
        <p:spPr>
          <a:xfrm>
            <a:off x="5286380" y="321468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will demand more money for transaction and precautions than speculative purposes when the found interest rate is fall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714356"/>
            <a:ext cx="3929090" cy="4880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MONEY SUPPLY</a:t>
            </a:r>
            <a:endParaRPr lang="en-MY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Three types (M1, M2, M3)</a:t>
            </a:r>
          </a:p>
          <a:p>
            <a:r>
              <a:rPr lang="en-US" dirty="0" smtClean="0"/>
              <a:t>Quantity Theory of Money by Irving Fisher</a:t>
            </a:r>
          </a:p>
          <a:p>
            <a:r>
              <a:rPr lang="en-US" dirty="0" smtClean="0"/>
              <a:t>Supply for Money Curve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 Supply?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supply is money that control by Central Bank </a:t>
            </a:r>
          </a:p>
          <a:p>
            <a:r>
              <a:rPr lang="en-US" dirty="0" smtClean="0"/>
              <a:t>Money supply does not respond to change in the interest rate</a:t>
            </a:r>
          </a:p>
          <a:p>
            <a:r>
              <a:rPr lang="en-US" dirty="0" smtClean="0"/>
              <a:t>Therefore, the supply for money curve is vertical line</a:t>
            </a:r>
          </a:p>
          <a:p>
            <a:r>
              <a:rPr lang="en-US" dirty="0" smtClean="0"/>
              <a:t>The methods used to measure supply are called M1, M2 and M3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M1: Narrow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M1 is the narrowest definition of the supply of money</a:t>
            </a:r>
          </a:p>
          <a:p>
            <a:r>
              <a:rPr lang="en-US" dirty="0" smtClean="0"/>
              <a:t>M1 is also money that directly used for transactions</a:t>
            </a:r>
          </a:p>
          <a:p>
            <a:r>
              <a:rPr lang="en-US" dirty="0" smtClean="0"/>
              <a:t>Consists:</a:t>
            </a:r>
          </a:p>
          <a:p>
            <a:pPr lvl="1"/>
            <a:r>
              <a:rPr lang="en-US" dirty="0" smtClean="0"/>
              <a:t>Currency – includes coins and paper money issued by Bank Negara Malaysia</a:t>
            </a:r>
          </a:p>
          <a:p>
            <a:pPr lvl="1"/>
            <a:r>
              <a:rPr lang="en-US" dirty="0" smtClean="0"/>
              <a:t>Checkable Deposits – also called as demand deposits</a:t>
            </a:r>
            <a:endParaRPr lang="en-MY" dirty="0" smtClean="0"/>
          </a:p>
          <a:p>
            <a:pPr lvl="1"/>
            <a:r>
              <a:rPr lang="en-US" dirty="0" smtClean="0"/>
              <a:t>Therefore ; </a:t>
            </a:r>
            <a:r>
              <a:rPr lang="en-US" b="1" dirty="0" smtClean="0">
                <a:solidFill>
                  <a:srgbClr val="FF0000"/>
                </a:solidFill>
              </a:rPr>
              <a:t>M1 = Currency + Checkable Deposits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M2: Near Money Plus M1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M2 is broader definition of the supply of money</a:t>
            </a:r>
          </a:p>
          <a:p>
            <a:r>
              <a:rPr lang="en-US" dirty="0" smtClean="0"/>
              <a:t>Consists:</a:t>
            </a:r>
          </a:p>
          <a:p>
            <a:pPr lvl="1"/>
            <a:r>
              <a:rPr lang="en-US" dirty="0" smtClean="0"/>
              <a:t>M1 (currency and checkable deposits)</a:t>
            </a:r>
          </a:p>
          <a:p>
            <a:pPr lvl="1"/>
            <a:r>
              <a:rPr lang="en-US" dirty="0" smtClean="0"/>
              <a:t>Savings and fixed deposits in commercial banks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Negotiable certificate of deposits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Repo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Bank Negara certificates</a:t>
            </a:r>
          </a:p>
          <a:p>
            <a:pPr lvl="1">
              <a:buNone/>
            </a:pP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142976" y="5072074"/>
            <a:ext cx="7358114" cy="1571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M2 = M1 + Savings and fixed deposits in Commercial Banks + NCD + Repo + BNM certificates</a:t>
            </a:r>
          </a:p>
          <a:p>
            <a:pPr algn="ctr"/>
            <a:r>
              <a:rPr lang="en-US" sz="2400" dirty="0" smtClean="0"/>
              <a:t>Or</a:t>
            </a:r>
          </a:p>
          <a:p>
            <a:pPr algn="ctr"/>
            <a:r>
              <a:rPr lang="en-US" sz="2400" dirty="0" smtClean="0"/>
              <a:t>Near Money = M2 – M1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NCD?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minimum face value of $100,000</a:t>
            </a:r>
          </a:p>
          <a:p>
            <a:r>
              <a:rPr lang="en-US" dirty="0" smtClean="0"/>
              <a:t>Bought most often by large institutional investor</a:t>
            </a:r>
          </a:p>
          <a:p>
            <a:r>
              <a:rPr lang="en-US" dirty="0" smtClean="0"/>
              <a:t>Money instrument that can easily transferable from one party to another </a:t>
            </a:r>
          </a:p>
          <a:p>
            <a:r>
              <a:rPr lang="en-US" dirty="0" smtClean="0"/>
              <a:t>Can be easily bought / sold between different parties</a:t>
            </a:r>
          </a:p>
          <a:p>
            <a:r>
              <a:rPr lang="en-US" dirty="0" smtClean="0"/>
              <a:t>Example: Yankee CD, issued in US market (New York) by a branch of a foreign bank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REPO?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 borrowing for dealers in government securities</a:t>
            </a:r>
          </a:p>
          <a:p>
            <a:r>
              <a:rPr lang="en-US" dirty="0" smtClean="0"/>
              <a:t>The dealer sells the government securities to investors, usually on an overnight basis, and buys them back the following day</a:t>
            </a:r>
          </a:p>
          <a:p>
            <a:r>
              <a:rPr lang="en-US" dirty="0" smtClean="0"/>
              <a:t>Classified as a money market-market instrument </a:t>
            </a:r>
          </a:p>
          <a:p>
            <a:r>
              <a:rPr lang="en-US" dirty="0" smtClean="0"/>
              <a:t>Usually raise short-term capital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M3: Broad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M3 is the measure of money supply which is the broadest definition</a:t>
            </a:r>
          </a:p>
          <a:p>
            <a:r>
              <a:rPr lang="en-US" dirty="0" smtClean="0"/>
              <a:t>Consists</a:t>
            </a:r>
          </a:p>
          <a:p>
            <a:pPr lvl="1"/>
            <a:r>
              <a:rPr lang="en-US" dirty="0" smtClean="0"/>
              <a:t>M2 (M1 + Near Money)</a:t>
            </a:r>
          </a:p>
          <a:p>
            <a:pPr lvl="1"/>
            <a:r>
              <a:rPr lang="en-US" dirty="0" smtClean="0"/>
              <a:t>Savings and fixed deposits in the </a:t>
            </a:r>
            <a:r>
              <a:rPr lang="en-US" dirty="0" smtClean="0">
                <a:hlinkClick r:id="rId2" action="ppaction://hlinksldjump"/>
              </a:rPr>
              <a:t>other financial institutions</a:t>
            </a:r>
            <a:endParaRPr lang="en-US" dirty="0" smtClean="0"/>
          </a:p>
          <a:p>
            <a:pPr lvl="1"/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000100" y="4714884"/>
            <a:ext cx="6643734" cy="14287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M3 = M2 + Savings and fixed deposits in other financial institutions</a:t>
            </a:r>
          </a:p>
          <a:p>
            <a:pPr algn="ctr"/>
            <a:r>
              <a:rPr lang="en-US" sz="2400" dirty="0" smtClean="0"/>
              <a:t>Or </a:t>
            </a:r>
          </a:p>
          <a:p>
            <a:pPr algn="ctr"/>
            <a:r>
              <a:rPr lang="en-US" sz="2400" dirty="0" smtClean="0"/>
              <a:t>Broad Near Money = M3 – M1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Financial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Non-bank private sector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Finance companies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Merchant bank/investment bank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Discount houses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is any commodity that is generally acceptable as a payment for good and services</a:t>
            </a:r>
          </a:p>
          <a:p>
            <a:r>
              <a:rPr lang="en-US" dirty="0" smtClean="0"/>
              <a:t>Money is anything that acts as a </a:t>
            </a:r>
            <a:r>
              <a:rPr lang="en-US" sz="2800" dirty="0" smtClean="0">
                <a:solidFill>
                  <a:srgbClr val="FF0000"/>
                </a:solidFill>
              </a:rPr>
              <a:t>medium of exchange</a:t>
            </a:r>
          </a:p>
          <a:p>
            <a:pPr>
              <a:buNone/>
            </a:pP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M1 and M3 Growth</a:t>
            </a:r>
            <a:endParaRPr lang="en-US" dirty="0"/>
          </a:p>
        </p:txBody>
      </p:sp>
      <p:pic>
        <p:nvPicPr>
          <p:cNvPr id="4" name="Content Placeholder 3" descr="money growt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8281988" cy="4643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Money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Maynard Keynes</a:t>
            </a:r>
            <a:endParaRPr lang="en-MY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Irving Fisher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Keynes Preference Liquidity</a:t>
            </a:r>
            <a:endParaRPr lang="en-MY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Quantity Theory of Money</a:t>
            </a:r>
            <a:endParaRPr lang="en-MY" dirty="0"/>
          </a:p>
        </p:txBody>
      </p:sp>
      <p:pic>
        <p:nvPicPr>
          <p:cNvPr id="8" name="Picture 7" descr="Keynes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rvingfisher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1905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beginning of 20’s century, the economist, Irving Fisher proposed the first explicit equation for </a:t>
            </a:r>
            <a:r>
              <a:rPr lang="en-US" b="1" dirty="0" smtClean="0">
                <a:solidFill>
                  <a:srgbClr val="FF0000"/>
                </a:solidFill>
              </a:rPr>
              <a:t>calculating the quantity money </a:t>
            </a:r>
            <a:r>
              <a:rPr lang="en-US" dirty="0" smtClean="0"/>
              <a:t>in economics</a:t>
            </a:r>
          </a:p>
          <a:p>
            <a:r>
              <a:rPr lang="en-US" dirty="0" smtClean="0"/>
              <a:t>Also known as “Fisher equation”, assumed that all the transactions require </a:t>
            </a:r>
            <a:r>
              <a:rPr lang="en-US" b="1" dirty="0" smtClean="0">
                <a:solidFill>
                  <a:srgbClr val="FF0000"/>
                </a:solidFill>
              </a:rPr>
              <a:t>money to change hand</a:t>
            </a:r>
          </a:p>
          <a:p>
            <a:r>
              <a:rPr lang="en-US" dirty="0" smtClean="0"/>
              <a:t>The quantity theory of money explained that the changes in money supply are related to changes in price level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of quantity theory of money as follows:</a:t>
            </a:r>
          </a:p>
          <a:p>
            <a:pPr lvl="1"/>
            <a:r>
              <a:rPr lang="en-US" dirty="0" smtClean="0"/>
              <a:t>MV = PQ</a:t>
            </a:r>
          </a:p>
          <a:p>
            <a:pPr lvl="1"/>
            <a:r>
              <a:rPr lang="en-US" dirty="0" smtClean="0"/>
              <a:t>M = Money Supply (M1)</a:t>
            </a:r>
          </a:p>
          <a:p>
            <a:pPr lvl="1"/>
            <a:r>
              <a:rPr lang="en-US" dirty="0" smtClean="0"/>
              <a:t>V = Velocity of Money</a:t>
            </a:r>
          </a:p>
          <a:p>
            <a:pPr lvl="1"/>
            <a:r>
              <a:rPr lang="en-US" dirty="0" smtClean="0"/>
              <a:t>P = Average Price Level</a:t>
            </a:r>
          </a:p>
          <a:p>
            <a:pPr lvl="1"/>
            <a:r>
              <a:rPr lang="en-US" dirty="0" smtClean="0"/>
              <a:t>Q = Quantity of output</a:t>
            </a:r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MY" dirty="0"/>
          </a:p>
        </p:txBody>
      </p:sp>
      <p:sp>
        <p:nvSpPr>
          <p:cNvPr id="5" name="Right Brace 4"/>
          <p:cNvSpPr/>
          <p:nvPr/>
        </p:nvSpPr>
        <p:spPr>
          <a:xfrm>
            <a:off x="4929190" y="3786190"/>
            <a:ext cx="285752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9256" y="385762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GDP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29124" y="350043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285749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money passes from hand to hand, therefore the value of sales will increase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change in the money supply must lead to a proportional change in the price level</a:t>
            </a:r>
          </a:p>
          <a:p>
            <a:r>
              <a:rPr lang="en-US" dirty="0" smtClean="0"/>
              <a:t>Monetary policy based on this theory therefore directly affects the price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Assume RM20 travels from hand to hand 5 times. </a:t>
            </a:r>
          </a:p>
          <a:p>
            <a:pPr lvl="1"/>
            <a:r>
              <a:rPr lang="en-US" dirty="0" smtClean="0"/>
              <a:t>This means the velocity of money is 5, and the equation of exchange is expressed as RM20x5 = RM 100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Consider in Country X has two peoples. One produced carrots, the other produced apples</a:t>
            </a:r>
          </a:p>
          <a:p>
            <a:pPr lvl="1"/>
            <a:r>
              <a:rPr lang="en-US" dirty="0" smtClean="0"/>
              <a:t>Every month, each sells a basket of carrots and apples for RM10</a:t>
            </a:r>
          </a:p>
          <a:p>
            <a:pPr lvl="1"/>
            <a:r>
              <a:rPr lang="en-US" dirty="0" smtClean="0"/>
              <a:t>In a year, there are 24 transactions, total RM240</a:t>
            </a:r>
          </a:p>
          <a:p>
            <a:pPr lvl="1"/>
            <a:r>
              <a:rPr lang="en-US" dirty="0" smtClean="0"/>
              <a:t>In this case, P=10 and T=24. If between them, the two producers have only RM10, so money demand (M) is RM 10, and velocity of transactions (V) equal to 24</a:t>
            </a:r>
          </a:p>
          <a:p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Quantity Theory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Question:</a:t>
            </a:r>
          </a:p>
          <a:p>
            <a:pPr>
              <a:buNone/>
            </a:pPr>
            <a:r>
              <a:rPr lang="en-US" dirty="0" smtClean="0"/>
              <a:t>	GDP = RM50,000</a:t>
            </a:r>
          </a:p>
          <a:p>
            <a:pPr>
              <a:buNone/>
            </a:pPr>
            <a:r>
              <a:rPr lang="en-US" dirty="0" smtClean="0"/>
              <a:t>	M1 = RM10,000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How many times did each ringgit of the money supply have to spent to generate this level of total spending in the economy?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Supply for Money Curve</a:t>
            </a:r>
            <a:endParaRPr lang="en-MY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64315" y="4179099"/>
            <a:ext cx="321471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71670" y="5786454"/>
            <a:ext cx="321471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393141" y="4536289"/>
            <a:ext cx="250033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8728" y="200024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rate (percent)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57214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 of money</a:t>
            </a:r>
            <a:endParaRPr lang="en-MY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71670" y="4000504"/>
            <a:ext cx="157163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71670" y="4786322"/>
            <a:ext cx="157163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1604" y="37861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1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1643042" y="45720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  <a:endParaRPr lang="en-MY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178827" y="4321975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71934" y="214311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interest rate will not affect the Money Supply (Ms) in the economy</a:t>
            </a:r>
            <a:endParaRPr lang="en-MY" dirty="0"/>
          </a:p>
        </p:txBody>
      </p:sp>
      <p:sp>
        <p:nvSpPr>
          <p:cNvPr id="24" name="TextBox 23"/>
          <p:cNvSpPr txBox="1"/>
          <p:nvPr/>
        </p:nvSpPr>
        <p:spPr>
          <a:xfrm>
            <a:off x="4357686" y="292893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Bank controls the money supply, at any point in time the supply curve of money is vertical / perfectly inelastic</a:t>
            </a:r>
            <a:endParaRPr lang="en-MY" dirty="0"/>
          </a:p>
        </p:txBody>
      </p:sp>
      <p:sp>
        <p:nvSpPr>
          <p:cNvPr id="25" name="TextBox 24"/>
          <p:cNvSpPr txBox="1"/>
          <p:nvPr/>
        </p:nvSpPr>
        <p:spPr>
          <a:xfrm>
            <a:off x="5357818" y="450057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curve shift only according to the decision of the Central Bank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Market Equilibrium</a:t>
            </a:r>
            <a:endParaRPr lang="en-MY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85918" y="1342285"/>
            <a:ext cx="4500594" cy="4018930"/>
            <a:chOff x="1785918" y="1342285"/>
            <a:chExt cx="4500594" cy="4018930"/>
          </a:xfrm>
        </p:grpSpPr>
        <p:sp>
          <p:nvSpPr>
            <p:cNvPr id="10" name="Arc 9"/>
            <p:cNvSpPr/>
            <p:nvPr/>
          </p:nvSpPr>
          <p:spPr>
            <a:xfrm rot="10950373">
              <a:off x="2992603" y="1342285"/>
              <a:ext cx="2647051" cy="3030421"/>
            </a:xfrm>
            <a:prstGeom prst="arc">
              <a:avLst>
                <a:gd name="adj1" fmla="val 1577396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85918" y="1857364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Interest rate (percent)</a:t>
              </a:r>
              <a:endParaRPr lang="en-MY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1107257" y="3679033"/>
              <a:ext cx="250033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357422" y="4929198"/>
              <a:ext cx="235745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464579" y="3821909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357422" y="4143380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57752" y="4714884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 of money</a:t>
              </a:r>
              <a:endParaRPr lang="en-MY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8992" y="235743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</a:t>
              </a:r>
              <a:endParaRPr lang="en-MY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0562" y="42148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endParaRPr lang="en-MY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7356" y="392906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MY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21455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equilibrium of interest rate is determined by graphing the money supply curve and money demand curve</a:t>
            </a:r>
          </a:p>
          <a:p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5500694" y="350043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determine interest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Barter System</a:t>
            </a:r>
            <a:endParaRPr lang="en-US" dirty="0"/>
          </a:p>
        </p:txBody>
      </p:sp>
      <p:pic>
        <p:nvPicPr>
          <p:cNvPr id="4" name="Content Placeholder 3" descr="bar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285992"/>
            <a:ext cx="3500462" cy="4253468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factors that affect unbalance in money market equilibrium</a:t>
            </a:r>
          </a:p>
          <a:p>
            <a:pPr lvl="1"/>
            <a:r>
              <a:rPr lang="en-US" dirty="0" smtClean="0"/>
              <a:t>Monetary policy</a:t>
            </a:r>
          </a:p>
          <a:p>
            <a:pPr lvl="2"/>
            <a:r>
              <a:rPr lang="en-US" dirty="0" smtClean="0"/>
              <a:t>Expansionary Monetary Policy</a:t>
            </a:r>
          </a:p>
          <a:p>
            <a:pPr lvl="2"/>
            <a:r>
              <a:rPr lang="en-US" dirty="0" err="1" smtClean="0"/>
              <a:t>Contractionary</a:t>
            </a:r>
            <a:r>
              <a:rPr lang="en-US" dirty="0" smtClean="0"/>
              <a:t> Monetary Policy</a:t>
            </a:r>
          </a:p>
          <a:p>
            <a:pPr lvl="1"/>
            <a:r>
              <a:rPr lang="en-US" dirty="0" smtClean="0"/>
              <a:t>Real GDP</a:t>
            </a:r>
          </a:p>
          <a:p>
            <a:pPr lvl="2"/>
            <a:r>
              <a:rPr lang="en-US" dirty="0" smtClean="0"/>
              <a:t>Economic growth</a:t>
            </a:r>
          </a:p>
          <a:p>
            <a:pPr lvl="2"/>
            <a:r>
              <a:rPr lang="en-US" dirty="0" smtClean="0"/>
              <a:t>Recessions 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Expansionary Monetary Policy </a:t>
            </a:r>
            <a:r>
              <a:rPr lang="en-US" dirty="0" smtClean="0"/>
              <a:t>- leads to increase in money supply. Therefore, the money supply curve </a:t>
            </a:r>
            <a:r>
              <a:rPr lang="en-US" dirty="0" smtClean="0">
                <a:solidFill>
                  <a:srgbClr val="FF0000"/>
                </a:solidFill>
              </a:rPr>
              <a:t>shift to the right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Contractionary</a:t>
            </a:r>
            <a:r>
              <a:rPr lang="en-US" dirty="0" smtClean="0">
                <a:solidFill>
                  <a:srgbClr val="C00000"/>
                </a:solidFill>
              </a:rPr>
              <a:t> Monetary Policy </a:t>
            </a:r>
            <a:r>
              <a:rPr lang="en-US" dirty="0" smtClean="0"/>
              <a:t>– leads to decrease in money supply. Therefore, the money supply curve </a:t>
            </a:r>
            <a:r>
              <a:rPr lang="en-US" dirty="0" smtClean="0">
                <a:solidFill>
                  <a:srgbClr val="FF0000"/>
                </a:solidFill>
              </a:rPr>
              <a:t>shift to the left</a:t>
            </a:r>
          </a:p>
          <a:p>
            <a:pPr lvl="1"/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  <p:grpSp>
        <p:nvGrpSpPr>
          <p:cNvPr id="37" name="Group 36"/>
          <p:cNvGrpSpPr/>
          <p:nvPr/>
        </p:nvGrpSpPr>
        <p:grpSpPr>
          <a:xfrm>
            <a:off x="2285984" y="1928802"/>
            <a:ext cx="4500594" cy="4018930"/>
            <a:chOff x="2357422" y="1928802"/>
            <a:chExt cx="4500594" cy="4018930"/>
          </a:xfrm>
        </p:grpSpPr>
        <p:sp>
          <p:nvSpPr>
            <p:cNvPr id="15" name="Arc 14"/>
            <p:cNvSpPr/>
            <p:nvPr/>
          </p:nvSpPr>
          <p:spPr>
            <a:xfrm rot="10950373">
              <a:off x="3564107" y="1928802"/>
              <a:ext cx="2647051" cy="3030421"/>
            </a:xfrm>
            <a:prstGeom prst="arc">
              <a:avLst>
                <a:gd name="adj1" fmla="val 1577396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7422" y="2443881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Interest rate (percent)</a:t>
              </a:r>
              <a:endParaRPr lang="en-MY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678761" y="4265550"/>
              <a:ext cx="250033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28926" y="5515715"/>
              <a:ext cx="235745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036083" y="4408426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928926" y="4729897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29256" y="5301401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 of money</a:t>
              </a:r>
              <a:endParaRPr lang="en-MY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00496" y="2943947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</a:t>
              </a:r>
              <a:endParaRPr lang="en-MY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2066" y="480133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endParaRPr lang="en-MY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28860" y="4515583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MY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608381" y="4392619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00562" y="292893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1</a:t>
              </a:r>
              <a:endParaRPr lang="en-MY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214810" y="392906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928926" y="4929198"/>
              <a:ext cx="178595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3428992" y="4857760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357422" y="47863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MY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86380" y="192880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Expansionary Monetary Policy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shift money supply curve to the right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combat recession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interest rate fall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285984" y="1928802"/>
            <a:ext cx="4500594" cy="4018930"/>
            <a:chOff x="2285984" y="1928802"/>
            <a:chExt cx="4500594" cy="4018930"/>
          </a:xfrm>
        </p:grpSpPr>
        <p:sp>
          <p:nvSpPr>
            <p:cNvPr id="22" name="Arc 21"/>
            <p:cNvSpPr/>
            <p:nvPr/>
          </p:nvSpPr>
          <p:spPr>
            <a:xfrm rot="10950373">
              <a:off x="3492669" y="1928802"/>
              <a:ext cx="2647051" cy="3030421"/>
            </a:xfrm>
            <a:prstGeom prst="arc">
              <a:avLst>
                <a:gd name="adj1" fmla="val 1577396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5984" y="2443881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Interest rate (percent)</a:t>
              </a:r>
              <a:endParaRPr lang="en-MY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607323" y="4265550"/>
              <a:ext cx="250033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857488" y="5515715"/>
              <a:ext cx="235745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964645" y="4408426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2857488" y="4729897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57818" y="5301401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 of money</a:t>
              </a:r>
              <a:endParaRPr lang="en-MY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9058" y="2943947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</a:t>
              </a:r>
              <a:endParaRPr lang="en-MY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0628" y="480133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endParaRPr lang="en-MY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7422" y="4515583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MY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2536811" y="4392619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86116" y="292893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1</a:t>
              </a:r>
              <a:endParaRPr lang="en-MY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3643306" y="392906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2857488" y="4143380"/>
              <a:ext cx="785818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3179753" y="4464851"/>
              <a:ext cx="35639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357422" y="38576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 1</a:t>
              </a:r>
              <a:endParaRPr lang="en-MY" dirty="0"/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  <p:sp>
        <p:nvSpPr>
          <p:cNvPr id="45" name="TextBox 44"/>
          <p:cNvSpPr txBox="1"/>
          <p:nvPr/>
        </p:nvSpPr>
        <p:spPr>
          <a:xfrm>
            <a:off x="4786314" y="200024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Contractionary</a:t>
            </a:r>
            <a:r>
              <a:rPr lang="en-US" b="1" u="sng" dirty="0" smtClean="0"/>
              <a:t> Monetary Policy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decrease in money supply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combat inflation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money supply curve shift to the left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interest rate increase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  <p:grpSp>
        <p:nvGrpSpPr>
          <p:cNvPr id="29" name="Group 28"/>
          <p:cNvGrpSpPr/>
          <p:nvPr/>
        </p:nvGrpSpPr>
        <p:grpSpPr>
          <a:xfrm>
            <a:off x="2285984" y="1699477"/>
            <a:ext cx="4500594" cy="4248255"/>
            <a:chOff x="2285984" y="1699477"/>
            <a:chExt cx="4500594" cy="4248255"/>
          </a:xfrm>
        </p:grpSpPr>
        <p:sp>
          <p:nvSpPr>
            <p:cNvPr id="5" name="Arc 4"/>
            <p:cNvSpPr/>
            <p:nvPr/>
          </p:nvSpPr>
          <p:spPr>
            <a:xfrm rot="10950373">
              <a:off x="3492669" y="1928802"/>
              <a:ext cx="2647051" cy="3030421"/>
            </a:xfrm>
            <a:prstGeom prst="arc">
              <a:avLst>
                <a:gd name="adj1" fmla="val 1577396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5984" y="2443881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Interest rate (percent)</a:t>
              </a:r>
              <a:endParaRPr lang="en-MY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607323" y="4265550"/>
              <a:ext cx="250033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857488" y="5515715"/>
              <a:ext cx="235745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964645" y="4408426"/>
              <a:ext cx="2214578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857488" y="4729897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57818" y="5301401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 of money</a:t>
              </a:r>
              <a:endParaRPr lang="en-MY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9058" y="2943947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Ms </a:t>
              </a:r>
              <a:endParaRPr lang="en-MY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0628" y="4801335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endParaRPr lang="en-MY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7422" y="4515583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MY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214810" y="4643446"/>
              <a:ext cx="35719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857488" y="4143380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3179753" y="4464851"/>
              <a:ext cx="35639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57422" y="38576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 1</a:t>
              </a:r>
              <a:endParaRPr lang="en-MY" dirty="0"/>
            </a:p>
          </p:txBody>
        </p:sp>
        <p:sp>
          <p:nvSpPr>
            <p:cNvPr id="22" name="Arc 21"/>
            <p:cNvSpPr/>
            <p:nvPr/>
          </p:nvSpPr>
          <p:spPr>
            <a:xfrm rot="10950373">
              <a:off x="3779735" y="1699477"/>
              <a:ext cx="2647051" cy="3030421"/>
            </a:xfrm>
            <a:prstGeom prst="arc">
              <a:avLst>
                <a:gd name="adj1" fmla="val 1577396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6380" y="450057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Md</a:t>
              </a:r>
              <a:r>
                <a:rPr lang="en-US" dirty="0" smtClean="0"/>
                <a:t> 1</a:t>
              </a:r>
              <a:endParaRPr lang="en-MY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714876" y="1643050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Increase in real GDP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means economic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change in money demand curve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raise the demand for money because people need more money to make transactions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money demand curve shift to the right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interest rate increase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 in Money Market Equilibrium</a:t>
            </a:r>
            <a:endParaRPr lang="en-MY" dirty="0"/>
          </a:p>
        </p:txBody>
      </p:sp>
      <p:sp>
        <p:nvSpPr>
          <p:cNvPr id="6" name="Arc 5"/>
          <p:cNvSpPr/>
          <p:nvPr/>
        </p:nvSpPr>
        <p:spPr>
          <a:xfrm rot="10950373">
            <a:off x="3492669" y="1928802"/>
            <a:ext cx="2647051" cy="3030421"/>
          </a:xfrm>
          <a:prstGeom prst="arc">
            <a:avLst>
              <a:gd name="adj1" fmla="val 1577396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2285984" y="2443881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 rate (percent)</a:t>
            </a:r>
            <a:endParaRPr lang="en-MY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607323" y="4265550"/>
            <a:ext cx="250033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57488" y="5515715"/>
            <a:ext cx="235745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64645" y="4408426"/>
            <a:ext cx="221457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857488" y="4729897"/>
            <a:ext cx="121444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7818" y="5301401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 of money</a:t>
            </a:r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294394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</a:t>
            </a:r>
            <a:endParaRPr lang="en-MY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480133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Md</a:t>
            </a:r>
            <a:r>
              <a:rPr lang="en-US" dirty="0" smtClean="0"/>
              <a:t> 1 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51558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MY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357686" y="464344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857488" y="4143380"/>
            <a:ext cx="121444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143240" y="4429132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7422" y="3857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</a:t>
            </a:r>
            <a:endParaRPr lang="en-MY" dirty="0"/>
          </a:p>
        </p:txBody>
      </p:sp>
      <p:sp>
        <p:nvSpPr>
          <p:cNvPr id="20" name="Arc 19"/>
          <p:cNvSpPr/>
          <p:nvPr/>
        </p:nvSpPr>
        <p:spPr>
          <a:xfrm rot="10950373">
            <a:off x="3779735" y="1699477"/>
            <a:ext cx="2647051" cy="3030421"/>
          </a:xfrm>
          <a:prstGeom prst="arc">
            <a:avLst>
              <a:gd name="adj1" fmla="val 1577396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/>
          <p:cNvSpPr txBox="1"/>
          <p:nvPr/>
        </p:nvSpPr>
        <p:spPr>
          <a:xfrm>
            <a:off x="5286380" y="45005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endParaRPr lang="en-MY" dirty="0"/>
          </a:p>
        </p:txBody>
      </p:sp>
      <p:sp>
        <p:nvSpPr>
          <p:cNvPr id="25" name="TextBox 24"/>
          <p:cNvSpPr txBox="1"/>
          <p:nvPr/>
        </p:nvSpPr>
        <p:spPr>
          <a:xfrm>
            <a:off x="5429256" y="2143116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Decrease in real GDP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means recession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people decrease demand for money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shift money demand curve to the left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interest rate fall</a:t>
            </a:r>
          </a:p>
          <a:p>
            <a:pPr>
              <a:buFont typeface="Arial" pitchFamily="34" charset="0"/>
              <a:buChar char="•"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Tools of Monetary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Market Operation (OMO)</a:t>
            </a:r>
          </a:p>
          <a:p>
            <a:r>
              <a:rPr lang="en-US" dirty="0" smtClean="0"/>
              <a:t>Reserve Requirement Ratio (</a:t>
            </a:r>
            <a:r>
              <a:rPr lang="en-US" dirty="0" err="1" smtClean="0"/>
              <a:t>r.r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Discount Rate (</a:t>
            </a:r>
            <a:r>
              <a:rPr lang="en-US" dirty="0" err="1" smtClean="0"/>
              <a:t>d.r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it’s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Bank (BNM) will used either these THREE tools in order to </a:t>
            </a:r>
            <a:r>
              <a:rPr lang="en-US" u="sng" dirty="0" smtClean="0">
                <a:solidFill>
                  <a:srgbClr val="C00000"/>
                </a:solidFill>
              </a:rPr>
              <a:t>withdraw/inject </a:t>
            </a:r>
            <a:r>
              <a:rPr lang="en-US" dirty="0" smtClean="0"/>
              <a:t>the fund (cash) into the banking system</a:t>
            </a:r>
          </a:p>
          <a:p>
            <a:r>
              <a:rPr lang="en-US" dirty="0" smtClean="0"/>
              <a:t>Would be </a:t>
            </a:r>
            <a:r>
              <a:rPr lang="en-US" u="sng" dirty="0" smtClean="0">
                <a:solidFill>
                  <a:srgbClr val="C00000"/>
                </a:solidFill>
              </a:rPr>
              <a:t>influence money supply </a:t>
            </a:r>
            <a:r>
              <a:rPr lang="en-US" dirty="0" smtClean="0"/>
              <a:t>in the economy</a:t>
            </a:r>
          </a:p>
          <a:p>
            <a:r>
              <a:rPr lang="en-US" dirty="0" smtClean="0"/>
              <a:t>During inflation, BNM used </a:t>
            </a:r>
            <a:r>
              <a:rPr lang="en-US" dirty="0" err="1" smtClean="0"/>
              <a:t>contractionary</a:t>
            </a:r>
            <a:r>
              <a:rPr lang="en-US" dirty="0" smtClean="0"/>
              <a:t> policy (reduce Ms)</a:t>
            </a:r>
          </a:p>
          <a:p>
            <a:r>
              <a:rPr lang="en-US" dirty="0" smtClean="0"/>
              <a:t>During recession, BNM used expansionary policy (increase Ms)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OMO?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market operation</a:t>
            </a:r>
          </a:p>
          <a:p>
            <a:r>
              <a:rPr lang="en-US" dirty="0" smtClean="0"/>
              <a:t>Purchasing &amp; selling of Malaysian Government securities  in financial market to influence the size of bank deposits</a:t>
            </a:r>
          </a:p>
          <a:p>
            <a:r>
              <a:rPr lang="en-US" dirty="0" smtClean="0"/>
              <a:t>Government has authorized the BNM to buy and sell government securities</a:t>
            </a:r>
          </a:p>
          <a:p>
            <a:r>
              <a:rPr lang="en-US" dirty="0" smtClean="0"/>
              <a:t>Who is buy/sell this? -------- BNM &amp; banking system</a:t>
            </a:r>
          </a:p>
          <a:p>
            <a:r>
              <a:rPr lang="en-US" dirty="0" smtClean="0"/>
              <a:t>Inflation -------- BNM buys the securities</a:t>
            </a:r>
          </a:p>
          <a:p>
            <a:r>
              <a:rPr lang="en-US" dirty="0" smtClean="0"/>
              <a:t>Recession ------- BNM sells the securities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dirty="0" smtClean="0"/>
              <a:t>Bond</a:t>
            </a:r>
            <a:endParaRPr lang="en-US" dirty="0"/>
          </a:p>
        </p:txBody>
      </p:sp>
      <p:pic>
        <p:nvPicPr>
          <p:cNvPr id="84994" name="Picture 2" descr="http://0.tqn.com/d/beginnersinvest/1/0/t/L/mcdonalds-bonds-debentures-certific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48150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Barter System?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evolution of money, barter trade was practiced</a:t>
            </a:r>
          </a:p>
          <a:p>
            <a:r>
              <a:rPr lang="en-US" dirty="0" smtClean="0"/>
              <a:t>Barter refer to </a:t>
            </a:r>
            <a:r>
              <a:rPr lang="en-US" dirty="0" smtClean="0">
                <a:solidFill>
                  <a:srgbClr val="FF0000"/>
                </a:solidFill>
              </a:rPr>
              <a:t>the direct exchange of one good for another good, rather than for money</a:t>
            </a:r>
          </a:p>
          <a:p>
            <a:r>
              <a:rPr lang="en-US" dirty="0" smtClean="0"/>
              <a:t>For example, if you have rice but wants chickens, you need to find a person who has chickens and willing to exchange his chickens to rice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ketuaperusuh.files.wordpress.com/2007/04/bond.jpg?w=4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1542"/>
            <a:ext cx="8501122" cy="665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US" dirty="0" smtClean="0"/>
              <a:t>OMO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14282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Recession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(Economic growth below its potential)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57356" y="371475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786050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BNM would </a:t>
            </a:r>
            <a:r>
              <a:rPr lang="en-US" sz="3200" dirty="0" smtClean="0"/>
              <a:t>BUY</a:t>
            </a:r>
          </a:p>
          <a:p>
            <a:pPr algn="ctr"/>
            <a:r>
              <a:rPr lang="en-US" dirty="0" smtClean="0"/>
              <a:t>government securities from  financial system</a:t>
            </a:r>
          </a:p>
          <a:p>
            <a:pPr algn="ctr"/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4357686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43438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Decrease the ability of bank to offer a loan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43702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00892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Reduce fund in banking system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(Decrease in Ms)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zlinaazmi\Local Settings\Temporary Internet Files\Content.IE5\EC6HM46E\MC900440380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http://www.askdeb.com/six-sigma/manufacturing/six-sigma-manufacturing-fi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2714644" cy="24586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3000372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BNM buys bonds from financial market (household/firms/</a:t>
            </a:r>
          </a:p>
          <a:p>
            <a:r>
              <a:rPr lang="en-US" dirty="0" smtClean="0"/>
              <a:t>banking system)</a:t>
            </a:r>
          </a:p>
          <a:p>
            <a:endParaRPr lang="en-US" dirty="0" smtClean="0"/>
          </a:p>
          <a:p>
            <a:r>
              <a:rPr lang="en-US" dirty="0" smtClean="0"/>
              <a:t>Pay with BNM </a:t>
            </a:r>
            <a:r>
              <a:rPr lang="en-US" dirty="0" err="1" smtClean="0"/>
              <a:t>cheques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They deposit the </a:t>
            </a:r>
            <a:r>
              <a:rPr lang="en-US" dirty="0" err="1" smtClean="0"/>
              <a:t>cheques</a:t>
            </a:r>
            <a:r>
              <a:rPr lang="en-US" dirty="0" smtClean="0"/>
              <a:t> to their own bank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500298" y="1714488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9322" y="3214686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bank presents the </a:t>
            </a:r>
            <a:r>
              <a:rPr lang="en-US" dirty="0" err="1" smtClean="0"/>
              <a:t>cheques</a:t>
            </a:r>
            <a:r>
              <a:rPr lang="en-US" dirty="0" smtClean="0"/>
              <a:t> to BNM as a payment ------ &gt;increase bank deposits ------&gt; bank ability to offer loan to public ------&gt; increase Ms</a:t>
            </a:r>
            <a:endParaRPr lang="en-US" dirty="0"/>
          </a:p>
        </p:txBody>
      </p:sp>
      <p:pic>
        <p:nvPicPr>
          <p:cNvPr id="1030" name="Picture 6" descr="http://t0.gstatic.com/images?q=tbn:ANd9GcTdi24ZDL8qECXTa9G0_Oe5DmOmJ1zEGIJKPuI-iEHvpte_Sv5_mE882m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714356"/>
            <a:ext cx="2114861" cy="2071702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286512" y="1571612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US" dirty="0" smtClean="0"/>
              <a:t>OMO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14282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(Economic growth exceeds its potential)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57356" y="371475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786050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BNM would </a:t>
            </a:r>
            <a:r>
              <a:rPr lang="en-US" sz="3200" dirty="0" smtClean="0"/>
              <a:t>SELL</a:t>
            </a:r>
          </a:p>
          <a:p>
            <a:pPr algn="ctr"/>
            <a:r>
              <a:rPr lang="en-US" dirty="0" smtClean="0"/>
              <a:t>government securities from  financial system</a:t>
            </a:r>
          </a:p>
          <a:p>
            <a:pPr algn="ctr"/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4357686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43438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Decrease the ability of bank to offer a loan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43702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00892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Reduce fund in banking system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(Decrease in Ms)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</a:t>
            </a:r>
            <a:r>
              <a:rPr lang="en-US" dirty="0" smtClean="0"/>
              <a:t>Malaysia, OMO is not effective as the public holds very little government securities (less than 3%) because low rate of interest</a:t>
            </a:r>
          </a:p>
          <a:p>
            <a:pPr lvl="0"/>
            <a:r>
              <a:rPr lang="en-US" dirty="0" smtClean="0"/>
              <a:t>the largest buyers are the insurance companies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Requirement Ratio (RR)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Regulations </a:t>
            </a:r>
            <a:r>
              <a:rPr lang="en-US" dirty="0" smtClean="0"/>
              <a:t>on the </a:t>
            </a:r>
            <a:r>
              <a:rPr lang="en-US" u="sng" dirty="0" smtClean="0">
                <a:solidFill>
                  <a:srgbClr val="C00000"/>
                </a:solidFill>
              </a:rPr>
              <a:t>minimum amount </a:t>
            </a:r>
            <a:r>
              <a:rPr lang="en-US" dirty="0" smtClean="0"/>
              <a:t>of reserves that banks must hold against deposits </a:t>
            </a:r>
            <a:endParaRPr lang="en-US" dirty="0" smtClean="0"/>
          </a:p>
          <a:p>
            <a:r>
              <a:rPr lang="en-US" dirty="0" smtClean="0"/>
              <a:t>BNM has the power by law </a:t>
            </a:r>
            <a:r>
              <a:rPr lang="en-US" u="sng" dirty="0" smtClean="0">
                <a:solidFill>
                  <a:srgbClr val="C00000"/>
                </a:solidFill>
              </a:rPr>
              <a:t>to alter </a:t>
            </a:r>
            <a:r>
              <a:rPr lang="en-US" dirty="0" smtClean="0"/>
              <a:t>the required minimum reserve ratio </a:t>
            </a:r>
          </a:p>
          <a:p>
            <a:r>
              <a:rPr lang="en-US" dirty="0" smtClean="0"/>
              <a:t>Also known as Cash Reserve Ratio (CRR)</a:t>
            </a:r>
          </a:p>
          <a:p>
            <a:r>
              <a:rPr lang="en-US" dirty="0" smtClean="0"/>
              <a:t>Banking institutions (commercial banks, investment banks and Islamic banks) are required to maintain balances in the reserve requirement account base on the reserve requirement rate </a:t>
            </a:r>
          </a:p>
          <a:p>
            <a:pPr lvl="0"/>
            <a:r>
              <a:rPr lang="en-US" dirty="0" smtClean="0"/>
              <a:t>reserve requirements </a:t>
            </a:r>
            <a:r>
              <a:rPr lang="en-US" u="sng" dirty="0" smtClean="0">
                <a:solidFill>
                  <a:srgbClr val="C00000"/>
                </a:solidFill>
              </a:rPr>
              <a:t>influence</a:t>
            </a:r>
            <a:r>
              <a:rPr lang="en-US" dirty="0" smtClean="0"/>
              <a:t> how much money the banking system can create with each RM of reserves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if the reserve ratio in the </a:t>
            </a:r>
            <a:r>
              <a:rPr lang="en-US" dirty="0" smtClean="0"/>
              <a:t>Malaysia is </a:t>
            </a:r>
            <a:r>
              <a:rPr lang="en-US" dirty="0" smtClean="0"/>
              <a:t>determined by the </a:t>
            </a:r>
            <a:r>
              <a:rPr lang="en-US" dirty="0" smtClean="0"/>
              <a:t>BNM </a:t>
            </a:r>
            <a:r>
              <a:rPr lang="en-US" dirty="0" smtClean="0"/>
              <a:t>to be 11%, this means all banks must have 11% of their </a:t>
            </a:r>
            <a:r>
              <a:rPr lang="en-US" dirty="0" smtClean="0"/>
              <a:t>depositors' </a:t>
            </a:r>
            <a:r>
              <a:rPr lang="en-US" dirty="0" smtClean="0"/>
              <a:t>money on reserve in the bank.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dirty="0" smtClean="0"/>
              <a:t>, if a bank has deposits of </a:t>
            </a:r>
            <a:r>
              <a:rPr lang="en-US" dirty="0" smtClean="0"/>
              <a:t>RM100,000 </a:t>
            </a:r>
            <a:r>
              <a:rPr lang="en-US" dirty="0" smtClean="0"/>
              <a:t>it is required to have </a:t>
            </a:r>
            <a:r>
              <a:rPr lang="en-US" dirty="0" smtClean="0"/>
              <a:t>RM11,000 on reserve</a:t>
            </a:r>
            <a:r>
              <a:rPr lang="en-US" dirty="0" smtClean="0"/>
              <a:t> </a:t>
            </a:r>
            <a:r>
              <a:rPr lang="en-US" dirty="0" smtClean="0"/>
              <a:t>account in BNM</a:t>
            </a:r>
          </a:p>
          <a:p>
            <a:r>
              <a:rPr lang="en-US" dirty="0" smtClean="0"/>
              <a:t>Therefore, the balance RM89,000 will hold by bank </a:t>
            </a:r>
          </a:p>
          <a:p>
            <a:r>
              <a:rPr lang="en-US" dirty="0" smtClean="0"/>
              <a:t>Able to give a loan to public</a:t>
            </a:r>
          </a:p>
          <a:p>
            <a:r>
              <a:rPr lang="en-US" dirty="0" smtClean="0"/>
              <a:t>Increase Ms -------&gt; during recession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 (RR)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assume BNM has increased the RR from 11% to 20%. This </a:t>
            </a:r>
            <a:r>
              <a:rPr lang="en-US" dirty="0" smtClean="0"/>
              <a:t>means all banks must have </a:t>
            </a:r>
            <a:r>
              <a:rPr lang="en-US" dirty="0" smtClean="0"/>
              <a:t>20% </a:t>
            </a:r>
            <a:r>
              <a:rPr lang="en-US" dirty="0" smtClean="0"/>
              <a:t>of their depositors' money on reserve in the bank. </a:t>
            </a:r>
            <a:endParaRPr lang="en-US" dirty="0" smtClean="0"/>
          </a:p>
          <a:p>
            <a:r>
              <a:rPr lang="en-US" dirty="0" smtClean="0"/>
              <a:t>If bank has same amount of deposits -----&gt; RM100,000</a:t>
            </a:r>
          </a:p>
          <a:p>
            <a:r>
              <a:rPr lang="en-US" dirty="0" smtClean="0"/>
              <a:t>RM100,000 x 20% = RM20,000 ------&gt; amount required on reserve account in BNM</a:t>
            </a:r>
          </a:p>
          <a:p>
            <a:r>
              <a:rPr lang="en-US" dirty="0" smtClean="0"/>
              <a:t>Balance -----&gt; RM80,000 hold by bank --</a:t>
            </a:r>
            <a:r>
              <a:rPr lang="en-US" dirty="0" smtClean="0">
                <a:sym typeface="Wingdings" pitchFamily="2" charset="2"/>
              </a:rPr>
              <a:t>--&gt; less ability to offer a loan to public </a:t>
            </a:r>
            <a:endParaRPr lang="en-US" dirty="0" smtClean="0"/>
          </a:p>
          <a:p>
            <a:r>
              <a:rPr lang="en-US" dirty="0" smtClean="0"/>
              <a:t>Decrease Ms -----&gt; during inflation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Banks may borrow from BNM</a:t>
            </a:r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interest rate on the loans that BNM makes to banks is called the discount rate</a:t>
            </a:r>
          </a:p>
          <a:p>
            <a:pPr lvl="0"/>
            <a:r>
              <a:rPr lang="en-US" dirty="0" smtClean="0"/>
              <a:t>A </a:t>
            </a:r>
            <a:r>
              <a:rPr lang="en-US" dirty="0" smtClean="0"/>
              <a:t>bank borrows from BNM when it has too few reserves to meet reserve requirements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might occur because the bank made too many </a:t>
            </a:r>
            <a:r>
              <a:rPr lang="en-US" dirty="0" smtClean="0"/>
              <a:t>loans</a:t>
            </a:r>
          </a:p>
          <a:p>
            <a:pPr lvl="0"/>
            <a:r>
              <a:rPr lang="en-US" dirty="0" smtClean="0"/>
              <a:t>BNM can alter the money supply by changing the discount rate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US" dirty="0" smtClean="0"/>
              <a:t>Discount Rate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14282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Discount Rate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57356" y="371475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786050" y="2643182"/>
            <a:ext cx="1500198" cy="3357586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Discourages </a:t>
            </a:r>
            <a:r>
              <a:rPr lang="en-US" dirty="0" smtClean="0"/>
              <a:t>banks from borrowing reserves from BNM because the cost of borrowing is higher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357686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43438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Reduces </a:t>
            </a:r>
            <a:r>
              <a:rPr lang="en-US" dirty="0" smtClean="0">
                <a:solidFill>
                  <a:schemeClr val="tx1"/>
                </a:solidFill>
              </a:rPr>
              <a:t>the quantity of reserves in the banking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43702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00892" y="1571612"/>
            <a:ext cx="2500330" cy="43577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Reduce fund in banking system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(Decrease in Ms)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Barter System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Coincidence of wants</a:t>
            </a:r>
          </a:p>
          <a:p>
            <a:pPr lvl="1"/>
            <a:r>
              <a:rPr lang="en-MY" dirty="0" smtClean="0"/>
              <a:t>Barter transactions can be possible only when two persons desiring exchange of commodities should have such commodities which are mutually needed by each other. </a:t>
            </a:r>
          </a:p>
          <a:p>
            <a:pPr lvl="1"/>
            <a:r>
              <a:rPr lang="en-MY" dirty="0" smtClean="0"/>
              <a:t>For example, if Ram wants cloth, which </a:t>
            </a:r>
            <a:r>
              <a:rPr lang="en-MY" dirty="0" err="1" smtClean="0"/>
              <a:t>Shyma</a:t>
            </a:r>
            <a:r>
              <a:rPr lang="en-MY" dirty="0" smtClean="0"/>
              <a:t> has, then Ram should have such commodity which </a:t>
            </a:r>
            <a:r>
              <a:rPr lang="en-MY" dirty="0" err="1" smtClean="0"/>
              <a:t>Shyam</a:t>
            </a:r>
            <a:r>
              <a:rPr lang="en-MY" dirty="0" smtClean="0"/>
              <a:t> wants.</a:t>
            </a:r>
            <a:endParaRPr lang="en-US" dirty="0" smtClean="0"/>
          </a:p>
          <a:p>
            <a:r>
              <a:rPr lang="en-US" dirty="0" smtClean="0"/>
              <a:t>Wasting time in the process of exchange</a:t>
            </a: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US" dirty="0" smtClean="0"/>
              <a:t>Discount Rate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214282" y="2643182"/>
            <a:ext cx="1500198" cy="25003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Decrease Discount Rate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57356" y="3714752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2786050" y="2643182"/>
            <a:ext cx="1500198" cy="3357586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u="sng" dirty="0" smtClean="0"/>
              <a:t>Encourages </a:t>
            </a:r>
            <a:r>
              <a:rPr lang="en-US" dirty="0" smtClean="0"/>
              <a:t>banks from borrowing reserves from BNM because the cost of borrowing is </a:t>
            </a:r>
            <a:r>
              <a:rPr lang="en-US" b="1" dirty="0" smtClean="0"/>
              <a:t>CHEAPER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4357686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43702" y="364331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786314" y="2143116"/>
            <a:ext cx="2286016" cy="3786214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Increase </a:t>
            </a:r>
            <a:r>
              <a:rPr lang="en-US" dirty="0" smtClean="0">
                <a:solidFill>
                  <a:schemeClr val="tx1"/>
                </a:solidFill>
              </a:rPr>
              <a:t>the quantity of reserves in the banking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072330" y="2000240"/>
            <a:ext cx="2428892" cy="3786214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Increase </a:t>
            </a:r>
            <a:r>
              <a:rPr lang="en-US" dirty="0" smtClean="0">
                <a:solidFill>
                  <a:schemeClr val="tx1"/>
                </a:solidFill>
              </a:rPr>
              <a:t>fund in banking system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(Increase </a:t>
            </a:r>
            <a:r>
              <a:rPr lang="en-US" dirty="0" smtClean="0">
                <a:solidFill>
                  <a:schemeClr val="tx1"/>
                </a:solidFill>
              </a:rPr>
              <a:t>in Ms)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Th</a:t>
            </a:r>
            <a:r>
              <a:rPr smtClean="0"/>
              <a:t>e Role of Central Bank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The functions </a:t>
            </a:r>
          </a:p>
          <a:p>
            <a:r>
              <a:rPr lang="en-US" dirty="0" smtClean="0"/>
              <a:t>The implementation of Monetary Policy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Central Bank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Central bank is an important financial institution in every country</a:t>
            </a:r>
          </a:p>
          <a:p>
            <a:r>
              <a:rPr lang="en-US" dirty="0" smtClean="0"/>
              <a:t>It plays an active role in implementing government’s economic policy</a:t>
            </a:r>
            <a:endParaRPr lang="en-MY" dirty="0" smtClean="0"/>
          </a:p>
          <a:p>
            <a:r>
              <a:rPr lang="en-US" dirty="0" smtClean="0"/>
              <a:t>Also called as reserve bank or monetary authority</a:t>
            </a:r>
          </a:p>
          <a:p>
            <a:r>
              <a:rPr lang="en-US" dirty="0" smtClean="0"/>
              <a:t>It’s role consist:</a:t>
            </a:r>
          </a:p>
          <a:p>
            <a:pPr lvl="1"/>
            <a:r>
              <a:rPr lang="en-US" dirty="0" smtClean="0"/>
              <a:t>Issues the currency</a:t>
            </a:r>
          </a:p>
          <a:p>
            <a:pPr lvl="1"/>
            <a:r>
              <a:rPr lang="en-US" dirty="0" smtClean="0"/>
              <a:t>Provide the nation’s money supply</a:t>
            </a:r>
          </a:p>
          <a:p>
            <a:pPr lvl="1"/>
            <a:r>
              <a:rPr lang="en-US" dirty="0" smtClean="0"/>
              <a:t>Controlling interest rates</a:t>
            </a:r>
          </a:p>
          <a:p>
            <a:pPr lvl="1"/>
            <a:r>
              <a:rPr lang="en-US" dirty="0" smtClean="0"/>
              <a:t>Lender of the last resort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Functions of Central Bank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right of note issue: The Central Bank has the monopoly note issues governed by certain regulation which is enforced by the state</a:t>
            </a:r>
          </a:p>
          <a:p>
            <a:r>
              <a:rPr lang="en-US" dirty="0" smtClean="0"/>
              <a:t>Banker to the state: The Central Bank acts as a banker and financial adviser to the government that keeps government principal account, manages national debt and holds the cash balances of government</a:t>
            </a:r>
          </a:p>
          <a:p>
            <a:r>
              <a:rPr lang="en-US" dirty="0" smtClean="0"/>
              <a:t>Banker’s bank: it keeps cash reserve to the commercial banks and they can keeps the deposits with the Central Bank</a:t>
            </a:r>
            <a:endParaRPr lang="en-MY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 to the last resort: The Central Bank helps the member banks in times of crisis</a:t>
            </a:r>
          </a:p>
          <a:p>
            <a:r>
              <a:rPr lang="en-US" dirty="0" smtClean="0"/>
              <a:t>To promote monetary stability and financial structure: in terms of price stability, eradicate poverty and restructuring society</a:t>
            </a:r>
          </a:p>
          <a:p>
            <a:r>
              <a:rPr lang="en-US" dirty="0" smtClean="0"/>
              <a:t>A holder of the country’s stock of gold and foreign currency reserves</a:t>
            </a:r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Functions of Central Bank</a:t>
            </a:r>
            <a:endParaRPr lang="en-MY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</a:t>
            </a:r>
            <a:r>
              <a:rPr smtClean="0"/>
              <a:t>he Role of Commercial Banks</a:t>
            </a:r>
            <a:endParaRPr lang="en-MY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2857496"/>
            <a:ext cx="7772400" cy="1509712"/>
          </a:xfrm>
        </p:spPr>
        <p:txBody>
          <a:bodyPr/>
          <a:lstStyle/>
          <a:p>
            <a:r>
              <a:rPr lang="en-US" dirty="0" smtClean="0"/>
              <a:t>Definitions </a:t>
            </a:r>
          </a:p>
          <a:p>
            <a:r>
              <a:rPr lang="en-US" dirty="0" smtClean="0"/>
              <a:t>The functions</a:t>
            </a:r>
          </a:p>
          <a:p>
            <a:r>
              <a:rPr lang="en-US" dirty="0" smtClean="0"/>
              <a:t>Credit creation</a:t>
            </a:r>
          </a:p>
          <a:p>
            <a:endParaRPr lang="en-MY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Banks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Plays an important role in today’s financial framework</a:t>
            </a:r>
          </a:p>
          <a:p>
            <a:r>
              <a:rPr lang="en-US" dirty="0" smtClean="0"/>
              <a:t>Is an institution that is owned by the private sector and is profit-making institution</a:t>
            </a:r>
          </a:p>
          <a:p>
            <a:r>
              <a:rPr lang="en-US" dirty="0" smtClean="0"/>
              <a:t>Earning income from providing banking services (opening current and savings account, safe deposit boxes, etc)</a:t>
            </a:r>
          </a:p>
          <a:p>
            <a:r>
              <a:rPr lang="en-US" dirty="0" smtClean="0"/>
              <a:t>Local commercial banks – </a:t>
            </a:r>
            <a:r>
              <a:rPr lang="en-US" dirty="0" err="1" smtClean="0"/>
              <a:t>Affin</a:t>
            </a:r>
            <a:r>
              <a:rPr lang="en-US" dirty="0" smtClean="0"/>
              <a:t> Bank </a:t>
            </a:r>
            <a:r>
              <a:rPr lang="en-US" dirty="0" err="1" smtClean="0"/>
              <a:t>Berhad</a:t>
            </a:r>
            <a:r>
              <a:rPr lang="en-US" dirty="0" smtClean="0"/>
              <a:t>, </a:t>
            </a:r>
            <a:r>
              <a:rPr lang="en-US" dirty="0" err="1" smtClean="0"/>
              <a:t>AmBank</a:t>
            </a:r>
            <a:r>
              <a:rPr lang="en-US" dirty="0" smtClean="0"/>
              <a:t> (M) </a:t>
            </a:r>
            <a:r>
              <a:rPr lang="en-US" dirty="0" err="1" smtClean="0"/>
              <a:t>Berhad</a:t>
            </a:r>
            <a:r>
              <a:rPr lang="en-US" dirty="0" smtClean="0"/>
              <a:t>, Malayan Banking </a:t>
            </a:r>
            <a:r>
              <a:rPr lang="en-US" dirty="0" err="1" smtClean="0"/>
              <a:t>Berhad</a:t>
            </a:r>
            <a:endParaRPr lang="en-US" dirty="0" smtClean="0"/>
          </a:p>
          <a:p>
            <a:r>
              <a:rPr lang="en-US" dirty="0" smtClean="0"/>
              <a:t>Foreign commercial banks – Citibank </a:t>
            </a:r>
            <a:r>
              <a:rPr lang="en-US" dirty="0" err="1" smtClean="0"/>
              <a:t>Berhad</a:t>
            </a:r>
            <a:r>
              <a:rPr lang="en-US" dirty="0" smtClean="0"/>
              <a:t>, HSBC Bank (M) </a:t>
            </a:r>
            <a:r>
              <a:rPr lang="en-US" dirty="0" err="1" smtClean="0"/>
              <a:t>Berhad</a:t>
            </a:r>
            <a:endParaRPr lang="en-MY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Accepting deposits from customers – savings deposit and fixed deposits</a:t>
            </a:r>
          </a:p>
          <a:p>
            <a:r>
              <a:rPr lang="en-US" dirty="0" smtClean="0"/>
              <a:t>Provide loans and advances – housing loans, car loans, education loans, personal loans to the public and earn profits by imposing an interest</a:t>
            </a:r>
          </a:p>
          <a:p>
            <a:r>
              <a:rPr lang="en-US" dirty="0" smtClean="0"/>
              <a:t>Provide other facilities and services – foreign exchange transactions, bank draft, </a:t>
            </a:r>
            <a:r>
              <a:rPr lang="en-US" dirty="0" err="1" smtClean="0"/>
              <a:t>cheques</a:t>
            </a:r>
            <a:r>
              <a:rPr lang="en-US" dirty="0" smtClean="0"/>
              <a:t>, traveler’s </a:t>
            </a:r>
            <a:r>
              <a:rPr lang="en-US" dirty="0" err="1" smtClean="0"/>
              <a:t>cheque</a:t>
            </a:r>
            <a:r>
              <a:rPr lang="en-US" dirty="0" smtClean="0"/>
              <a:t>, purchase and sell stock exchange securities, advice on financial matters, ATM machines, credit cards, etc</a:t>
            </a:r>
            <a:endParaRPr lang="en-MY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creation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credit creation?</a:t>
            </a:r>
          </a:p>
          <a:p>
            <a:pPr lvl="1"/>
            <a:r>
              <a:rPr lang="en-US" dirty="0" smtClean="0"/>
              <a:t>The money that commercial banks supply is called credit creation</a:t>
            </a:r>
          </a:p>
          <a:p>
            <a:pPr lvl="1"/>
            <a:r>
              <a:rPr lang="en-US" dirty="0" smtClean="0"/>
              <a:t>The process started from the depositors deposit to the bank</a:t>
            </a:r>
          </a:p>
          <a:p>
            <a:pPr lvl="1"/>
            <a:r>
              <a:rPr lang="en-US" dirty="0" smtClean="0"/>
              <a:t>Then bank use the deposit to give loan to the public</a:t>
            </a:r>
          </a:p>
          <a:p>
            <a:pPr lvl="1"/>
            <a:r>
              <a:rPr lang="en-US" dirty="0" smtClean="0"/>
              <a:t>But bank cannot lend the entire deposits because they need to fulfill required reserves as stated by Central Bank</a:t>
            </a:r>
          </a:p>
          <a:p>
            <a:pPr lvl="1"/>
            <a:r>
              <a:rPr lang="en-US" dirty="0" smtClean="0"/>
              <a:t>The process continues and lead to increase in money supply</a:t>
            </a:r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Barter System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Lack of Store of Value</a:t>
            </a:r>
            <a:endParaRPr lang="en-US" dirty="0" smtClean="0"/>
          </a:p>
          <a:p>
            <a:pPr lvl="1"/>
            <a:r>
              <a:rPr lang="en-MY" dirty="0" smtClean="0"/>
              <a:t>In a barter economy, the store of value could be done only in the form of commodities. However, we all know that commodities are perishable and they cannot be kept for a long time in the store. 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Money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Liquidity </a:t>
            </a:r>
          </a:p>
          <a:p>
            <a:pPr lvl="1"/>
            <a:r>
              <a:rPr lang="en-US" dirty="0" smtClean="0"/>
              <a:t>Money is immediately available to spend without any additional expense</a:t>
            </a:r>
          </a:p>
          <a:p>
            <a:pPr lvl="1"/>
            <a:r>
              <a:rPr lang="en-US" dirty="0" smtClean="0"/>
              <a:t>Bon/real estate – to make them liquid, often involve expenses such as brokerage fees &amp; time delays</a:t>
            </a:r>
          </a:p>
          <a:p>
            <a:r>
              <a:rPr lang="en-US" dirty="0" smtClean="0"/>
              <a:t>Portable &amp; Divisible</a:t>
            </a:r>
          </a:p>
          <a:p>
            <a:pPr lvl="1"/>
            <a:r>
              <a:rPr lang="en-US" dirty="0" smtClean="0"/>
              <a:t>Easily to reach from our pockets and turn into change to buy items at various price</a:t>
            </a:r>
          </a:p>
          <a:p>
            <a:r>
              <a:rPr lang="en-US" dirty="0" smtClean="0"/>
              <a:t>Uniform</a:t>
            </a:r>
          </a:p>
          <a:p>
            <a:pPr lvl="1"/>
            <a:r>
              <a:rPr lang="en-US" dirty="0" smtClean="0"/>
              <a:t>The value of money must be uniform to avoid differences in value</a:t>
            </a:r>
          </a:p>
          <a:p>
            <a:pPr lvl="1">
              <a:buNone/>
            </a:pPr>
            <a:endParaRPr lang="en-M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1338</TotalTime>
  <Words>3278</Words>
  <Application>Microsoft Office PowerPoint</Application>
  <PresentationFormat>On-screen Show (4:3)</PresentationFormat>
  <Paragraphs>475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Flow</vt:lpstr>
      <vt:lpstr>PB202 MACROECONOMICS</vt:lpstr>
      <vt:lpstr>Slide 2</vt:lpstr>
      <vt:lpstr>The Role of Money</vt:lpstr>
      <vt:lpstr>What is money?</vt:lpstr>
      <vt:lpstr>Barter System</vt:lpstr>
      <vt:lpstr>What is Barter System?</vt:lpstr>
      <vt:lpstr>Disadvantages of Barter System</vt:lpstr>
      <vt:lpstr>Disadvantages of Barter System</vt:lpstr>
      <vt:lpstr>Characteristics of Money</vt:lpstr>
      <vt:lpstr>Functions of Money</vt:lpstr>
      <vt:lpstr>Functions of Money</vt:lpstr>
      <vt:lpstr>Functions of Money</vt:lpstr>
      <vt:lpstr>Types of Money</vt:lpstr>
      <vt:lpstr>Coins and Bank Notes</vt:lpstr>
      <vt:lpstr>Types of Money</vt:lpstr>
      <vt:lpstr>Types of Money</vt:lpstr>
      <vt:lpstr>Types of Money</vt:lpstr>
      <vt:lpstr>Types of Money</vt:lpstr>
      <vt:lpstr>QUESTION</vt:lpstr>
      <vt:lpstr>The Evolution of Money</vt:lpstr>
      <vt:lpstr>DEMAND FOR MONEY</vt:lpstr>
      <vt:lpstr>What is Money Demand?</vt:lpstr>
      <vt:lpstr>Keynes Liquidity Theory</vt:lpstr>
      <vt:lpstr>Transactions Demand for Money</vt:lpstr>
      <vt:lpstr>Precautionary Demand for Money</vt:lpstr>
      <vt:lpstr>Speculative Demand for Money</vt:lpstr>
      <vt:lpstr>Demand for Money Curve</vt:lpstr>
      <vt:lpstr>Demand for Money Curve</vt:lpstr>
      <vt:lpstr>Demand for Money Curve</vt:lpstr>
      <vt:lpstr>Demand for Money Curve</vt:lpstr>
      <vt:lpstr>Slide 31</vt:lpstr>
      <vt:lpstr>MONEY SUPPLY</vt:lpstr>
      <vt:lpstr>What is Money Supply?</vt:lpstr>
      <vt:lpstr>M1: Narrow Money</vt:lpstr>
      <vt:lpstr>M2: Near Money Plus M1</vt:lpstr>
      <vt:lpstr>What is NCD?</vt:lpstr>
      <vt:lpstr>What is REPO?</vt:lpstr>
      <vt:lpstr>M3: Broad Money</vt:lpstr>
      <vt:lpstr>Other Financial Institution</vt:lpstr>
      <vt:lpstr>The M1 and M3 Growth</vt:lpstr>
      <vt:lpstr>Theory of Money</vt:lpstr>
      <vt:lpstr>Fisher’s Quantity Theory of Money</vt:lpstr>
      <vt:lpstr>Fisher’s Quantity Theory of Money</vt:lpstr>
      <vt:lpstr>Fisher’s Quantity Theory of Money</vt:lpstr>
      <vt:lpstr>Fisher’s Quantity Theory of Money</vt:lpstr>
      <vt:lpstr>Fisher’s Quantity Theory of Money</vt:lpstr>
      <vt:lpstr>Fisher’s Quantity Theory of Money</vt:lpstr>
      <vt:lpstr>The Supply for Money Curve</vt:lpstr>
      <vt:lpstr>Money Market Equilibrium</vt:lpstr>
      <vt:lpstr>Unbalance in Money Market Equilibrium</vt:lpstr>
      <vt:lpstr>Unbalance in Money Market Equilibrium</vt:lpstr>
      <vt:lpstr>Unbalance in Money Market Equilibrium</vt:lpstr>
      <vt:lpstr>Unbalance in Money Market Equilibrium</vt:lpstr>
      <vt:lpstr>Unbalance in Money Market Equilibrium</vt:lpstr>
      <vt:lpstr>Unbalance in Money Market Equilibrium</vt:lpstr>
      <vt:lpstr>Tools of Monetary Policy</vt:lpstr>
      <vt:lpstr>How it’s work</vt:lpstr>
      <vt:lpstr>What is OMO?</vt:lpstr>
      <vt:lpstr>Bond</vt:lpstr>
      <vt:lpstr>Slide 60</vt:lpstr>
      <vt:lpstr>OMO</vt:lpstr>
      <vt:lpstr>Slide 62</vt:lpstr>
      <vt:lpstr>OMO</vt:lpstr>
      <vt:lpstr>OMO</vt:lpstr>
      <vt:lpstr>Reserve Requirement Ratio (RR)</vt:lpstr>
      <vt:lpstr>Decrease (RR)</vt:lpstr>
      <vt:lpstr>Increase RR</vt:lpstr>
      <vt:lpstr>Discount Rate</vt:lpstr>
      <vt:lpstr>Discount Rate</vt:lpstr>
      <vt:lpstr>Discount Rate</vt:lpstr>
      <vt:lpstr>The Role of Central Bank</vt:lpstr>
      <vt:lpstr>The Role of Central Bank</vt:lpstr>
      <vt:lpstr>The Functions of Central Bank</vt:lpstr>
      <vt:lpstr>The Functions of Central Bank</vt:lpstr>
      <vt:lpstr>The Role of Commercial Banks</vt:lpstr>
      <vt:lpstr>Commercial Banks</vt:lpstr>
      <vt:lpstr>Functions </vt:lpstr>
      <vt:lpstr>Credit creation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PB202 MACROECONOMICS</dc:title>
  <dc:creator>User</dc:creator>
  <cp:lastModifiedBy>azlinaazmi</cp:lastModifiedBy>
  <cp:revision>193</cp:revision>
  <dcterms:created xsi:type="dcterms:W3CDTF">2011-02-12T13:42:43Z</dcterms:created>
  <dcterms:modified xsi:type="dcterms:W3CDTF">2012-06-06T04:12:09Z</dcterms:modified>
</cp:coreProperties>
</file>