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7" r:id="rId19"/>
    <p:sldId id="273" r:id="rId20"/>
    <p:sldId id="298" r:id="rId21"/>
    <p:sldId id="299" r:id="rId22"/>
    <p:sldId id="300" r:id="rId23"/>
    <p:sldId id="301" r:id="rId24"/>
    <p:sldId id="274" r:id="rId25"/>
    <p:sldId id="275" r:id="rId26"/>
    <p:sldId id="276" r:id="rId27"/>
    <p:sldId id="277" r:id="rId28"/>
    <p:sldId id="278" r:id="rId29"/>
    <p:sldId id="281" r:id="rId30"/>
    <p:sldId id="279" r:id="rId31"/>
    <p:sldId id="282" r:id="rId32"/>
    <p:sldId id="280" r:id="rId33"/>
    <p:sldId id="283" r:id="rId34"/>
    <p:sldId id="284" r:id="rId35"/>
    <p:sldId id="285" r:id="rId36"/>
    <p:sldId id="286" r:id="rId37"/>
    <p:sldId id="295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A70FE-E053-420C-85FB-CEEB0AE821F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AF9EA36-FACA-4670-8AA4-5B211686705B}">
      <dgm:prSet phldrT="[Text]"/>
      <dgm:spPr/>
      <dgm:t>
        <a:bodyPr/>
        <a:lstStyle/>
        <a:p>
          <a:r>
            <a:rPr lang="en-US" dirty="0" smtClean="0"/>
            <a:t>Methods to control  Unemployment</a:t>
          </a:r>
          <a:endParaRPr lang="en-US" dirty="0"/>
        </a:p>
      </dgm:t>
    </dgm:pt>
    <dgm:pt modelId="{DAFD7490-5556-47AA-9EF7-04A3CE732BA0}" type="parTrans" cxnId="{32FE908D-8FBF-408B-BAD4-34C7A988AE22}">
      <dgm:prSet/>
      <dgm:spPr/>
      <dgm:t>
        <a:bodyPr/>
        <a:lstStyle/>
        <a:p>
          <a:endParaRPr lang="en-US"/>
        </a:p>
      </dgm:t>
    </dgm:pt>
    <dgm:pt modelId="{41A69ED8-5CDA-41D6-9377-6E04F33C9026}" type="sibTrans" cxnId="{32FE908D-8FBF-408B-BAD4-34C7A988AE22}">
      <dgm:prSet/>
      <dgm:spPr/>
      <dgm:t>
        <a:bodyPr/>
        <a:lstStyle/>
        <a:p>
          <a:endParaRPr lang="en-US"/>
        </a:p>
      </dgm:t>
    </dgm:pt>
    <dgm:pt modelId="{83D28E29-0105-448E-894A-100E084825AA}">
      <dgm:prSet phldrT="[Text]"/>
      <dgm:spPr/>
      <dgm:t>
        <a:bodyPr/>
        <a:lstStyle/>
        <a:p>
          <a:r>
            <a:rPr lang="en-US" dirty="0" smtClean="0"/>
            <a:t>Expansionary Monetary Policy	</a:t>
          </a:r>
          <a:endParaRPr lang="en-US" dirty="0"/>
        </a:p>
      </dgm:t>
    </dgm:pt>
    <dgm:pt modelId="{D7B0D90A-2603-4EDC-9B69-0990678551E2}" type="parTrans" cxnId="{23A8DC1D-524A-43AF-BAAD-F265382F12D8}">
      <dgm:prSet/>
      <dgm:spPr/>
      <dgm:t>
        <a:bodyPr/>
        <a:lstStyle/>
        <a:p>
          <a:endParaRPr lang="en-US"/>
        </a:p>
      </dgm:t>
    </dgm:pt>
    <dgm:pt modelId="{B66172D6-5545-41EE-8103-DADD685C74B2}" type="sibTrans" cxnId="{23A8DC1D-524A-43AF-BAAD-F265382F12D8}">
      <dgm:prSet/>
      <dgm:spPr/>
      <dgm:t>
        <a:bodyPr/>
        <a:lstStyle/>
        <a:p>
          <a:endParaRPr lang="en-US"/>
        </a:p>
      </dgm:t>
    </dgm:pt>
    <dgm:pt modelId="{9E1EF960-E2A4-4A17-91A6-0720D08729BF}">
      <dgm:prSet phldrT="[Text]"/>
      <dgm:spPr/>
      <dgm:t>
        <a:bodyPr/>
        <a:lstStyle/>
        <a:p>
          <a:r>
            <a:rPr lang="en-US" dirty="0" smtClean="0"/>
            <a:t>Expansionary Fiscal Policy</a:t>
          </a:r>
          <a:endParaRPr lang="en-US" dirty="0"/>
        </a:p>
      </dgm:t>
    </dgm:pt>
    <dgm:pt modelId="{CE6FFD61-3E16-42AA-B677-0B62E8DE6379}" type="parTrans" cxnId="{5E260291-EFAD-4B04-A986-7795C079A9F5}">
      <dgm:prSet/>
      <dgm:spPr/>
      <dgm:t>
        <a:bodyPr/>
        <a:lstStyle/>
        <a:p>
          <a:endParaRPr lang="en-US"/>
        </a:p>
      </dgm:t>
    </dgm:pt>
    <dgm:pt modelId="{C8ADE54A-0DE0-415C-B92E-4E5F316F26AD}" type="sibTrans" cxnId="{5E260291-EFAD-4B04-A986-7795C079A9F5}">
      <dgm:prSet/>
      <dgm:spPr/>
      <dgm:t>
        <a:bodyPr/>
        <a:lstStyle/>
        <a:p>
          <a:endParaRPr lang="en-US"/>
        </a:p>
      </dgm:t>
    </dgm:pt>
    <dgm:pt modelId="{51FDA3E3-E0D0-4F98-8D5E-E708B074912B}">
      <dgm:prSet phldrT="[Text]"/>
      <dgm:spPr/>
      <dgm:t>
        <a:bodyPr/>
        <a:lstStyle/>
        <a:p>
          <a:r>
            <a:rPr lang="en-US" dirty="0" smtClean="0"/>
            <a:t>Direct control measure</a:t>
          </a:r>
          <a:endParaRPr lang="en-US" dirty="0"/>
        </a:p>
      </dgm:t>
    </dgm:pt>
    <dgm:pt modelId="{493BECFB-3484-4760-8306-EF87A817C884}" type="parTrans" cxnId="{B4BF1467-4FE1-4F3A-9BAA-143000E0506E}">
      <dgm:prSet/>
      <dgm:spPr/>
      <dgm:t>
        <a:bodyPr/>
        <a:lstStyle/>
        <a:p>
          <a:endParaRPr lang="en-US"/>
        </a:p>
      </dgm:t>
    </dgm:pt>
    <dgm:pt modelId="{70CBF59A-BA09-4885-B56F-5DAFBD01743F}" type="sibTrans" cxnId="{B4BF1467-4FE1-4F3A-9BAA-143000E0506E}">
      <dgm:prSet/>
      <dgm:spPr/>
      <dgm:t>
        <a:bodyPr/>
        <a:lstStyle/>
        <a:p>
          <a:endParaRPr lang="en-US"/>
        </a:p>
      </dgm:t>
    </dgm:pt>
    <dgm:pt modelId="{41316A0C-7442-404D-A21F-4CDD1402999D}" type="pres">
      <dgm:prSet presAssocID="{710A70FE-E053-420C-85FB-CEEB0AE821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0C9DA1-5FA3-4128-B5E2-8E766773FF3C}" type="pres">
      <dgm:prSet presAssocID="{4AF9EA36-FACA-4670-8AA4-5B211686705B}" presName="hierRoot1" presStyleCnt="0"/>
      <dgm:spPr/>
      <dgm:t>
        <a:bodyPr/>
        <a:lstStyle/>
        <a:p>
          <a:endParaRPr lang="en-US"/>
        </a:p>
      </dgm:t>
    </dgm:pt>
    <dgm:pt modelId="{F1493493-BEFE-40A6-8BFA-1C20C2DC35FB}" type="pres">
      <dgm:prSet presAssocID="{4AF9EA36-FACA-4670-8AA4-5B211686705B}" presName="composite" presStyleCnt="0"/>
      <dgm:spPr/>
      <dgm:t>
        <a:bodyPr/>
        <a:lstStyle/>
        <a:p>
          <a:endParaRPr lang="en-US"/>
        </a:p>
      </dgm:t>
    </dgm:pt>
    <dgm:pt modelId="{1F7EFA8E-8598-4ACA-9B2A-019AFFF2D79B}" type="pres">
      <dgm:prSet presAssocID="{4AF9EA36-FACA-4670-8AA4-5B211686705B}" presName="background" presStyleLbl="node0" presStyleIdx="0" presStyleCnt="1"/>
      <dgm:spPr/>
      <dgm:t>
        <a:bodyPr/>
        <a:lstStyle/>
        <a:p>
          <a:endParaRPr lang="en-US"/>
        </a:p>
      </dgm:t>
    </dgm:pt>
    <dgm:pt modelId="{CCA61DCD-27E6-42B0-9B46-697338DC7CB9}" type="pres">
      <dgm:prSet presAssocID="{4AF9EA36-FACA-4670-8AA4-5B21168670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59871-3E34-47AF-B65A-36B7E18AF0C8}" type="pres">
      <dgm:prSet presAssocID="{4AF9EA36-FACA-4670-8AA4-5B211686705B}" presName="hierChild2" presStyleCnt="0"/>
      <dgm:spPr/>
      <dgm:t>
        <a:bodyPr/>
        <a:lstStyle/>
        <a:p>
          <a:endParaRPr lang="en-US"/>
        </a:p>
      </dgm:t>
    </dgm:pt>
    <dgm:pt modelId="{2E67C5BF-589C-4D14-AB51-467E87F99096}" type="pres">
      <dgm:prSet presAssocID="{D7B0D90A-2603-4EDC-9B69-0990678551E2}" presName="Name10" presStyleLbl="parChTrans1D2" presStyleIdx="0" presStyleCnt="3"/>
      <dgm:spPr/>
      <dgm:t>
        <a:bodyPr/>
        <a:lstStyle/>
        <a:p>
          <a:endParaRPr lang="en-US"/>
        </a:p>
      </dgm:t>
    </dgm:pt>
    <dgm:pt modelId="{8D9E99FB-8EF0-4693-AF6E-38AA7AAFA91A}" type="pres">
      <dgm:prSet presAssocID="{83D28E29-0105-448E-894A-100E084825AA}" presName="hierRoot2" presStyleCnt="0"/>
      <dgm:spPr/>
      <dgm:t>
        <a:bodyPr/>
        <a:lstStyle/>
        <a:p>
          <a:endParaRPr lang="en-US"/>
        </a:p>
      </dgm:t>
    </dgm:pt>
    <dgm:pt modelId="{EA7EAE86-13B2-4648-931C-FE4520B9EC46}" type="pres">
      <dgm:prSet presAssocID="{83D28E29-0105-448E-894A-100E084825AA}" presName="composite2" presStyleCnt="0"/>
      <dgm:spPr/>
      <dgm:t>
        <a:bodyPr/>
        <a:lstStyle/>
        <a:p>
          <a:endParaRPr lang="en-US"/>
        </a:p>
      </dgm:t>
    </dgm:pt>
    <dgm:pt modelId="{ECC64ECA-6811-4A09-8609-FA9FABFA5454}" type="pres">
      <dgm:prSet presAssocID="{83D28E29-0105-448E-894A-100E084825AA}" presName="background2" presStyleLbl="node2" presStyleIdx="0" presStyleCnt="3"/>
      <dgm:spPr/>
      <dgm:t>
        <a:bodyPr/>
        <a:lstStyle/>
        <a:p>
          <a:endParaRPr lang="en-US"/>
        </a:p>
      </dgm:t>
    </dgm:pt>
    <dgm:pt modelId="{16B4C71F-A977-45E8-A857-8CF0FDFD4F15}" type="pres">
      <dgm:prSet presAssocID="{83D28E29-0105-448E-894A-100E084825A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677C7E-0798-4B1C-A843-B694ECBCAB72}" type="pres">
      <dgm:prSet presAssocID="{83D28E29-0105-448E-894A-100E084825AA}" presName="hierChild3" presStyleCnt="0"/>
      <dgm:spPr/>
      <dgm:t>
        <a:bodyPr/>
        <a:lstStyle/>
        <a:p>
          <a:endParaRPr lang="en-US"/>
        </a:p>
      </dgm:t>
    </dgm:pt>
    <dgm:pt modelId="{32C2DE6C-AC85-43D3-A155-EC851A701F91}" type="pres">
      <dgm:prSet presAssocID="{CE6FFD61-3E16-42AA-B677-0B62E8DE63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236155A-FA4A-42DD-8536-42068F0B3685}" type="pres">
      <dgm:prSet presAssocID="{9E1EF960-E2A4-4A17-91A6-0720D08729BF}" presName="hierRoot2" presStyleCnt="0"/>
      <dgm:spPr/>
      <dgm:t>
        <a:bodyPr/>
        <a:lstStyle/>
        <a:p>
          <a:endParaRPr lang="en-US"/>
        </a:p>
      </dgm:t>
    </dgm:pt>
    <dgm:pt modelId="{74B793AC-F1B7-4FCD-A4D2-5159E1D45E55}" type="pres">
      <dgm:prSet presAssocID="{9E1EF960-E2A4-4A17-91A6-0720D08729BF}" presName="composite2" presStyleCnt="0"/>
      <dgm:spPr/>
      <dgm:t>
        <a:bodyPr/>
        <a:lstStyle/>
        <a:p>
          <a:endParaRPr lang="en-US"/>
        </a:p>
      </dgm:t>
    </dgm:pt>
    <dgm:pt modelId="{E378623B-74B8-49FA-BECF-405ABF6DA833}" type="pres">
      <dgm:prSet presAssocID="{9E1EF960-E2A4-4A17-91A6-0720D08729BF}" presName="background2" presStyleLbl="node2" presStyleIdx="1" presStyleCnt="3"/>
      <dgm:spPr/>
      <dgm:t>
        <a:bodyPr/>
        <a:lstStyle/>
        <a:p>
          <a:endParaRPr lang="en-US"/>
        </a:p>
      </dgm:t>
    </dgm:pt>
    <dgm:pt modelId="{2921F1AF-E8CC-4367-B14B-7B223063EB4A}" type="pres">
      <dgm:prSet presAssocID="{9E1EF960-E2A4-4A17-91A6-0720D08729B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CFB30C-51C4-408C-9CF0-B9D7239C18C7}" type="pres">
      <dgm:prSet presAssocID="{9E1EF960-E2A4-4A17-91A6-0720D08729BF}" presName="hierChild3" presStyleCnt="0"/>
      <dgm:spPr/>
      <dgm:t>
        <a:bodyPr/>
        <a:lstStyle/>
        <a:p>
          <a:endParaRPr lang="en-US"/>
        </a:p>
      </dgm:t>
    </dgm:pt>
    <dgm:pt modelId="{E660CA66-BC34-4FBE-AB54-3DDE771436A5}" type="pres">
      <dgm:prSet presAssocID="{493BECFB-3484-4760-8306-EF87A817C88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A6F57F4-6D04-42B2-9A27-0F449141AF47}" type="pres">
      <dgm:prSet presAssocID="{51FDA3E3-E0D0-4F98-8D5E-E708B074912B}" presName="hierRoot2" presStyleCnt="0"/>
      <dgm:spPr/>
      <dgm:t>
        <a:bodyPr/>
        <a:lstStyle/>
        <a:p>
          <a:endParaRPr lang="en-US"/>
        </a:p>
      </dgm:t>
    </dgm:pt>
    <dgm:pt modelId="{85B5D927-15A3-49A3-A4BF-493CBD1EB484}" type="pres">
      <dgm:prSet presAssocID="{51FDA3E3-E0D0-4F98-8D5E-E708B074912B}" presName="composite2" presStyleCnt="0"/>
      <dgm:spPr/>
      <dgm:t>
        <a:bodyPr/>
        <a:lstStyle/>
        <a:p>
          <a:endParaRPr lang="en-US"/>
        </a:p>
      </dgm:t>
    </dgm:pt>
    <dgm:pt modelId="{3203D67E-DF69-4167-9C4D-826EFD571D08}" type="pres">
      <dgm:prSet presAssocID="{51FDA3E3-E0D0-4F98-8D5E-E708B074912B}" presName="background2" presStyleLbl="node2" presStyleIdx="2" presStyleCnt="3"/>
      <dgm:spPr/>
      <dgm:t>
        <a:bodyPr/>
        <a:lstStyle/>
        <a:p>
          <a:endParaRPr lang="en-US"/>
        </a:p>
      </dgm:t>
    </dgm:pt>
    <dgm:pt modelId="{5394010F-C971-459C-850F-CACD9F7F1598}" type="pres">
      <dgm:prSet presAssocID="{51FDA3E3-E0D0-4F98-8D5E-E708B074912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40C0B-EFF4-4CB6-A118-3D2E05C9C44B}" type="pres">
      <dgm:prSet presAssocID="{51FDA3E3-E0D0-4F98-8D5E-E708B074912B}" presName="hierChild3" presStyleCnt="0"/>
      <dgm:spPr/>
      <dgm:t>
        <a:bodyPr/>
        <a:lstStyle/>
        <a:p>
          <a:endParaRPr lang="en-US"/>
        </a:p>
      </dgm:t>
    </dgm:pt>
  </dgm:ptLst>
  <dgm:cxnLst>
    <dgm:cxn modelId="{C31E9163-34BD-4228-86B8-51304CC97351}" type="presOf" srcId="{710A70FE-E053-420C-85FB-CEEB0AE821FA}" destId="{41316A0C-7442-404D-A21F-4CDD1402999D}" srcOrd="0" destOrd="0" presId="urn:microsoft.com/office/officeart/2005/8/layout/hierarchy1"/>
    <dgm:cxn modelId="{90A63087-C3B2-40A6-8052-BC035797166A}" type="presOf" srcId="{4AF9EA36-FACA-4670-8AA4-5B211686705B}" destId="{CCA61DCD-27E6-42B0-9B46-697338DC7CB9}" srcOrd="0" destOrd="0" presId="urn:microsoft.com/office/officeart/2005/8/layout/hierarchy1"/>
    <dgm:cxn modelId="{764E2B5F-8452-4318-8169-22DE5D9AADB4}" type="presOf" srcId="{9E1EF960-E2A4-4A17-91A6-0720D08729BF}" destId="{2921F1AF-E8CC-4367-B14B-7B223063EB4A}" srcOrd="0" destOrd="0" presId="urn:microsoft.com/office/officeart/2005/8/layout/hierarchy1"/>
    <dgm:cxn modelId="{61A9749D-E43C-42C5-B9FD-1E64E01C3666}" type="presOf" srcId="{83D28E29-0105-448E-894A-100E084825AA}" destId="{16B4C71F-A977-45E8-A857-8CF0FDFD4F15}" srcOrd="0" destOrd="0" presId="urn:microsoft.com/office/officeart/2005/8/layout/hierarchy1"/>
    <dgm:cxn modelId="{5E260291-EFAD-4B04-A986-7795C079A9F5}" srcId="{4AF9EA36-FACA-4670-8AA4-5B211686705B}" destId="{9E1EF960-E2A4-4A17-91A6-0720D08729BF}" srcOrd="1" destOrd="0" parTransId="{CE6FFD61-3E16-42AA-B677-0B62E8DE6379}" sibTransId="{C8ADE54A-0DE0-415C-B92E-4E5F316F26AD}"/>
    <dgm:cxn modelId="{B4BF1467-4FE1-4F3A-9BAA-143000E0506E}" srcId="{4AF9EA36-FACA-4670-8AA4-5B211686705B}" destId="{51FDA3E3-E0D0-4F98-8D5E-E708B074912B}" srcOrd="2" destOrd="0" parTransId="{493BECFB-3484-4760-8306-EF87A817C884}" sibTransId="{70CBF59A-BA09-4885-B56F-5DAFBD01743F}"/>
    <dgm:cxn modelId="{90C3CF84-3F75-43B7-8949-4BC13ABE11F4}" type="presOf" srcId="{D7B0D90A-2603-4EDC-9B69-0990678551E2}" destId="{2E67C5BF-589C-4D14-AB51-467E87F99096}" srcOrd="0" destOrd="0" presId="urn:microsoft.com/office/officeart/2005/8/layout/hierarchy1"/>
    <dgm:cxn modelId="{32FE908D-8FBF-408B-BAD4-34C7A988AE22}" srcId="{710A70FE-E053-420C-85FB-CEEB0AE821FA}" destId="{4AF9EA36-FACA-4670-8AA4-5B211686705B}" srcOrd="0" destOrd="0" parTransId="{DAFD7490-5556-47AA-9EF7-04A3CE732BA0}" sibTransId="{41A69ED8-5CDA-41D6-9377-6E04F33C9026}"/>
    <dgm:cxn modelId="{D7B9DD19-89EF-4ECA-BC1A-7B1DBF79BBF1}" type="presOf" srcId="{51FDA3E3-E0D0-4F98-8D5E-E708B074912B}" destId="{5394010F-C971-459C-850F-CACD9F7F1598}" srcOrd="0" destOrd="0" presId="urn:microsoft.com/office/officeart/2005/8/layout/hierarchy1"/>
    <dgm:cxn modelId="{CE3BFD97-9A4E-43E7-88B3-CD19F0817113}" type="presOf" srcId="{493BECFB-3484-4760-8306-EF87A817C884}" destId="{E660CA66-BC34-4FBE-AB54-3DDE771436A5}" srcOrd="0" destOrd="0" presId="urn:microsoft.com/office/officeart/2005/8/layout/hierarchy1"/>
    <dgm:cxn modelId="{23A8DC1D-524A-43AF-BAAD-F265382F12D8}" srcId="{4AF9EA36-FACA-4670-8AA4-5B211686705B}" destId="{83D28E29-0105-448E-894A-100E084825AA}" srcOrd="0" destOrd="0" parTransId="{D7B0D90A-2603-4EDC-9B69-0990678551E2}" sibTransId="{B66172D6-5545-41EE-8103-DADD685C74B2}"/>
    <dgm:cxn modelId="{A2EC3EF2-841D-445D-BD3C-4BDD93824F77}" type="presOf" srcId="{CE6FFD61-3E16-42AA-B677-0B62E8DE6379}" destId="{32C2DE6C-AC85-43D3-A155-EC851A701F91}" srcOrd="0" destOrd="0" presId="urn:microsoft.com/office/officeart/2005/8/layout/hierarchy1"/>
    <dgm:cxn modelId="{2652258D-17E9-4F3A-BB27-E78D012A6C98}" type="presParOf" srcId="{41316A0C-7442-404D-A21F-4CDD1402999D}" destId="{420C9DA1-5FA3-4128-B5E2-8E766773FF3C}" srcOrd="0" destOrd="0" presId="urn:microsoft.com/office/officeart/2005/8/layout/hierarchy1"/>
    <dgm:cxn modelId="{868F7F01-EC63-4CAE-BD4C-39CA6C20EEAB}" type="presParOf" srcId="{420C9DA1-5FA3-4128-B5E2-8E766773FF3C}" destId="{F1493493-BEFE-40A6-8BFA-1C20C2DC35FB}" srcOrd="0" destOrd="0" presId="urn:microsoft.com/office/officeart/2005/8/layout/hierarchy1"/>
    <dgm:cxn modelId="{B6C0FCA5-E6A3-4171-A7F3-386FAA325C22}" type="presParOf" srcId="{F1493493-BEFE-40A6-8BFA-1C20C2DC35FB}" destId="{1F7EFA8E-8598-4ACA-9B2A-019AFFF2D79B}" srcOrd="0" destOrd="0" presId="urn:microsoft.com/office/officeart/2005/8/layout/hierarchy1"/>
    <dgm:cxn modelId="{DF88535E-A8E7-4AED-A1A7-43CB95F03396}" type="presParOf" srcId="{F1493493-BEFE-40A6-8BFA-1C20C2DC35FB}" destId="{CCA61DCD-27E6-42B0-9B46-697338DC7CB9}" srcOrd="1" destOrd="0" presId="urn:microsoft.com/office/officeart/2005/8/layout/hierarchy1"/>
    <dgm:cxn modelId="{93CA00B3-B881-4FE1-B280-3F605C8F8DB6}" type="presParOf" srcId="{420C9DA1-5FA3-4128-B5E2-8E766773FF3C}" destId="{B9559871-3E34-47AF-B65A-36B7E18AF0C8}" srcOrd="1" destOrd="0" presId="urn:microsoft.com/office/officeart/2005/8/layout/hierarchy1"/>
    <dgm:cxn modelId="{8D72BA1A-9CA7-4EFF-8258-5C12F8B28DA2}" type="presParOf" srcId="{B9559871-3E34-47AF-B65A-36B7E18AF0C8}" destId="{2E67C5BF-589C-4D14-AB51-467E87F99096}" srcOrd="0" destOrd="0" presId="urn:microsoft.com/office/officeart/2005/8/layout/hierarchy1"/>
    <dgm:cxn modelId="{BA60D287-31D1-4608-A962-8193481F9090}" type="presParOf" srcId="{B9559871-3E34-47AF-B65A-36B7E18AF0C8}" destId="{8D9E99FB-8EF0-4693-AF6E-38AA7AAFA91A}" srcOrd="1" destOrd="0" presId="urn:microsoft.com/office/officeart/2005/8/layout/hierarchy1"/>
    <dgm:cxn modelId="{0F39EDA5-6087-4A6B-95B0-5FF8B0EC7899}" type="presParOf" srcId="{8D9E99FB-8EF0-4693-AF6E-38AA7AAFA91A}" destId="{EA7EAE86-13B2-4648-931C-FE4520B9EC46}" srcOrd="0" destOrd="0" presId="urn:microsoft.com/office/officeart/2005/8/layout/hierarchy1"/>
    <dgm:cxn modelId="{0091107B-E43F-46B1-B574-8458360DB253}" type="presParOf" srcId="{EA7EAE86-13B2-4648-931C-FE4520B9EC46}" destId="{ECC64ECA-6811-4A09-8609-FA9FABFA5454}" srcOrd="0" destOrd="0" presId="urn:microsoft.com/office/officeart/2005/8/layout/hierarchy1"/>
    <dgm:cxn modelId="{790F93F7-F3C1-47C5-A58F-8ACC8B87DC00}" type="presParOf" srcId="{EA7EAE86-13B2-4648-931C-FE4520B9EC46}" destId="{16B4C71F-A977-45E8-A857-8CF0FDFD4F15}" srcOrd="1" destOrd="0" presId="urn:microsoft.com/office/officeart/2005/8/layout/hierarchy1"/>
    <dgm:cxn modelId="{9B374435-F314-45F4-A8E0-A72E4814C42D}" type="presParOf" srcId="{8D9E99FB-8EF0-4693-AF6E-38AA7AAFA91A}" destId="{B8677C7E-0798-4B1C-A843-B694ECBCAB72}" srcOrd="1" destOrd="0" presId="urn:microsoft.com/office/officeart/2005/8/layout/hierarchy1"/>
    <dgm:cxn modelId="{BE652565-0D9B-4DD9-B5E8-21D2DCA87445}" type="presParOf" srcId="{B9559871-3E34-47AF-B65A-36B7E18AF0C8}" destId="{32C2DE6C-AC85-43D3-A155-EC851A701F91}" srcOrd="2" destOrd="0" presId="urn:microsoft.com/office/officeart/2005/8/layout/hierarchy1"/>
    <dgm:cxn modelId="{907383D5-6570-4E98-82F9-61B22728ECE8}" type="presParOf" srcId="{B9559871-3E34-47AF-B65A-36B7E18AF0C8}" destId="{7236155A-FA4A-42DD-8536-42068F0B3685}" srcOrd="3" destOrd="0" presId="urn:microsoft.com/office/officeart/2005/8/layout/hierarchy1"/>
    <dgm:cxn modelId="{EDFC1CA9-158C-45D8-8F9B-E2472DEA81F6}" type="presParOf" srcId="{7236155A-FA4A-42DD-8536-42068F0B3685}" destId="{74B793AC-F1B7-4FCD-A4D2-5159E1D45E55}" srcOrd="0" destOrd="0" presId="urn:microsoft.com/office/officeart/2005/8/layout/hierarchy1"/>
    <dgm:cxn modelId="{46406283-2422-4678-9757-50864C3A066B}" type="presParOf" srcId="{74B793AC-F1B7-4FCD-A4D2-5159E1D45E55}" destId="{E378623B-74B8-49FA-BECF-405ABF6DA833}" srcOrd="0" destOrd="0" presId="urn:microsoft.com/office/officeart/2005/8/layout/hierarchy1"/>
    <dgm:cxn modelId="{A6978B3F-B4DF-4726-A4B2-93FE55FBBE97}" type="presParOf" srcId="{74B793AC-F1B7-4FCD-A4D2-5159E1D45E55}" destId="{2921F1AF-E8CC-4367-B14B-7B223063EB4A}" srcOrd="1" destOrd="0" presId="urn:microsoft.com/office/officeart/2005/8/layout/hierarchy1"/>
    <dgm:cxn modelId="{5BCAE3FE-94E8-4AA9-BD5D-B116F6E9AA88}" type="presParOf" srcId="{7236155A-FA4A-42DD-8536-42068F0B3685}" destId="{02CFB30C-51C4-408C-9CF0-B9D7239C18C7}" srcOrd="1" destOrd="0" presId="urn:microsoft.com/office/officeart/2005/8/layout/hierarchy1"/>
    <dgm:cxn modelId="{41258303-661E-4D4D-80FE-6DFB23327B0E}" type="presParOf" srcId="{B9559871-3E34-47AF-B65A-36B7E18AF0C8}" destId="{E660CA66-BC34-4FBE-AB54-3DDE771436A5}" srcOrd="4" destOrd="0" presId="urn:microsoft.com/office/officeart/2005/8/layout/hierarchy1"/>
    <dgm:cxn modelId="{F80464E5-BFA3-45E5-A5BB-CC32421ACB9F}" type="presParOf" srcId="{B9559871-3E34-47AF-B65A-36B7E18AF0C8}" destId="{6A6F57F4-6D04-42B2-9A27-0F449141AF47}" srcOrd="5" destOrd="0" presId="urn:microsoft.com/office/officeart/2005/8/layout/hierarchy1"/>
    <dgm:cxn modelId="{C14CD160-5BD8-4EA8-8667-8805F580444A}" type="presParOf" srcId="{6A6F57F4-6D04-42B2-9A27-0F449141AF47}" destId="{85B5D927-15A3-49A3-A4BF-493CBD1EB484}" srcOrd="0" destOrd="0" presId="urn:microsoft.com/office/officeart/2005/8/layout/hierarchy1"/>
    <dgm:cxn modelId="{4DDA6AA8-C614-4E1E-8650-FE8C36A5C90D}" type="presParOf" srcId="{85B5D927-15A3-49A3-A4BF-493CBD1EB484}" destId="{3203D67E-DF69-4167-9C4D-826EFD571D08}" srcOrd="0" destOrd="0" presId="urn:microsoft.com/office/officeart/2005/8/layout/hierarchy1"/>
    <dgm:cxn modelId="{B5C88233-5917-43EC-8412-F5CEBDF86DC6}" type="presParOf" srcId="{85B5D927-15A3-49A3-A4BF-493CBD1EB484}" destId="{5394010F-C971-459C-850F-CACD9F7F1598}" srcOrd="1" destOrd="0" presId="urn:microsoft.com/office/officeart/2005/8/layout/hierarchy1"/>
    <dgm:cxn modelId="{0B6929F0-39B7-47C9-8E8A-A9E62EC2FB1F}" type="presParOf" srcId="{6A6F57F4-6D04-42B2-9A27-0F449141AF47}" destId="{67C40C0B-EFF4-4CB6-A118-3D2E05C9C4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A70FE-E053-420C-85FB-CEEB0AE821F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F9EA36-FACA-4670-8AA4-5B211686705B}">
      <dgm:prSet phldrT="[Text]"/>
      <dgm:spPr/>
      <dgm:t>
        <a:bodyPr/>
        <a:lstStyle/>
        <a:p>
          <a:r>
            <a:rPr lang="en-US" dirty="0" smtClean="0"/>
            <a:t>Methods to control  Inflation</a:t>
          </a:r>
          <a:endParaRPr lang="en-US" dirty="0"/>
        </a:p>
      </dgm:t>
    </dgm:pt>
    <dgm:pt modelId="{DAFD7490-5556-47AA-9EF7-04A3CE732BA0}" type="parTrans" cxnId="{32FE908D-8FBF-408B-BAD4-34C7A988AE22}">
      <dgm:prSet/>
      <dgm:spPr/>
      <dgm:t>
        <a:bodyPr/>
        <a:lstStyle/>
        <a:p>
          <a:endParaRPr lang="en-US"/>
        </a:p>
      </dgm:t>
    </dgm:pt>
    <dgm:pt modelId="{41A69ED8-5CDA-41D6-9377-6E04F33C9026}" type="sibTrans" cxnId="{32FE908D-8FBF-408B-BAD4-34C7A988AE22}">
      <dgm:prSet/>
      <dgm:spPr/>
      <dgm:t>
        <a:bodyPr/>
        <a:lstStyle/>
        <a:p>
          <a:endParaRPr lang="en-US"/>
        </a:p>
      </dgm:t>
    </dgm:pt>
    <dgm:pt modelId="{83D28E29-0105-448E-894A-100E084825AA}">
      <dgm:prSet phldrT="[Text]"/>
      <dgm:spPr/>
      <dgm:t>
        <a:bodyPr/>
        <a:lstStyle/>
        <a:p>
          <a:r>
            <a:rPr lang="en-US" dirty="0" err="1" smtClean="0"/>
            <a:t>Contractionary</a:t>
          </a:r>
          <a:r>
            <a:rPr lang="en-US" dirty="0" smtClean="0"/>
            <a:t> Monetary Policy	</a:t>
          </a:r>
          <a:endParaRPr lang="en-US" dirty="0"/>
        </a:p>
      </dgm:t>
    </dgm:pt>
    <dgm:pt modelId="{D7B0D90A-2603-4EDC-9B69-0990678551E2}" type="parTrans" cxnId="{23A8DC1D-524A-43AF-BAAD-F265382F12D8}">
      <dgm:prSet/>
      <dgm:spPr/>
      <dgm:t>
        <a:bodyPr/>
        <a:lstStyle/>
        <a:p>
          <a:endParaRPr lang="en-US"/>
        </a:p>
      </dgm:t>
    </dgm:pt>
    <dgm:pt modelId="{B66172D6-5545-41EE-8103-DADD685C74B2}" type="sibTrans" cxnId="{23A8DC1D-524A-43AF-BAAD-F265382F12D8}">
      <dgm:prSet/>
      <dgm:spPr/>
      <dgm:t>
        <a:bodyPr/>
        <a:lstStyle/>
        <a:p>
          <a:endParaRPr lang="en-US"/>
        </a:p>
      </dgm:t>
    </dgm:pt>
    <dgm:pt modelId="{9E1EF960-E2A4-4A17-91A6-0720D08729BF}">
      <dgm:prSet phldrT="[Text]"/>
      <dgm:spPr/>
      <dgm:t>
        <a:bodyPr/>
        <a:lstStyle/>
        <a:p>
          <a:r>
            <a:rPr lang="en-US" dirty="0" err="1" smtClean="0"/>
            <a:t>Contractionary</a:t>
          </a:r>
          <a:r>
            <a:rPr lang="en-US" dirty="0" smtClean="0"/>
            <a:t> Fiscal Policy</a:t>
          </a:r>
          <a:endParaRPr lang="en-US" dirty="0"/>
        </a:p>
      </dgm:t>
    </dgm:pt>
    <dgm:pt modelId="{CE6FFD61-3E16-42AA-B677-0B62E8DE6379}" type="parTrans" cxnId="{5E260291-EFAD-4B04-A986-7795C079A9F5}">
      <dgm:prSet/>
      <dgm:spPr/>
      <dgm:t>
        <a:bodyPr/>
        <a:lstStyle/>
        <a:p>
          <a:endParaRPr lang="en-US"/>
        </a:p>
      </dgm:t>
    </dgm:pt>
    <dgm:pt modelId="{C8ADE54A-0DE0-415C-B92E-4E5F316F26AD}" type="sibTrans" cxnId="{5E260291-EFAD-4B04-A986-7795C079A9F5}">
      <dgm:prSet/>
      <dgm:spPr/>
      <dgm:t>
        <a:bodyPr/>
        <a:lstStyle/>
        <a:p>
          <a:endParaRPr lang="en-US"/>
        </a:p>
      </dgm:t>
    </dgm:pt>
    <dgm:pt modelId="{51FDA3E3-E0D0-4F98-8D5E-E708B074912B}">
      <dgm:prSet phldrT="[Text]"/>
      <dgm:spPr/>
      <dgm:t>
        <a:bodyPr/>
        <a:lstStyle/>
        <a:p>
          <a:r>
            <a:rPr lang="en-US" dirty="0" smtClean="0"/>
            <a:t>Direct control measure</a:t>
          </a:r>
          <a:endParaRPr lang="en-US" dirty="0"/>
        </a:p>
      </dgm:t>
    </dgm:pt>
    <dgm:pt modelId="{493BECFB-3484-4760-8306-EF87A817C884}" type="parTrans" cxnId="{B4BF1467-4FE1-4F3A-9BAA-143000E0506E}">
      <dgm:prSet/>
      <dgm:spPr/>
      <dgm:t>
        <a:bodyPr/>
        <a:lstStyle/>
        <a:p>
          <a:endParaRPr lang="en-US"/>
        </a:p>
      </dgm:t>
    </dgm:pt>
    <dgm:pt modelId="{70CBF59A-BA09-4885-B56F-5DAFBD01743F}" type="sibTrans" cxnId="{B4BF1467-4FE1-4F3A-9BAA-143000E0506E}">
      <dgm:prSet/>
      <dgm:spPr/>
      <dgm:t>
        <a:bodyPr/>
        <a:lstStyle/>
        <a:p>
          <a:endParaRPr lang="en-US"/>
        </a:p>
      </dgm:t>
    </dgm:pt>
    <dgm:pt modelId="{41316A0C-7442-404D-A21F-4CDD1402999D}" type="pres">
      <dgm:prSet presAssocID="{710A70FE-E053-420C-85FB-CEEB0AE821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0C9DA1-5FA3-4128-B5E2-8E766773FF3C}" type="pres">
      <dgm:prSet presAssocID="{4AF9EA36-FACA-4670-8AA4-5B211686705B}" presName="hierRoot1" presStyleCnt="0"/>
      <dgm:spPr/>
      <dgm:t>
        <a:bodyPr/>
        <a:lstStyle/>
        <a:p>
          <a:endParaRPr lang="en-US"/>
        </a:p>
      </dgm:t>
    </dgm:pt>
    <dgm:pt modelId="{F1493493-BEFE-40A6-8BFA-1C20C2DC35FB}" type="pres">
      <dgm:prSet presAssocID="{4AF9EA36-FACA-4670-8AA4-5B211686705B}" presName="composite" presStyleCnt="0"/>
      <dgm:spPr/>
      <dgm:t>
        <a:bodyPr/>
        <a:lstStyle/>
        <a:p>
          <a:endParaRPr lang="en-US"/>
        </a:p>
      </dgm:t>
    </dgm:pt>
    <dgm:pt modelId="{1F7EFA8E-8598-4ACA-9B2A-019AFFF2D79B}" type="pres">
      <dgm:prSet presAssocID="{4AF9EA36-FACA-4670-8AA4-5B211686705B}" presName="background" presStyleLbl="node0" presStyleIdx="0" presStyleCnt="1"/>
      <dgm:spPr/>
      <dgm:t>
        <a:bodyPr/>
        <a:lstStyle/>
        <a:p>
          <a:endParaRPr lang="en-US"/>
        </a:p>
      </dgm:t>
    </dgm:pt>
    <dgm:pt modelId="{CCA61DCD-27E6-42B0-9B46-697338DC7CB9}" type="pres">
      <dgm:prSet presAssocID="{4AF9EA36-FACA-4670-8AA4-5B21168670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59871-3E34-47AF-B65A-36B7E18AF0C8}" type="pres">
      <dgm:prSet presAssocID="{4AF9EA36-FACA-4670-8AA4-5B211686705B}" presName="hierChild2" presStyleCnt="0"/>
      <dgm:spPr/>
      <dgm:t>
        <a:bodyPr/>
        <a:lstStyle/>
        <a:p>
          <a:endParaRPr lang="en-US"/>
        </a:p>
      </dgm:t>
    </dgm:pt>
    <dgm:pt modelId="{2E67C5BF-589C-4D14-AB51-467E87F99096}" type="pres">
      <dgm:prSet presAssocID="{D7B0D90A-2603-4EDC-9B69-0990678551E2}" presName="Name10" presStyleLbl="parChTrans1D2" presStyleIdx="0" presStyleCnt="3"/>
      <dgm:spPr/>
      <dgm:t>
        <a:bodyPr/>
        <a:lstStyle/>
        <a:p>
          <a:endParaRPr lang="en-US"/>
        </a:p>
      </dgm:t>
    </dgm:pt>
    <dgm:pt modelId="{8D9E99FB-8EF0-4693-AF6E-38AA7AAFA91A}" type="pres">
      <dgm:prSet presAssocID="{83D28E29-0105-448E-894A-100E084825AA}" presName="hierRoot2" presStyleCnt="0"/>
      <dgm:spPr/>
      <dgm:t>
        <a:bodyPr/>
        <a:lstStyle/>
        <a:p>
          <a:endParaRPr lang="en-US"/>
        </a:p>
      </dgm:t>
    </dgm:pt>
    <dgm:pt modelId="{EA7EAE86-13B2-4648-931C-FE4520B9EC46}" type="pres">
      <dgm:prSet presAssocID="{83D28E29-0105-448E-894A-100E084825AA}" presName="composite2" presStyleCnt="0"/>
      <dgm:spPr/>
      <dgm:t>
        <a:bodyPr/>
        <a:lstStyle/>
        <a:p>
          <a:endParaRPr lang="en-US"/>
        </a:p>
      </dgm:t>
    </dgm:pt>
    <dgm:pt modelId="{ECC64ECA-6811-4A09-8609-FA9FABFA5454}" type="pres">
      <dgm:prSet presAssocID="{83D28E29-0105-448E-894A-100E084825AA}" presName="background2" presStyleLbl="node2" presStyleIdx="0" presStyleCnt="3"/>
      <dgm:spPr/>
      <dgm:t>
        <a:bodyPr/>
        <a:lstStyle/>
        <a:p>
          <a:endParaRPr lang="en-US"/>
        </a:p>
      </dgm:t>
    </dgm:pt>
    <dgm:pt modelId="{16B4C71F-A977-45E8-A857-8CF0FDFD4F15}" type="pres">
      <dgm:prSet presAssocID="{83D28E29-0105-448E-894A-100E084825A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677C7E-0798-4B1C-A843-B694ECBCAB72}" type="pres">
      <dgm:prSet presAssocID="{83D28E29-0105-448E-894A-100E084825AA}" presName="hierChild3" presStyleCnt="0"/>
      <dgm:spPr/>
      <dgm:t>
        <a:bodyPr/>
        <a:lstStyle/>
        <a:p>
          <a:endParaRPr lang="en-US"/>
        </a:p>
      </dgm:t>
    </dgm:pt>
    <dgm:pt modelId="{32C2DE6C-AC85-43D3-A155-EC851A701F91}" type="pres">
      <dgm:prSet presAssocID="{CE6FFD61-3E16-42AA-B677-0B62E8DE63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236155A-FA4A-42DD-8536-42068F0B3685}" type="pres">
      <dgm:prSet presAssocID="{9E1EF960-E2A4-4A17-91A6-0720D08729BF}" presName="hierRoot2" presStyleCnt="0"/>
      <dgm:spPr/>
      <dgm:t>
        <a:bodyPr/>
        <a:lstStyle/>
        <a:p>
          <a:endParaRPr lang="en-US"/>
        </a:p>
      </dgm:t>
    </dgm:pt>
    <dgm:pt modelId="{74B793AC-F1B7-4FCD-A4D2-5159E1D45E55}" type="pres">
      <dgm:prSet presAssocID="{9E1EF960-E2A4-4A17-91A6-0720D08729BF}" presName="composite2" presStyleCnt="0"/>
      <dgm:spPr/>
      <dgm:t>
        <a:bodyPr/>
        <a:lstStyle/>
        <a:p>
          <a:endParaRPr lang="en-US"/>
        </a:p>
      </dgm:t>
    </dgm:pt>
    <dgm:pt modelId="{E378623B-74B8-49FA-BECF-405ABF6DA833}" type="pres">
      <dgm:prSet presAssocID="{9E1EF960-E2A4-4A17-91A6-0720D08729BF}" presName="background2" presStyleLbl="node2" presStyleIdx="1" presStyleCnt="3"/>
      <dgm:spPr/>
      <dgm:t>
        <a:bodyPr/>
        <a:lstStyle/>
        <a:p>
          <a:endParaRPr lang="en-US"/>
        </a:p>
      </dgm:t>
    </dgm:pt>
    <dgm:pt modelId="{2921F1AF-E8CC-4367-B14B-7B223063EB4A}" type="pres">
      <dgm:prSet presAssocID="{9E1EF960-E2A4-4A17-91A6-0720D08729B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CFB30C-51C4-408C-9CF0-B9D7239C18C7}" type="pres">
      <dgm:prSet presAssocID="{9E1EF960-E2A4-4A17-91A6-0720D08729BF}" presName="hierChild3" presStyleCnt="0"/>
      <dgm:spPr/>
      <dgm:t>
        <a:bodyPr/>
        <a:lstStyle/>
        <a:p>
          <a:endParaRPr lang="en-US"/>
        </a:p>
      </dgm:t>
    </dgm:pt>
    <dgm:pt modelId="{E660CA66-BC34-4FBE-AB54-3DDE771436A5}" type="pres">
      <dgm:prSet presAssocID="{493BECFB-3484-4760-8306-EF87A817C88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A6F57F4-6D04-42B2-9A27-0F449141AF47}" type="pres">
      <dgm:prSet presAssocID="{51FDA3E3-E0D0-4F98-8D5E-E708B074912B}" presName="hierRoot2" presStyleCnt="0"/>
      <dgm:spPr/>
      <dgm:t>
        <a:bodyPr/>
        <a:lstStyle/>
        <a:p>
          <a:endParaRPr lang="en-US"/>
        </a:p>
      </dgm:t>
    </dgm:pt>
    <dgm:pt modelId="{85B5D927-15A3-49A3-A4BF-493CBD1EB484}" type="pres">
      <dgm:prSet presAssocID="{51FDA3E3-E0D0-4F98-8D5E-E708B074912B}" presName="composite2" presStyleCnt="0"/>
      <dgm:spPr/>
      <dgm:t>
        <a:bodyPr/>
        <a:lstStyle/>
        <a:p>
          <a:endParaRPr lang="en-US"/>
        </a:p>
      </dgm:t>
    </dgm:pt>
    <dgm:pt modelId="{3203D67E-DF69-4167-9C4D-826EFD571D08}" type="pres">
      <dgm:prSet presAssocID="{51FDA3E3-E0D0-4F98-8D5E-E708B074912B}" presName="background2" presStyleLbl="node2" presStyleIdx="2" presStyleCnt="3"/>
      <dgm:spPr/>
      <dgm:t>
        <a:bodyPr/>
        <a:lstStyle/>
        <a:p>
          <a:endParaRPr lang="en-US"/>
        </a:p>
      </dgm:t>
    </dgm:pt>
    <dgm:pt modelId="{5394010F-C971-459C-850F-CACD9F7F1598}" type="pres">
      <dgm:prSet presAssocID="{51FDA3E3-E0D0-4F98-8D5E-E708B074912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40C0B-EFF4-4CB6-A118-3D2E05C9C44B}" type="pres">
      <dgm:prSet presAssocID="{51FDA3E3-E0D0-4F98-8D5E-E708B074912B}" presName="hierChild3" presStyleCnt="0"/>
      <dgm:spPr/>
      <dgm:t>
        <a:bodyPr/>
        <a:lstStyle/>
        <a:p>
          <a:endParaRPr lang="en-US"/>
        </a:p>
      </dgm:t>
    </dgm:pt>
  </dgm:ptLst>
  <dgm:cxnLst>
    <dgm:cxn modelId="{B835A052-1A7B-4018-AFF9-1A6FEFA82F24}" type="presOf" srcId="{51FDA3E3-E0D0-4F98-8D5E-E708B074912B}" destId="{5394010F-C971-459C-850F-CACD9F7F1598}" srcOrd="0" destOrd="0" presId="urn:microsoft.com/office/officeart/2005/8/layout/hierarchy1"/>
    <dgm:cxn modelId="{FA9152A2-321C-41B2-A9AC-857256C9A30D}" type="presOf" srcId="{D7B0D90A-2603-4EDC-9B69-0990678551E2}" destId="{2E67C5BF-589C-4D14-AB51-467E87F99096}" srcOrd="0" destOrd="0" presId="urn:microsoft.com/office/officeart/2005/8/layout/hierarchy1"/>
    <dgm:cxn modelId="{E3903BF6-1B80-4A06-8C7F-4159CF07B252}" type="presOf" srcId="{710A70FE-E053-420C-85FB-CEEB0AE821FA}" destId="{41316A0C-7442-404D-A21F-4CDD1402999D}" srcOrd="0" destOrd="0" presId="urn:microsoft.com/office/officeart/2005/8/layout/hierarchy1"/>
    <dgm:cxn modelId="{78D837D7-DEEB-40B1-8085-6906290E6B25}" type="presOf" srcId="{493BECFB-3484-4760-8306-EF87A817C884}" destId="{E660CA66-BC34-4FBE-AB54-3DDE771436A5}" srcOrd="0" destOrd="0" presId="urn:microsoft.com/office/officeart/2005/8/layout/hierarchy1"/>
    <dgm:cxn modelId="{06BDBEEB-358B-44ED-A014-E637EBD7D628}" type="presOf" srcId="{CE6FFD61-3E16-42AA-B677-0B62E8DE6379}" destId="{32C2DE6C-AC85-43D3-A155-EC851A701F91}" srcOrd="0" destOrd="0" presId="urn:microsoft.com/office/officeart/2005/8/layout/hierarchy1"/>
    <dgm:cxn modelId="{5E260291-EFAD-4B04-A986-7795C079A9F5}" srcId="{4AF9EA36-FACA-4670-8AA4-5B211686705B}" destId="{9E1EF960-E2A4-4A17-91A6-0720D08729BF}" srcOrd="1" destOrd="0" parTransId="{CE6FFD61-3E16-42AA-B677-0B62E8DE6379}" sibTransId="{C8ADE54A-0DE0-415C-B92E-4E5F316F26AD}"/>
    <dgm:cxn modelId="{B4BF1467-4FE1-4F3A-9BAA-143000E0506E}" srcId="{4AF9EA36-FACA-4670-8AA4-5B211686705B}" destId="{51FDA3E3-E0D0-4F98-8D5E-E708B074912B}" srcOrd="2" destOrd="0" parTransId="{493BECFB-3484-4760-8306-EF87A817C884}" sibTransId="{70CBF59A-BA09-4885-B56F-5DAFBD01743F}"/>
    <dgm:cxn modelId="{32FE908D-8FBF-408B-BAD4-34C7A988AE22}" srcId="{710A70FE-E053-420C-85FB-CEEB0AE821FA}" destId="{4AF9EA36-FACA-4670-8AA4-5B211686705B}" srcOrd="0" destOrd="0" parTransId="{DAFD7490-5556-47AA-9EF7-04A3CE732BA0}" sibTransId="{41A69ED8-5CDA-41D6-9377-6E04F33C9026}"/>
    <dgm:cxn modelId="{C332C822-CC77-4AF7-B387-B84E3FE3143A}" type="presOf" srcId="{9E1EF960-E2A4-4A17-91A6-0720D08729BF}" destId="{2921F1AF-E8CC-4367-B14B-7B223063EB4A}" srcOrd="0" destOrd="0" presId="urn:microsoft.com/office/officeart/2005/8/layout/hierarchy1"/>
    <dgm:cxn modelId="{647B2A13-E298-442E-A4EF-36A259DEC0F8}" type="presOf" srcId="{4AF9EA36-FACA-4670-8AA4-5B211686705B}" destId="{CCA61DCD-27E6-42B0-9B46-697338DC7CB9}" srcOrd="0" destOrd="0" presId="urn:microsoft.com/office/officeart/2005/8/layout/hierarchy1"/>
    <dgm:cxn modelId="{23A8DC1D-524A-43AF-BAAD-F265382F12D8}" srcId="{4AF9EA36-FACA-4670-8AA4-5B211686705B}" destId="{83D28E29-0105-448E-894A-100E084825AA}" srcOrd="0" destOrd="0" parTransId="{D7B0D90A-2603-4EDC-9B69-0990678551E2}" sibTransId="{B66172D6-5545-41EE-8103-DADD685C74B2}"/>
    <dgm:cxn modelId="{BCF0F8EC-015D-473F-B72C-122179777E81}" type="presOf" srcId="{83D28E29-0105-448E-894A-100E084825AA}" destId="{16B4C71F-A977-45E8-A857-8CF0FDFD4F15}" srcOrd="0" destOrd="0" presId="urn:microsoft.com/office/officeart/2005/8/layout/hierarchy1"/>
    <dgm:cxn modelId="{A574B5F1-B579-4E3A-BDE0-4ACFFA80ABEF}" type="presParOf" srcId="{41316A0C-7442-404D-A21F-4CDD1402999D}" destId="{420C9DA1-5FA3-4128-B5E2-8E766773FF3C}" srcOrd="0" destOrd="0" presId="urn:microsoft.com/office/officeart/2005/8/layout/hierarchy1"/>
    <dgm:cxn modelId="{11FAECFA-8FDB-4978-9EAD-66E3FDDB2CC1}" type="presParOf" srcId="{420C9DA1-5FA3-4128-B5E2-8E766773FF3C}" destId="{F1493493-BEFE-40A6-8BFA-1C20C2DC35FB}" srcOrd="0" destOrd="0" presId="urn:microsoft.com/office/officeart/2005/8/layout/hierarchy1"/>
    <dgm:cxn modelId="{D1717A1B-30A8-4F01-A0DF-E3FCE868BF67}" type="presParOf" srcId="{F1493493-BEFE-40A6-8BFA-1C20C2DC35FB}" destId="{1F7EFA8E-8598-4ACA-9B2A-019AFFF2D79B}" srcOrd="0" destOrd="0" presId="urn:microsoft.com/office/officeart/2005/8/layout/hierarchy1"/>
    <dgm:cxn modelId="{E1268B6C-EA1C-426B-A92C-0B96EBD5633C}" type="presParOf" srcId="{F1493493-BEFE-40A6-8BFA-1C20C2DC35FB}" destId="{CCA61DCD-27E6-42B0-9B46-697338DC7CB9}" srcOrd="1" destOrd="0" presId="urn:microsoft.com/office/officeart/2005/8/layout/hierarchy1"/>
    <dgm:cxn modelId="{128298DA-57AC-4293-B00A-B614F90FE45F}" type="presParOf" srcId="{420C9DA1-5FA3-4128-B5E2-8E766773FF3C}" destId="{B9559871-3E34-47AF-B65A-36B7E18AF0C8}" srcOrd="1" destOrd="0" presId="urn:microsoft.com/office/officeart/2005/8/layout/hierarchy1"/>
    <dgm:cxn modelId="{FAA2E147-F81D-4B7D-9735-29F81767AD79}" type="presParOf" srcId="{B9559871-3E34-47AF-B65A-36B7E18AF0C8}" destId="{2E67C5BF-589C-4D14-AB51-467E87F99096}" srcOrd="0" destOrd="0" presId="urn:microsoft.com/office/officeart/2005/8/layout/hierarchy1"/>
    <dgm:cxn modelId="{02D8DB25-0D12-4DE4-A7A0-45C57BCD1F91}" type="presParOf" srcId="{B9559871-3E34-47AF-B65A-36B7E18AF0C8}" destId="{8D9E99FB-8EF0-4693-AF6E-38AA7AAFA91A}" srcOrd="1" destOrd="0" presId="urn:microsoft.com/office/officeart/2005/8/layout/hierarchy1"/>
    <dgm:cxn modelId="{43F85F46-98A6-43EC-9BCA-73731C3662DA}" type="presParOf" srcId="{8D9E99FB-8EF0-4693-AF6E-38AA7AAFA91A}" destId="{EA7EAE86-13B2-4648-931C-FE4520B9EC46}" srcOrd="0" destOrd="0" presId="urn:microsoft.com/office/officeart/2005/8/layout/hierarchy1"/>
    <dgm:cxn modelId="{49FC9DB5-4DB1-4F9A-A777-09C483192976}" type="presParOf" srcId="{EA7EAE86-13B2-4648-931C-FE4520B9EC46}" destId="{ECC64ECA-6811-4A09-8609-FA9FABFA5454}" srcOrd="0" destOrd="0" presId="urn:microsoft.com/office/officeart/2005/8/layout/hierarchy1"/>
    <dgm:cxn modelId="{161AE584-0929-493C-B432-E488033C72ED}" type="presParOf" srcId="{EA7EAE86-13B2-4648-931C-FE4520B9EC46}" destId="{16B4C71F-A977-45E8-A857-8CF0FDFD4F15}" srcOrd="1" destOrd="0" presId="urn:microsoft.com/office/officeart/2005/8/layout/hierarchy1"/>
    <dgm:cxn modelId="{6BD7E0FC-3932-4BD1-9250-7DF3BB1FB580}" type="presParOf" srcId="{8D9E99FB-8EF0-4693-AF6E-38AA7AAFA91A}" destId="{B8677C7E-0798-4B1C-A843-B694ECBCAB72}" srcOrd="1" destOrd="0" presId="urn:microsoft.com/office/officeart/2005/8/layout/hierarchy1"/>
    <dgm:cxn modelId="{182C028B-EDA9-4959-8BEC-A6A3A8E684DF}" type="presParOf" srcId="{B9559871-3E34-47AF-B65A-36B7E18AF0C8}" destId="{32C2DE6C-AC85-43D3-A155-EC851A701F91}" srcOrd="2" destOrd="0" presId="urn:microsoft.com/office/officeart/2005/8/layout/hierarchy1"/>
    <dgm:cxn modelId="{4190F62A-9534-4F10-9CED-2B59FE6AB0FD}" type="presParOf" srcId="{B9559871-3E34-47AF-B65A-36B7E18AF0C8}" destId="{7236155A-FA4A-42DD-8536-42068F0B3685}" srcOrd="3" destOrd="0" presId="urn:microsoft.com/office/officeart/2005/8/layout/hierarchy1"/>
    <dgm:cxn modelId="{D084051B-A287-4E6D-8C1D-897E9B4DDB34}" type="presParOf" srcId="{7236155A-FA4A-42DD-8536-42068F0B3685}" destId="{74B793AC-F1B7-4FCD-A4D2-5159E1D45E55}" srcOrd="0" destOrd="0" presId="urn:microsoft.com/office/officeart/2005/8/layout/hierarchy1"/>
    <dgm:cxn modelId="{82C61339-0940-4538-BEC7-7E69B374B6B7}" type="presParOf" srcId="{74B793AC-F1B7-4FCD-A4D2-5159E1D45E55}" destId="{E378623B-74B8-49FA-BECF-405ABF6DA833}" srcOrd="0" destOrd="0" presId="urn:microsoft.com/office/officeart/2005/8/layout/hierarchy1"/>
    <dgm:cxn modelId="{10D28B34-06A0-4E2B-9613-E72AF8E45850}" type="presParOf" srcId="{74B793AC-F1B7-4FCD-A4D2-5159E1D45E55}" destId="{2921F1AF-E8CC-4367-B14B-7B223063EB4A}" srcOrd="1" destOrd="0" presId="urn:microsoft.com/office/officeart/2005/8/layout/hierarchy1"/>
    <dgm:cxn modelId="{70082D86-7FD6-4A50-A18F-DCA33ECBD586}" type="presParOf" srcId="{7236155A-FA4A-42DD-8536-42068F0B3685}" destId="{02CFB30C-51C4-408C-9CF0-B9D7239C18C7}" srcOrd="1" destOrd="0" presId="urn:microsoft.com/office/officeart/2005/8/layout/hierarchy1"/>
    <dgm:cxn modelId="{9BD656A6-EBFE-4F8A-AE81-389E08B6DE08}" type="presParOf" srcId="{B9559871-3E34-47AF-B65A-36B7E18AF0C8}" destId="{E660CA66-BC34-4FBE-AB54-3DDE771436A5}" srcOrd="4" destOrd="0" presId="urn:microsoft.com/office/officeart/2005/8/layout/hierarchy1"/>
    <dgm:cxn modelId="{54F84BEA-4BBB-4D02-9E90-DCD924A4E6B8}" type="presParOf" srcId="{B9559871-3E34-47AF-B65A-36B7E18AF0C8}" destId="{6A6F57F4-6D04-42B2-9A27-0F449141AF47}" srcOrd="5" destOrd="0" presId="urn:microsoft.com/office/officeart/2005/8/layout/hierarchy1"/>
    <dgm:cxn modelId="{E307E86D-C0B4-43FE-8409-65F805C68BA6}" type="presParOf" srcId="{6A6F57F4-6D04-42B2-9A27-0F449141AF47}" destId="{85B5D927-15A3-49A3-A4BF-493CBD1EB484}" srcOrd="0" destOrd="0" presId="urn:microsoft.com/office/officeart/2005/8/layout/hierarchy1"/>
    <dgm:cxn modelId="{48FDFEC9-800E-48BE-B27A-8F977A054D39}" type="presParOf" srcId="{85B5D927-15A3-49A3-A4BF-493CBD1EB484}" destId="{3203D67E-DF69-4167-9C4D-826EFD571D08}" srcOrd="0" destOrd="0" presId="urn:microsoft.com/office/officeart/2005/8/layout/hierarchy1"/>
    <dgm:cxn modelId="{4900DEAE-473D-4B7A-9347-31191A03480C}" type="presParOf" srcId="{85B5D927-15A3-49A3-A4BF-493CBD1EB484}" destId="{5394010F-C971-459C-850F-CACD9F7F1598}" srcOrd="1" destOrd="0" presId="urn:microsoft.com/office/officeart/2005/8/layout/hierarchy1"/>
    <dgm:cxn modelId="{AFE1F01A-E0E2-4262-B475-AA360CA0D88C}" type="presParOf" srcId="{6A6F57F4-6D04-42B2-9A27-0F449141AF47}" destId="{67C40C0B-EFF4-4CB6-A118-3D2E05C9C4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60CA66-BC34-4FBE-AB54-3DDE771436A5}">
      <dsp:nvSpPr>
        <dsp:cNvPr id="0" name=""/>
        <dsp:cNvSpPr/>
      </dsp:nvSpPr>
      <dsp:spPr>
        <a:xfrm>
          <a:off x="4207668" y="26018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221"/>
              </a:lnTo>
              <a:lnTo>
                <a:pt x="2986087" y="484221"/>
              </a:lnTo>
              <a:lnTo>
                <a:pt x="2986087" y="7105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2DE6C-AC85-43D3-A155-EC851A701F91}">
      <dsp:nvSpPr>
        <dsp:cNvPr id="0" name=""/>
        <dsp:cNvSpPr/>
      </dsp:nvSpPr>
      <dsp:spPr>
        <a:xfrm>
          <a:off x="4161948" y="2601878"/>
          <a:ext cx="91440" cy="71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5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7C5BF-589C-4D14-AB51-467E87F99096}">
      <dsp:nvSpPr>
        <dsp:cNvPr id="0" name=""/>
        <dsp:cNvSpPr/>
      </dsp:nvSpPr>
      <dsp:spPr>
        <a:xfrm>
          <a:off x="1221581" y="26018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2986087" y="0"/>
              </a:moveTo>
              <a:lnTo>
                <a:pt x="2986087" y="484221"/>
              </a:lnTo>
              <a:lnTo>
                <a:pt x="0" y="484221"/>
              </a:lnTo>
              <a:lnTo>
                <a:pt x="0" y="7105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EFA8E-8598-4ACA-9B2A-019AFFF2D79B}">
      <dsp:nvSpPr>
        <dsp:cNvPr id="0" name=""/>
        <dsp:cNvSpPr/>
      </dsp:nvSpPr>
      <dsp:spPr>
        <a:xfrm>
          <a:off x="2986087" y="1050470"/>
          <a:ext cx="2443162" cy="1551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61DCD-27E6-42B0-9B46-697338DC7CB9}">
      <dsp:nvSpPr>
        <dsp:cNvPr id="0" name=""/>
        <dsp:cNvSpPr/>
      </dsp:nvSpPr>
      <dsp:spPr>
        <a:xfrm>
          <a:off x="3257550" y="1308359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Methods to control  Unemployment</a:t>
          </a:r>
          <a:endParaRPr lang="en-US" sz="2500" kern="1200" dirty="0"/>
        </a:p>
      </dsp:txBody>
      <dsp:txXfrm>
        <a:off x="3257550" y="1308359"/>
        <a:ext cx="2443162" cy="1551408"/>
      </dsp:txXfrm>
    </dsp:sp>
    <dsp:sp modelId="{ECC64ECA-6811-4A09-8609-FA9FABFA5454}">
      <dsp:nvSpPr>
        <dsp:cNvPr id="0" name=""/>
        <dsp:cNvSpPr/>
      </dsp:nvSpPr>
      <dsp:spPr>
        <a:xfrm>
          <a:off x="0" y="3312431"/>
          <a:ext cx="2443162" cy="1551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4C71F-A977-45E8-A857-8CF0FDFD4F15}">
      <dsp:nvSpPr>
        <dsp:cNvPr id="0" name=""/>
        <dsp:cNvSpPr/>
      </dsp:nvSpPr>
      <dsp:spPr>
        <a:xfrm>
          <a:off x="271462" y="35703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Expansionary Monetary Policy	</a:t>
          </a:r>
          <a:endParaRPr lang="en-US" sz="2500" kern="1200" dirty="0"/>
        </a:p>
      </dsp:txBody>
      <dsp:txXfrm>
        <a:off x="271462" y="3570321"/>
        <a:ext cx="2443162" cy="1551408"/>
      </dsp:txXfrm>
    </dsp:sp>
    <dsp:sp modelId="{E378623B-74B8-49FA-BECF-405ABF6DA833}">
      <dsp:nvSpPr>
        <dsp:cNvPr id="0" name=""/>
        <dsp:cNvSpPr/>
      </dsp:nvSpPr>
      <dsp:spPr>
        <a:xfrm>
          <a:off x="2986087" y="3312431"/>
          <a:ext cx="2443162" cy="1551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1F1AF-E8CC-4367-B14B-7B223063EB4A}">
      <dsp:nvSpPr>
        <dsp:cNvPr id="0" name=""/>
        <dsp:cNvSpPr/>
      </dsp:nvSpPr>
      <dsp:spPr>
        <a:xfrm>
          <a:off x="3257550" y="35703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Expansionary Fiscal Policy</a:t>
          </a:r>
          <a:endParaRPr lang="en-US" sz="2500" kern="1200" dirty="0"/>
        </a:p>
      </dsp:txBody>
      <dsp:txXfrm>
        <a:off x="3257550" y="3570321"/>
        <a:ext cx="2443162" cy="1551408"/>
      </dsp:txXfrm>
    </dsp:sp>
    <dsp:sp modelId="{3203D67E-DF69-4167-9C4D-826EFD571D08}">
      <dsp:nvSpPr>
        <dsp:cNvPr id="0" name=""/>
        <dsp:cNvSpPr/>
      </dsp:nvSpPr>
      <dsp:spPr>
        <a:xfrm>
          <a:off x="5972175" y="3312431"/>
          <a:ext cx="2443162" cy="1551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4010F-C971-459C-850F-CACD9F7F1598}">
      <dsp:nvSpPr>
        <dsp:cNvPr id="0" name=""/>
        <dsp:cNvSpPr/>
      </dsp:nvSpPr>
      <dsp:spPr>
        <a:xfrm>
          <a:off x="6243637" y="35703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Direct control measure</a:t>
          </a:r>
          <a:endParaRPr lang="en-US" sz="2500" kern="1200" dirty="0"/>
        </a:p>
      </dsp:txBody>
      <dsp:txXfrm>
        <a:off x="6243637" y="3570321"/>
        <a:ext cx="2443162" cy="15514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60CA66-BC34-4FBE-AB54-3DDE771436A5}">
      <dsp:nvSpPr>
        <dsp:cNvPr id="0" name=""/>
        <dsp:cNvSpPr/>
      </dsp:nvSpPr>
      <dsp:spPr>
        <a:xfrm>
          <a:off x="3838575" y="1996654"/>
          <a:ext cx="2724149" cy="648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745"/>
              </a:lnTo>
              <a:lnTo>
                <a:pt x="2724149" y="441745"/>
              </a:lnTo>
              <a:lnTo>
                <a:pt x="2724149" y="6482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2DE6C-AC85-43D3-A155-EC851A701F91}">
      <dsp:nvSpPr>
        <dsp:cNvPr id="0" name=""/>
        <dsp:cNvSpPr/>
      </dsp:nvSpPr>
      <dsp:spPr>
        <a:xfrm>
          <a:off x="3792855" y="1996654"/>
          <a:ext cx="91440" cy="648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2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7C5BF-589C-4D14-AB51-467E87F99096}">
      <dsp:nvSpPr>
        <dsp:cNvPr id="0" name=""/>
        <dsp:cNvSpPr/>
      </dsp:nvSpPr>
      <dsp:spPr>
        <a:xfrm>
          <a:off x="1114425" y="1996654"/>
          <a:ext cx="2724149" cy="648223"/>
        </a:xfrm>
        <a:custGeom>
          <a:avLst/>
          <a:gdLst/>
          <a:ahLst/>
          <a:cxnLst/>
          <a:rect l="0" t="0" r="0" b="0"/>
          <a:pathLst>
            <a:path>
              <a:moveTo>
                <a:pt x="2724149" y="0"/>
              </a:moveTo>
              <a:lnTo>
                <a:pt x="2724149" y="441745"/>
              </a:lnTo>
              <a:lnTo>
                <a:pt x="0" y="441745"/>
              </a:lnTo>
              <a:lnTo>
                <a:pt x="0" y="6482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EFA8E-8598-4ACA-9B2A-019AFFF2D79B}">
      <dsp:nvSpPr>
        <dsp:cNvPr id="0" name=""/>
        <dsp:cNvSpPr/>
      </dsp:nvSpPr>
      <dsp:spPr>
        <a:xfrm>
          <a:off x="2724150" y="581334"/>
          <a:ext cx="2228849" cy="14153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61DCD-27E6-42B0-9B46-697338DC7CB9}">
      <dsp:nvSpPr>
        <dsp:cNvPr id="0" name=""/>
        <dsp:cNvSpPr/>
      </dsp:nvSpPr>
      <dsp:spPr>
        <a:xfrm>
          <a:off x="2971800" y="816602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Methods to control  Inflation</a:t>
          </a:r>
          <a:endParaRPr lang="en-US" sz="2300" kern="1200" dirty="0"/>
        </a:p>
      </dsp:txBody>
      <dsp:txXfrm>
        <a:off x="2971800" y="816602"/>
        <a:ext cx="2228849" cy="1415319"/>
      </dsp:txXfrm>
    </dsp:sp>
    <dsp:sp modelId="{ECC64ECA-6811-4A09-8609-FA9FABFA5454}">
      <dsp:nvSpPr>
        <dsp:cNvPr id="0" name=""/>
        <dsp:cNvSpPr/>
      </dsp:nvSpPr>
      <dsp:spPr>
        <a:xfrm>
          <a:off x="0" y="2644878"/>
          <a:ext cx="2228849" cy="14153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4C71F-A977-45E8-A857-8CF0FDFD4F15}">
      <dsp:nvSpPr>
        <dsp:cNvPr id="0" name=""/>
        <dsp:cNvSpPr/>
      </dsp:nvSpPr>
      <dsp:spPr>
        <a:xfrm>
          <a:off x="247650" y="2880145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Contractionary</a:t>
          </a:r>
          <a:r>
            <a:rPr lang="en-US" sz="2300" kern="1200" dirty="0" smtClean="0"/>
            <a:t> Monetary Policy	</a:t>
          </a:r>
          <a:endParaRPr lang="en-US" sz="2300" kern="1200" dirty="0"/>
        </a:p>
      </dsp:txBody>
      <dsp:txXfrm>
        <a:off x="247650" y="2880145"/>
        <a:ext cx="2228849" cy="1415319"/>
      </dsp:txXfrm>
    </dsp:sp>
    <dsp:sp modelId="{E378623B-74B8-49FA-BECF-405ABF6DA833}">
      <dsp:nvSpPr>
        <dsp:cNvPr id="0" name=""/>
        <dsp:cNvSpPr/>
      </dsp:nvSpPr>
      <dsp:spPr>
        <a:xfrm>
          <a:off x="2724150" y="2644878"/>
          <a:ext cx="2228849" cy="14153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1F1AF-E8CC-4367-B14B-7B223063EB4A}">
      <dsp:nvSpPr>
        <dsp:cNvPr id="0" name=""/>
        <dsp:cNvSpPr/>
      </dsp:nvSpPr>
      <dsp:spPr>
        <a:xfrm>
          <a:off x="2971800" y="2880145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Contractionary</a:t>
          </a:r>
          <a:r>
            <a:rPr lang="en-US" sz="2300" kern="1200" dirty="0" smtClean="0"/>
            <a:t> Fiscal Policy</a:t>
          </a:r>
          <a:endParaRPr lang="en-US" sz="2300" kern="1200" dirty="0"/>
        </a:p>
      </dsp:txBody>
      <dsp:txXfrm>
        <a:off x="2971800" y="2880145"/>
        <a:ext cx="2228849" cy="1415319"/>
      </dsp:txXfrm>
    </dsp:sp>
    <dsp:sp modelId="{3203D67E-DF69-4167-9C4D-826EFD571D08}">
      <dsp:nvSpPr>
        <dsp:cNvPr id="0" name=""/>
        <dsp:cNvSpPr/>
      </dsp:nvSpPr>
      <dsp:spPr>
        <a:xfrm>
          <a:off x="5448299" y="2644878"/>
          <a:ext cx="2228849" cy="14153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4010F-C971-459C-850F-CACD9F7F1598}">
      <dsp:nvSpPr>
        <dsp:cNvPr id="0" name=""/>
        <dsp:cNvSpPr/>
      </dsp:nvSpPr>
      <dsp:spPr>
        <a:xfrm>
          <a:off x="5695949" y="2880145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Direct control measure</a:t>
          </a:r>
          <a:endParaRPr lang="en-US" sz="2300" kern="1200" dirty="0"/>
        </a:p>
      </dsp:txBody>
      <dsp:txXfrm>
        <a:off x="5695949" y="2880145"/>
        <a:ext cx="2228849" cy="1415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A96B9-20AA-4E13-B229-253913AFA8C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04745-6B5C-455C-B81B-E66B9F75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22CFE4-8C93-4FCB-84D8-F4310874879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4FB50B-1DCA-4FF0-9917-48ECB83C11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shop.com/PowerPoint-Value-Chain?utm_source=free+sample&amp;utm_medium=free+sample&amp;utm_campaign=free+samp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oss_domestic_product" TargetMode="External"/><Relationship Id="rId2" Type="http://schemas.openxmlformats.org/officeDocument/2006/relationships/hyperlink" Target="http://en.wikipedia.org/wiki/Real_versus_nominal_value_(economics)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PB202</a:t>
            </a:r>
            <a:br>
              <a:rPr lang="en-US" dirty="0" smtClean="0"/>
            </a:br>
            <a:r>
              <a:rPr lang="en-US" dirty="0" smtClean="0"/>
              <a:t>MACROECONOMICS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</a:p>
          <a:p>
            <a:r>
              <a:rPr lang="en-US" dirty="0" smtClean="0"/>
              <a:t>INFLATION AND UNEMPLOYMENT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is defined as those individuals who do not currently have a job but who are looking for job</a:t>
            </a:r>
          </a:p>
          <a:p>
            <a:r>
              <a:rPr lang="en-US" dirty="0" smtClean="0"/>
              <a:t>The employed are individuals who currently have jobs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employed+unemployed</a:t>
            </a:r>
            <a:r>
              <a:rPr lang="en-US" dirty="0" smtClean="0"/>
              <a:t> = labor force</a:t>
            </a:r>
          </a:p>
          <a:p>
            <a:r>
              <a:rPr lang="en-US" dirty="0" smtClean="0"/>
              <a:t>People who are not working and are not looking for work are not considered to be a labor force such as a full-time student, home maker and retiree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Frictional unemployment</a:t>
            </a:r>
          </a:p>
          <a:p>
            <a:pPr lvl="1"/>
            <a:r>
              <a:rPr lang="en-US" dirty="0" smtClean="0"/>
              <a:t>Occurs when people are in between jobs, or are entering the labor force, or reentering labor force</a:t>
            </a:r>
          </a:p>
          <a:p>
            <a:pPr lvl="1"/>
            <a:r>
              <a:rPr lang="en-US" dirty="0" smtClean="0"/>
              <a:t>This may ever happen in full employment when people quit their jobs for a better position or higher wages or when fresh graduates are actively seeking for a job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Cyclical unemployment</a:t>
            </a:r>
          </a:p>
          <a:p>
            <a:pPr lvl="1"/>
            <a:r>
              <a:rPr lang="en-US" dirty="0" smtClean="0"/>
              <a:t>Occurs when there is a lack of jobs that results because of a downswing in a business cycle or a recession</a:t>
            </a:r>
          </a:p>
          <a:p>
            <a:pPr lvl="1"/>
            <a:r>
              <a:rPr lang="en-US" dirty="0" smtClean="0"/>
              <a:t>Companies close down and the workers are laid off</a:t>
            </a:r>
          </a:p>
          <a:p>
            <a:pPr lvl="1"/>
            <a:r>
              <a:rPr lang="en-US" dirty="0" smtClean="0"/>
              <a:t>Is a matter of serious compared to frictional unemployment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unemployment</a:t>
            </a:r>
          </a:p>
          <a:p>
            <a:pPr lvl="1"/>
            <a:r>
              <a:rPr lang="en-US" dirty="0" smtClean="0"/>
              <a:t>Arises due to structural changes in the economy of a country</a:t>
            </a:r>
          </a:p>
          <a:p>
            <a:pPr lvl="1"/>
            <a:r>
              <a:rPr lang="en-US" dirty="0" smtClean="0"/>
              <a:t>Exists because the composition of the labor force does not respond quickly to meet changing demands, technological changes or competition from imported goods and so on</a:t>
            </a:r>
          </a:p>
          <a:p>
            <a:pPr lvl="1"/>
            <a:r>
              <a:rPr lang="en-US" dirty="0" smtClean="0"/>
              <a:t>The workers find that their skills, talents and experience are unwanted due to changes in technology and consumer demand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Seasonal unemployment</a:t>
            </a:r>
          </a:p>
          <a:p>
            <a:pPr lvl="1"/>
            <a:r>
              <a:rPr lang="en-US" dirty="0" smtClean="0"/>
              <a:t>Arises due to a seasonal variation in the activities of particular industries</a:t>
            </a:r>
          </a:p>
          <a:p>
            <a:pPr lvl="1"/>
            <a:r>
              <a:rPr lang="en-US" dirty="0" smtClean="0"/>
              <a:t>This may caused by climatic changes , changes in fashion or inherent nature of the industries themselves</a:t>
            </a:r>
          </a:p>
          <a:p>
            <a:pPr lvl="1"/>
            <a:r>
              <a:rPr lang="en-US" dirty="0" smtClean="0"/>
              <a:t>Example: fisherman who is unable to catch fish during winter or rainy day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on individuals and society</a:t>
            </a:r>
          </a:p>
          <a:p>
            <a:pPr lvl="1"/>
            <a:r>
              <a:rPr lang="en-US" dirty="0" smtClean="0"/>
              <a:t>Loss of income and self respect</a:t>
            </a:r>
          </a:p>
          <a:p>
            <a:pPr lvl="1"/>
            <a:r>
              <a:rPr lang="en-US" dirty="0" smtClean="0"/>
              <a:t>Loss of job skills</a:t>
            </a:r>
          </a:p>
          <a:p>
            <a:pPr lvl="1"/>
            <a:r>
              <a:rPr lang="en-US" dirty="0" smtClean="0"/>
              <a:t>Social and political problems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on economy</a:t>
            </a:r>
          </a:p>
          <a:p>
            <a:pPr lvl="1"/>
            <a:r>
              <a:rPr lang="en-US" dirty="0" smtClean="0"/>
              <a:t>Causes loss in government revenue obtained from personal taxes</a:t>
            </a:r>
          </a:p>
          <a:p>
            <a:pPr lvl="1"/>
            <a:r>
              <a:rPr lang="en-US" dirty="0" smtClean="0"/>
              <a:t>Reduce development activities of the economy</a:t>
            </a:r>
          </a:p>
          <a:p>
            <a:pPr lvl="1"/>
            <a:r>
              <a:rPr lang="en-US" dirty="0" smtClean="0"/>
              <a:t>Lead to slow economic growth and low output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rate (%) = (number of unemployed/labor force) x 100%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914400"/>
          <a:ext cx="8686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272677"/>
            <a:ext cx="27432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OMO by buying the securities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Lower: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Reserve requirement (</a:t>
            </a:r>
            <a:r>
              <a:rPr lang="en-US" dirty="0" err="1" smtClean="0"/>
              <a:t>r.r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Bank Rate/discount rate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Interest rate (r)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4419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Increase</a:t>
            </a:r>
            <a:r>
              <a:rPr lang="en-US" dirty="0" smtClean="0"/>
              <a:t>  </a:t>
            </a:r>
            <a:r>
              <a:rPr lang="en-US" dirty="0" smtClean="0"/>
              <a:t>Government Spending (G)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Decrease</a:t>
            </a:r>
            <a:r>
              <a:rPr lang="en-US" dirty="0" smtClean="0"/>
              <a:t> </a:t>
            </a:r>
            <a:r>
              <a:rPr lang="en-US" dirty="0" smtClean="0"/>
              <a:t>Taxes (T)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4572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Job training and technical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Job creation/opportunities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to Control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can implement any one or a combination of monetary, fiscal and direct control policies</a:t>
            </a:r>
          </a:p>
          <a:p>
            <a:r>
              <a:rPr lang="en-US" dirty="0" smtClean="0"/>
              <a:t>Monetary policy</a:t>
            </a:r>
          </a:p>
          <a:p>
            <a:pPr lvl="1"/>
            <a:r>
              <a:rPr lang="en-US" dirty="0" smtClean="0"/>
              <a:t>The government may practice </a:t>
            </a:r>
            <a:r>
              <a:rPr lang="en-US" b="1" u="sng" dirty="0" smtClean="0">
                <a:solidFill>
                  <a:srgbClr val="FF0000"/>
                </a:solidFill>
              </a:rPr>
              <a:t>expansionary </a:t>
            </a:r>
            <a:r>
              <a:rPr lang="en-US" dirty="0" smtClean="0"/>
              <a:t>monetary policies which increase money supply in the economy</a:t>
            </a:r>
          </a:p>
          <a:p>
            <a:pPr lvl="2"/>
            <a:r>
              <a:rPr lang="en-US" dirty="0" smtClean="0"/>
              <a:t>Open Market Operations</a:t>
            </a:r>
          </a:p>
          <a:p>
            <a:pPr lvl="2"/>
            <a:r>
              <a:rPr lang="en-US" dirty="0" smtClean="0"/>
              <a:t>Lowering the reserve requirement</a:t>
            </a:r>
          </a:p>
          <a:p>
            <a:pPr lvl="2"/>
            <a:r>
              <a:rPr lang="en-US" dirty="0" smtClean="0"/>
              <a:t>Lowering the discount rate</a:t>
            </a:r>
          </a:p>
          <a:p>
            <a:pPr lvl="2"/>
            <a:r>
              <a:rPr lang="en-US" dirty="0" smtClean="0"/>
              <a:t>Lowering the interest rate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 12"/>
          <p:cNvSpPr>
            <a:spLocks noChangeShapeType="1"/>
          </p:cNvSpPr>
          <p:nvPr/>
        </p:nvSpPr>
        <p:spPr bwMode="auto">
          <a:xfrm flipV="1">
            <a:off x="4114800" y="1828800"/>
            <a:ext cx="0" cy="158432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V="1">
            <a:off x="2514600" y="4495800"/>
            <a:ext cx="6350" cy="19812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MY" sz="1200" noProof="1">
              <a:solidFill>
                <a:srgbClr val="171717"/>
              </a:solidFill>
              <a:latin typeface="Arial Narrow" pitchFamily="34" charset="0"/>
              <a:ea typeface="ＭＳ Ｐゴシック" pitchFamily="-111" charset="-128"/>
            </a:endParaRPr>
          </a:p>
        </p:txBody>
      </p:sp>
      <p:grpSp>
        <p:nvGrpSpPr>
          <p:cNvPr id="2" name="Group 33"/>
          <p:cNvGrpSpPr/>
          <p:nvPr/>
        </p:nvGrpSpPr>
        <p:grpSpPr>
          <a:xfrm>
            <a:off x="533400" y="3429000"/>
            <a:ext cx="8248650" cy="1368425"/>
            <a:chOff x="533400" y="3352800"/>
            <a:chExt cx="8248650" cy="1368425"/>
          </a:xfrm>
        </p:grpSpPr>
        <p:grpSp>
          <p:nvGrpSpPr>
            <p:cNvPr id="3" name="Gruppe 74"/>
            <p:cNvGrpSpPr>
              <a:grpSpLocks/>
            </p:cNvGrpSpPr>
            <p:nvPr/>
          </p:nvGrpSpPr>
          <p:grpSpPr bwMode="auto">
            <a:xfrm>
              <a:off x="533400" y="3352800"/>
              <a:ext cx="8248650" cy="1174750"/>
              <a:chOff x="478807" y="3859777"/>
              <a:chExt cx="8249946" cy="1173993"/>
            </a:xfrm>
          </p:grpSpPr>
          <p:sp>
            <p:nvSpPr>
              <p:cNvPr id="10250" name="Vinkel 118"/>
              <p:cNvSpPr>
                <a:spLocks noChangeArrowheads="1"/>
              </p:cNvSpPr>
              <p:nvPr/>
            </p:nvSpPr>
            <p:spPr bwMode="auto">
              <a:xfrm>
                <a:off x="3617788" y="3859777"/>
                <a:ext cx="2048197" cy="1156541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41A7C3"/>
                  </a:gs>
                </a:gsLst>
                <a:lin ang="5400000"/>
              </a:gradFill>
              <a:ln w="9525">
                <a:solidFill>
                  <a:srgbClr val="34A8CC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600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1" name="Pentagon 119"/>
              <p:cNvSpPr>
                <a:spLocks noChangeArrowheads="1"/>
              </p:cNvSpPr>
              <p:nvPr/>
            </p:nvSpPr>
            <p:spPr bwMode="auto">
              <a:xfrm>
                <a:off x="478807" y="3878815"/>
                <a:ext cx="2124409" cy="1154955"/>
              </a:xfrm>
              <a:prstGeom prst="homePlate">
                <a:avLst>
                  <a:gd name="adj" fmla="val 50004"/>
                </a:avLst>
              </a:prstGeom>
              <a:gradFill rotWithShape="1">
                <a:gsLst>
                  <a:gs pos="0">
                    <a:srgbClr val="10253F"/>
                  </a:gs>
                  <a:gs pos="59000">
                    <a:srgbClr val="254061"/>
                  </a:gs>
                  <a:gs pos="100000">
                    <a:srgbClr val="254061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600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2" name="Vinkel 120"/>
              <p:cNvSpPr>
                <a:spLocks noChangeArrowheads="1"/>
              </p:cNvSpPr>
              <p:nvPr/>
            </p:nvSpPr>
            <p:spPr bwMode="auto">
              <a:xfrm>
                <a:off x="2087198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002060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4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3" name="Vinkel 124"/>
              <p:cNvSpPr>
                <a:spLocks noChangeArrowheads="1"/>
              </p:cNvSpPr>
              <p:nvPr/>
            </p:nvSpPr>
            <p:spPr bwMode="auto">
              <a:xfrm>
                <a:off x="514996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8EABDE"/>
                  </a:gs>
                  <a:gs pos="50000">
                    <a:srgbClr val="8EABDE"/>
                  </a:gs>
                  <a:gs pos="100000">
                    <a:srgbClr val="8FACE1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MY" sz="48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4" name="Vinkel 125"/>
              <p:cNvSpPr>
                <a:spLocks noChangeArrowheads="1"/>
              </p:cNvSpPr>
              <p:nvPr/>
            </p:nvSpPr>
            <p:spPr bwMode="auto">
              <a:xfrm>
                <a:off x="668055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C2D1ED"/>
                  </a:gs>
                  <a:gs pos="50000">
                    <a:srgbClr val="C2D1ED"/>
                  </a:gs>
                  <a:gs pos="100000">
                    <a:srgbClr val="9AB5E4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MY" sz="48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</p:grpSp>
        <p:sp>
          <p:nvSpPr>
            <p:cNvPr id="10255" name="Rectangle 3"/>
            <p:cNvSpPr>
              <a:spLocks noChangeArrowheads="1"/>
            </p:cNvSpPr>
            <p:nvPr/>
          </p:nvSpPr>
          <p:spPr bwMode="auto">
            <a:xfrm>
              <a:off x="544513" y="4521200"/>
              <a:ext cx="7646987" cy="200025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noProof="1">
                <a:solidFill>
                  <a:srgbClr val="000000"/>
                </a:solidFill>
                <a:ea typeface="ＭＳ Ｐゴシック" pitchFamily="-111" charset="-128"/>
              </a:endParaRPr>
            </a:p>
          </p:txBody>
        </p:sp>
      </p:grpSp>
      <p:sp>
        <p:nvSpPr>
          <p:cNvPr id="10256" name="Titel 16"/>
          <p:cNvSpPr txBox="1">
            <a:spLocks/>
          </p:cNvSpPr>
          <p:nvPr/>
        </p:nvSpPr>
        <p:spPr bwMode="auto">
          <a:xfrm>
            <a:off x="177800" y="833438"/>
            <a:ext cx="45847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da-DK" sz="3200">
                <a:solidFill>
                  <a:srgbClr val="FFFFFF"/>
                </a:solidFill>
                <a:latin typeface="Arial Narrow" pitchFamily="34" charset="0"/>
                <a:ea typeface="ＭＳ Ｐゴシック" pitchFamily="-111" charset="-128"/>
              </a:rPr>
              <a:t>Arrow Process</a:t>
            </a:r>
          </a:p>
        </p:txBody>
      </p:sp>
      <p:sp>
        <p:nvSpPr>
          <p:cNvPr id="10257" name="Pladsholder til tekst 18"/>
          <p:cNvSpPr txBox="1">
            <a:spLocks/>
          </p:cNvSpPr>
          <p:nvPr/>
        </p:nvSpPr>
        <p:spPr bwMode="auto">
          <a:xfrm>
            <a:off x="177800" y="1447800"/>
            <a:ext cx="6489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000" b="1">
                <a:solidFill>
                  <a:srgbClr val="FFFFFF"/>
                </a:solidFill>
                <a:latin typeface="Arial Narrow" pitchFamily="34" charset="0"/>
                <a:ea typeface="ＭＳ Ｐゴシック" pitchFamily="-111" charset="-128"/>
              </a:rPr>
              <a:t>Why use graphics from PowerPointing.com?</a:t>
            </a:r>
          </a:p>
        </p:txBody>
      </p:sp>
      <p:sp>
        <p:nvSpPr>
          <p:cNvPr id="10259" name="Rektangel 145"/>
          <p:cNvSpPr>
            <a:spLocks noChangeArrowheads="1"/>
          </p:cNvSpPr>
          <p:nvPr/>
        </p:nvSpPr>
        <p:spPr bwMode="auto">
          <a:xfrm>
            <a:off x="533400" y="2438400"/>
            <a:ext cx="32147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The four phases  of business cycle</a:t>
            </a:r>
          </a:p>
        </p:txBody>
      </p:sp>
      <p:sp>
        <p:nvSpPr>
          <p:cNvPr id="10260" name="Rektangel 146"/>
          <p:cNvSpPr>
            <a:spLocks noChangeArrowheads="1"/>
          </p:cNvSpPr>
          <p:nvPr/>
        </p:nvSpPr>
        <p:spPr bwMode="auto">
          <a:xfrm>
            <a:off x="4214810" y="1643050"/>
            <a:ext cx="285752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Definition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Types (Cost Push, Demand Pull, Imported Inflation)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Effects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Rate formula 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Method to control</a:t>
            </a:r>
          </a:p>
          <a:p>
            <a:pPr defTabSz="801688">
              <a:spcBef>
                <a:spcPct val="20000"/>
              </a:spcBef>
            </a:pPr>
            <a:endParaRPr lang="en-US" sz="1600" b="1" noProof="1">
              <a:solidFill>
                <a:srgbClr val="080808"/>
              </a:solidFill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</p:txBody>
      </p:sp>
      <p:sp>
        <p:nvSpPr>
          <p:cNvPr id="10262" name="Rektangel 148"/>
          <p:cNvSpPr>
            <a:spLocks noChangeArrowheads="1"/>
          </p:cNvSpPr>
          <p:nvPr/>
        </p:nvSpPr>
        <p:spPr bwMode="auto">
          <a:xfrm>
            <a:off x="2590800" y="4572000"/>
            <a:ext cx="26241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Definition</a:t>
            </a:r>
          </a:p>
          <a:p>
            <a:pPr>
              <a:buFontTx/>
              <a:buChar char="-"/>
            </a:pP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Types</a:t>
            </a:r>
          </a:p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E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ffect</a:t>
            </a:r>
          </a:p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Rate Formula</a:t>
            </a:r>
          </a:p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M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ethod to control</a:t>
            </a:r>
          </a:p>
        </p:txBody>
      </p:sp>
      <p:sp>
        <p:nvSpPr>
          <p:cNvPr id="10264" name="Rektangel 155"/>
          <p:cNvSpPr>
            <a:spLocks noChangeArrowheads="1"/>
          </p:cNvSpPr>
          <p:nvPr/>
        </p:nvSpPr>
        <p:spPr bwMode="auto">
          <a:xfrm>
            <a:off x="4191000" y="3810000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INFLATION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5" name="Rektangel 156"/>
          <p:cNvSpPr>
            <a:spLocks noChangeArrowheads="1"/>
          </p:cNvSpPr>
          <p:nvPr/>
        </p:nvSpPr>
        <p:spPr bwMode="auto">
          <a:xfrm>
            <a:off x="7239000" y="3500438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MY" sz="1200" b="1" noProof="1">
                <a:solidFill>
                  <a:srgbClr val="0070C0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endParaRPr lang="en-US" sz="1600" noProof="1">
              <a:solidFill>
                <a:srgbClr val="0070C0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6" name="Rektangel 157"/>
          <p:cNvSpPr>
            <a:spLocks noChangeArrowheads="1"/>
          </p:cNvSpPr>
          <p:nvPr/>
        </p:nvSpPr>
        <p:spPr bwMode="auto">
          <a:xfrm>
            <a:off x="2514600" y="3733800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UNEMPLOYMENT	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7" name="Rektangel 158"/>
          <p:cNvSpPr>
            <a:spLocks noChangeArrowheads="1"/>
          </p:cNvSpPr>
          <p:nvPr/>
        </p:nvSpPr>
        <p:spPr bwMode="auto">
          <a:xfrm>
            <a:off x="609600" y="38862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BUSINESS CYCLE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grpSp>
        <p:nvGrpSpPr>
          <p:cNvPr id="4" name="Gruppe 13"/>
          <p:cNvGrpSpPr/>
          <p:nvPr/>
        </p:nvGrpSpPr>
        <p:grpSpPr>
          <a:xfrm>
            <a:off x="73025" y="431800"/>
            <a:ext cx="9144000" cy="1171308"/>
            <a:chOff x="0" y="800100"/>
            <a:chExt cx="9144000" cy="11713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Rektangel 3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168400"/>
            </a:xfrm>
            <a:prstGeom prst="rect">
              <a:avLst/>
            </a:prstGeom>
            <a:gradFill rotWithShape="1">
              <a:gsLst>
                <a:gs pos="0">
                  <a:srgbClr val="171717"/>
                </a:gs>
                <a:gs pos="100000">
                  <a:srgbClr val="353637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2987" dir="5400000" algn="tl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pic>
          <p:nvPicPr>
            <p:cNvPr id="30" name="Billede 4" descr="dreamstime_Architect plan.jpg"/>
            <p:cNvPicPr>
              <a:picLocks noChangeAspect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>
            <a:xfrm>
              <a:off x="7206344" y="800100"/>
              <a:ext cx="1580470" cy="1171308"/>
            </a:xfrm>
            <a:prstGeom prst="rect">
              <a:avLst/>
            </a:prstGeom>
          </p:spPr>
        </p:pic>
      </p:grpSp>
      <p:sp>
        <p:nvSpPr>
          <p:cNvPr id="10269" name="Rectangle 30"/>
          <p:cNvSpPr>
            <a:spLocks noChangeArrowheads="1"/>
          </p:cNvSpPr>
          <p:nvPr/>
        </p:nvSpPr>
        <p:spPr bwMode="auto">
          <a:xfrm>
            <a:off x="381000" y="762000"/>
            <a:ext cx="2917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500" b="1" dirty="0">
                <a:solidFill>
                  <a:srgbClr val="FFFFFF"/>
                </a:solidFill>
                <a:ea typeface="ＭＳ Ｐゴシック" pitchFamily="-111" charset="-128"/>
                <a:cs typeface="Arial" charset="0"/>
              </a:rPr>
              <a:t>Chapter Summary</a:t>
            </a:r>
          </a:p>
        </p:txBody>
      </p:sp>
      <p:sp>
        <p:nvSpPr>
          <p:cNvPr id="10270" name="Tekstboks 57"/>
          <p:cNvSpPr txBox="1">
            <a:spLocks noChangeArrowheads="1"/>
          </p:cNvSpPr>
          <p:nvPr/>
        </p:nvSpPr>
        <p:spPr bwMode="auto">
          <a:xfrm>
            <a:off x="3482975" y="6611938"/>
            <a:ext cx="566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latin typeface="Calibri" pitchFamily="-111" charset="0"/>
                <a:ea typeface="ＭＳ Ｐゴシック" pitchFamily="-111" charset="-128"/>
              </a:rPr>
              <a:t>This illustration is a part of  ”Building Plan”. See  the whole presentation at </a:t>
            </a:r>
            <a:r>
              <a:rPr lang="en-US" sz="1000">
                <a:latin typeface="Calibri" pitchFamily="-111" charset="0"/>
                <a:ea typeface="ＭＳ Ｐゴシック" pitchFamily="-111" charset="-128"/>
                <a:hlinkClick r:id="rId3"/>
              </a:rPr>
              <a:t>slideshop.com/value-chain </a:t>
            </a:r>
            <a:endParaRPr lang="en-US" sz="1000"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6096000"/>
            <a:ext cx="228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i="1"/>
              <a:t>Prepared</a:t>
            </a:r>
            <a:r>
              <a:rPr lang="en-US" sz="1000" b="1" i="1">
                <a:solidFill>
                  <a:srgbClr val="FFFFFF"/>
                </a:solidFill>
              </a:rPr>
              <a:t> </a:t>
            </a:r>
            <a:r>
              <a:rPr lang="en-US" sz="1000" b="1" i="1"/>
              <a:t>by: Azlina bt Azmi</a:t>
            </a:r>
          </a:p>
          <a:p>
            <a:pPr>
              <a:spcBef>
                <a:spcPct val="50000"/>
              </a:spcBef>
            </a:pPr>
            <a:r>
              <a:rPr lang="en-US" sz="1000" b="1" i="1"/>
              <a:t>Session of December 2010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-114300" y="27813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Market Operation (OMO)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will </a:t>
            </a:r>
            <a:r>
              <a:rPr lang="en-US" sz="3600" b="1" dirty="0" smtClean="0">
                <a:solidFill>
                  <a:srgbClr val="FF0000"/>
                </a:solidFill>
              </a:rPr>
              <a:t>buying </a:t>
            </a:r>
            <a:r>
              <a:rPr lang="en-US" dirty="0" smtClean="0"/>
              <a:t>the securities from the citizens , thus the price of securities will decrease</a:t>
            </a:r>
          </a:p>
          <a:p>
            <a:r>
              <a:rPr lang="en-US" dirty="0" smtClean="0"/>
              <a:t>This leads </a:t>
            </a:r>
            <a:r>
              <a:rPr lang="en-US" sz="3600" b="1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in money supply (Ms) as well as purchasing power of citizens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Requirement (</a:t>
            </a:r>
            <a:r>
              <a:rPr lang="en-US" dirty="0" err="1" smtClean="0"/>
              <a:t>r.r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Lowering </a:t>
            </a:r>
            <a:r>
              <a:rPr lang="en-US" dirty="0" err="1" smtClean="0"/>
              <a:t>r.r</a:t>
            </a:r>
            <a:r>
              <a:rPr lang="en-US" dirty="0" smtClean="0"/>
              <a:t> during unemployment by central bank increase the cash ratio of commercial banks</a:t>
            </a:r>
          </a:p>
          <a:p>
            <a:r>
              <a:rPr lang="en-US" dirty="0" smtClean="0"/>
              <a:t>Encourage the commercial banks to offer more loans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Rate/Bank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 rate/bank rate is the rate restricted by the Central Bank to commercial banks </a:t>
            </a:r>
          </a:p>
          <a:p>
            <a:r>
              <a:rPr lang="en-US" dirty="0" smtClean="0"/>
              <a:t>This rate may be a cost for commercial banks </a:t>
            </a:r>
          </a:p>
          <a:p>
            <a:r>
              <a:rPr lang="en-US" dirty="0" smtClean="0"/>
              <a:t>Commercial banks have to pay this cost if they want to borrow from the Central bank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is the rate imposes on deposits by commercial bank</a:t>
            </a:r>
          </a:p>
          <a:p>
            <a:r>
              <a:rPr lang="en-US" dirty="0" smtClean="0"/>
              <a:t>By lowering the interest rate will discourage people </a:t>
            </a:r>
            <a:r>
              <a:rPr lang="en-US" smtClean="0"/>
              <a:t>do savings </a:t>
            </a:r>
            <a:r>
              <a:rPr lang="en-US" dirty="0" smtClean="0"/>
              <a:t>less and spending more </a:t>
            </a:r>
            <a:r>
              <a:rPr lang="en-US" smtClean="0"/>
              <a:t>in economy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to Control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</a:p>
          <a:p>
            <a:pPr lvl="1"/>
            <a:r>
              <a:rPr lang="en-US" dirty="0" smtClean="0"/>
              <a:t>The government may practice expansionary fiscal policies through taxation and public expenditure</a:t>
            </a:r>
          </a:p>
          <a:p>
            <a:pPr lvl="2"/>
            <a:r>
              <a:rPr lang="en-US" dirty="0" smtClean="0"/>
              <a:t>Decrease in taxes</a:t>
            </a:r>
          </a:p>
          <a:p>
            <a:pPr lvl="2"/>
            <a:r>
              <a:rPr lang="en-US" dirty="0" smtClean="0"/>
              <a:t>Increase in government expenditure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to Control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Control Measures</a:t>
            </a:r>
          </a:p>
          <a:p>
            <a:pPr lvl="1"/>
            <a:r>
              <a:rPr lang="en-US" dirty="0" smtClean="0"/>
              <a:t>Besides monetary and fiscal policies, some direct control measures are taken to control unemployment</a:t>
            </a:r>
          </a:p>
          <a:p>
            <a:pPr lvl="2"/>
            <a:r>
              <a:rPr lang="en-US" dirty="0" smtClean="0"/>
              <a:t>Providing training and technical education</a:t>
            </a:r>
          </a:p>
          <a:p>
            <a:pPr lvl="2"/>
            <a:r>
              <a:rPr lang="en-US" dirty="0" smtClean="0"/>
              <a:t>Development of new land</a:t>
            </a:r>
          </a:p>
          <a:p>
            <a:pPr lvl="2"/>
            <a:r>
              <a:rPr lang="en-US" dirty="0" smtClean="0"/>
              <a:t>Job creation in various sectors in an economy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Inflation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172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Types (Cost Push, Demand Pull, Imported Inflation)</a:t>
            </a:r>
          </a:p>
          <a:p>
            <a:r>
              <a:rPr lang="en-US" dirty="0" smtClean="0"/>
              <a:t>Effects</a:t>
            </a:r>
          </a:p>
          <a:p>
            <a:r>
              <a:rPr lang="en-US" dirty="0" smtClean="0"/>
              <a:t>Inflation rate formula</a:t>
            </a:r>
          </a:p>
          <a:p>
            <a:r>
              <a:rPr lang="en-US" dirty="0" smtClean="0"/>
              <a:t>Method to control (Monetary Policy, Fiscal Policy, Direct Control)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can be defined as a situation where there is a continuous increase in general price level over time</a:t>
            </a:r>
          </a:p>
          <a:p>
            <a:r>
              <a:rPr lang="en-US" dirty="0" smtClean="0"/>
              <a:t>Generally inflation is a situation where</a:t>
            </a:r>
          </a:p>
          <a:p>
            <a:pPr lvl="1"/>
            <a:r>
              <a:rPr lang="en-US" dirty="0" smtClean="0"/>
              <a:t>There is too much money chasing too few goods</a:t>
            </a:r>
          </a:p>
          <a:p>
            <a:pPr lvl="1"/>
            <a:r>
              <a:rPr lang="en-US" dirty="0" smtClean="0"/>
              <a:t>Cost of living has increased</a:t>
            </a:r>
          </a:p>
          <a:p>
            <a:pPr lvl="1"/>
            <a:r>
              <a:rPr lang="en-US" dirty="0" smtClean="0"/>
              <a:t>There is persistent fall in the value in the economy</a:t>
            </a:r>
          </a:p>
          <a:p>
            <a:pPr lvl="1"/>
            <a:r>
              <a:rPr lang="en-US" dirty="0" smtClean="0"/>
              <a:t>Prices are rising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pull inflation</a:t>
            </a:r>
          </a:p>
          <a:p>
            <a:pPr lvl="1"/>
            <a:r>
              <a:rPr lang="en-US" dirty="0" smtClean="0"/>
              <a:t>The basic cause of inflation comes from the demand side</a:t>
            </a:r>
          </a:p>
          <a:p>
            <a:pPr lvl="1"/>
            <a:r>
              <a:rPr lang="en-US" dirty="0" smtClean="0"/>
              <a:t>When aggregate demand cannot meet the aggregate supply</a:t>
            </a:r>
          </a:p>
          <a:p>
            <a:pPr lvl="1"/>
            <a:r>
              <a:rPr lang="en-US" dirty="0" smtClean="0"/>
              <a:t>Resulted the rightward shift in the AD curve – excess in demand – push prices upwards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investopedia.com/inv/articles/site/CT-Inflation2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2209800"/>
            <a:ext cx="5937607" cy="4343400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Pull Inflation Graph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pic>
        <p:nvPicPr>
          <p:cNvPr id="4" name="Content Placeholder 3" descr="business 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5971345" cy="44958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push inflation</a:t>
            </a:r>
          </a:p>
          <a:p>
            <a:pPr lvl="1"/>
            <a:r>
              <a:rPr lang="en-US" dirty="0" smtClean="0"/>
              <a:t>The basic cause is the rising costs of production (an increase in wage rate &amp; prices of raw materials)</a:t>
            </a:r>
          </a:p>
          <a:p>
            <a:pPr lvl="1"/>
            <a:r>
              <a:rPr lang="en-US" dirty="0" smtClean="0"/>
              <a:t>When industries are faced with rising production costs, they will push prices up</a:t>
            </a:r>
          </a:p>
          <a:p>
            <a:pPr lvl="1"/>
            <a:r>
              <a:rPr lang="en-US" dirty="0" smtClean="0"/>
              <a:t>Shift AS curve to the left – price increase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Push Inflation Graph</a:t>
            </a:r>
            <a:endParaRPr lang="en-US" dirty="0"/>
          </a:p>
        </p:txBody>
      </p:sp>
      <p:pic>
        <p:nvPicPr>
          <p:cNvPr id="39938" name="Picture 2" descr="http://www.harpercollege.edu/mhealy/ecogif/asad/asfed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0"/>
            <a:ext cx="4724400" cy="4174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Imported inflation</a:t>
            </a:r>
          </a:p>
          <a:p>
            <a:pPr lvl="1"/>
            <a:r>
              <a:rPr lang="en-US" dirty="0" smtClean="0"/>
              <a:t>If there is inflation in the source countries of imports, imported inflation comes in along with the imported goods and services</a:t>
            </a:r>
          </a:p>
          <a:p>
            <a:pPr lvl="1"/>
            <a:r>
              <a:rPr lang="en-US" dirty="0" smtClean="0"/>
              <a:t>Example: inputs or raw materials such as crude oil are purchased at high, inflated prices from Middle East where the inflation originates, non-oil producers like Singapore import the inflation as well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income</a:t>
            </a:r>
          </a:p>
          <a:p>
            <a:pPr lvl="1"/>
            <a:r>
              <a:rPr lang="en-US" dirty="0" smtClean="0"/>
              <a:t>The people who stand to gain from continuous inflation</a:t>
            </a:r>
          </a:p>
          <a:p>
            <a:pPr lvl="2"/>
            <a:r>
              <a:rPr lang="en-US" dirty="0" smtClean="0"/>
              <a:t>Businessman who earn higher profits from rising prices</a:t>
            </a:r>
          </a:p>
          <a:p>
            <a:pPr lvl="2"/>
            <a:r>
              <a:rPr lang="en-US" dirty="0" smtClean="0"/>
              <a:t>Property owners / real estate owners</a:t>
            </a:r>
          </a:p>
          <a:p>
            <a:pPr lvl="2"/>
            <a:r>
              <a:rPr lang="en-US" dirty="0" smtClean="0"/>
              <a:t>Shareholders who receive higher dividends</a:t>
            </a:r>
          </a:p>
          <a:p>
            <a:pPr lvl="2"/>
            <a:r>
              <a:rPr lang="en-US" dirty="0" smtClean="0"/>
              <a:t>Debtors because real value of money increase</a:t>
            </a:r>
          </a:p>
          <a:p>
            <a:pPr lvl="1"/>
            <a:r>
              <a:rPr lang="en-US" dirty="0" smtClean="0"/>
              <a:t>The people who tend to lose from continuous inflation</a:t>
            </a:r>
          </a:p>
          <a:p>
            <a:pPr lvl="2"/>
            <a:r>
              <a:rPr lang="en-US" dirty="0" smtClean="0"/>
              <a:t>People dependent on fixed incomes</a:t>
            </a:r>
          </a:p>
          <a:p>
            <a:pPr lvl="2"/>
            <a:r>
              <a:rPr lang="en-US" dirty="0" smtClean="0"/>
              <a:t>Holders of government bonds, fixed deposits in banks, life insurances policy</a:t>
            </a:r>
          </a:p>
          <a:p>
            <a:pPr lvl="2"/>
            <a:r>
              <a:rPr lang="en-US" dirty="0" smtClean="0"/>
              <a:t>Creditors because the real value of money will be less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</a:t>
            </a:r>
          </a:p>
          <a:p>
            <a:pPr lvl="1"/>
            <a:r>
              <a:rPr lang="en-US" dirty="0" smtClean="0"/>
              <a:t>Inflation depreciates the value of fixed deposits</a:t>
            </a:r>
          </a:p>
          <a:p>
            <a:pPr lvl="1"/>
            <a:r>
              <a:rPr lang="en-US" dirty="0" smtClean="0"/>
              <a:t>People will save less and invest in non-financial sectors such as houses and land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During inflation, the general level of prices rises and producers make higher profits</a:t>
            </a:r>
          </a:p>
          <a:p>
            <a:pPr lvl="1"/>
            <a:r>
              <a:rPr lang="en-US" dirty="0" smtClean="0"/>
              <a:t>Lead the producers to increase their level of production and investment</a:t>
            </a:r>
          </a:p>
          <a:p>
            <a:pPr lvl="1"/>
            <a:r>
              <a:rPr lang="en-US" dirty="0" smtClean="0"/>
              <a:t>Create more jobs opportunities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of trade</a:t>
            </a:r>
          </a:p>
          <a:p>
            <a:pPr lvl="1"/>
            <a:r>
              <a:rPr lang="en-US" dirty="0" smtClean="0"/>
              <a:t>Many countries face a deficit balance of trade because import is greater than export</a:t>
            </a:r>
          </a:p>
          <a:p>
            <a:pPr lvl="1"/>
            <a:r>
              <a:rPr lang="en-US" dirty="0" smtClean="0"/>
              <a:t>Arises because imported products are now cheaper than domestic products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792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272677"/>
            <a:ext cx="27432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OMO by selling the securities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Raise: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Reserve requirement (</a:t>
            </a:r>
            <a:r>
              <a:rPr lang="en-US" dirty="0" err="1" smtClean="0"/>
              <a:t>r.r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Bank Rate/discount rate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Interest rate (r)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572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Lowering  Government Spending (G)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Increase Taxes (T)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Price control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Compulsory savings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Increase labor production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Wages control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Anti-hoarding campaign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can implement any one or a combination of monetary, fiscal and direct control policies</a:t>
            </a:r>
          </a:p>
          <a:p>
            <a:r>
              <a:rPr lang="en-US" dirty="0" smtClean="0"/>
              <a:t>Monetary policy</a:t>
            </a:r>
          </a:p>
          <a:p>
            <a:pPr lvl="1"/>
            <a:r>
              <a:rPr lang="en-US" dirty="0" smtClean="0"/>
              <a:t>The government may practice </a:t>
            </a:r>
            <a:r>
              <a:rPr lang="en-US" dirty="0" err="1" smtClean="0"/>
              <a:t>contractionary</a:t>
            </a:r>
            <a:r>
              <a:rPr lang="en-US" dirty="0" smtClean="0"/>
              <a:t> monetary policies which increase money supply in the economy</a:t>
            </a:r>
          </a:p>
          <a:p>
            <a:pPr lvl="2"/>
            <a:r>
              <a:rPr lang="en-US" dirty="0" smtClean="0"/>
              <a:t>Open Market Operations – selling of the securities</a:t>
            </a:r>
          </a:p>
          <a:p>
            <a:pPr lvl="2"/>
            <a:r>
              <a:rPr lang="en-US" dirty="0" smtClean="0"/>
              <a:t>Raising the reserve requirement</a:t>
            </a:r>
          </a:p>
          <a:p>
            <a:pPr lvl="2"/>
            <a:r>
              <a:rPr lang="en-US" dirty="0" smtClean="0"/>
              <a:t>Raising the discount rate</a:t>
            </a:r>
          </a:p>
          <a:p>
            <a:pPr lvl="2"/>
            <a:r>
              <a:rPr lang="en-US" dirty="0" smtClean="0"/>
              <a:t>Raising the interest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market operation </a:t>
            </a:r>
          </a:p>
          <a:p>
            <a:pPr lvl="1"/>
            <a:r>
              <a:rPr lang="en-US" dirty="0" smtClean="0"/>
              <a:t>Selling of securities or short-term bonds to the public and banking community by central banks directly reduces the hold cash balances in the public’s assets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b="1" dirty="0" smtClean="0"/>
              <a:t>business cycle</a:t>
            </a:r>
            <a:r>
              <a:rPr lang="en-US" dirty="0" smtClean="0"/>
              <a:t> (or </a:t>
            </a:r>
            <a:r>
              <a:rPr lang="en-US" b="1" dirty="0" smtClean="0"/>
              <a:t>economic cycle</a:t>
            </a:r>
            <a:r>
              <a:rPr lang="en-US" dirty="0" smtClean="0"/>
              <a:t>) refers to economy-wide fluctuations in production or economic activity over several months or years.</a:t>
            </a:r>
          </a:p>
          <a:p>
            <a:r>
              <a:rPr lang="en-US" dirty="0" smtClean="0"/>
              <a:t>Business cycles are usually measured by considering the growth rate of </a:t>
            </a:r>
            <a:r>
              <a:rPr lang="en-US" dirty="0" smtClean="0">
                <a:solidFill>
                  <a:srgbClr val="C00000"/>
                </a:solidFill>
                <a:hlinkClick r:id="rId2" action="ppaction://hlinkfile" tooltip="Real versus nominal value (economics)"/>
              </a:rPr>
              <a:t>real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hlinkClick r:id="rId3" action="ppaction://hlinkfile"/>
              </a:rPr>
              <a:t>gross domestic product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 smtClean="0"/>
              <a:t>Is a wave-like movement in economic activity</a:t>
            </a:r>
          </a:p>
          <a:p>
            <a:r>
              <a:rPr lang="en-US" dirty="0" smtClean="0"/>
              <a:t>The four stages of the business cycle are peak, recession (contraction), trough and recovery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the reserve requirement</a:t>
            </a:r>
          </a:p>
          <a:p>
            <a:pPr lvl="1"/>
            <a:r>
              <a:rPr lang="en-US" dirty="0" smtClean="0"/>
              <a:t>The central bank would raise the reserve requirement to reduce cash resources in commercial banks</a:t>
            </a:r>
          </a:p>
          <a:p>
            <a:pPr lvl="1"/>
            <a:r>
              <a:rPr lang="en-US" dirty="0" smtClean="0"/>
              <a:t>Force commercial banks to restrict their lending activities</a:t>
            </a:r>
          </a:p>
          <a:p>
            <a:pPr lvl="1"/>
            <a:r>
              <a:rPr lang="en-US" dirty="0" smtClean="0"/>
              <a:t>Reduce the ability of commercial banks to provide loans</a:t>
            </a:r>
          </a:p>
          <a:p>
            <a:pPr lvl="1"/>
            <a:r>
              <a:rPr lang="en-US" dirty="0" smtClean="0"/>
              <a:t>Leads to decrease in the supply of money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the discount rate/bank rate</a:t>
            </a:r>
          </a:p>
          <a:p>
            <a:pPr lvl="1"/>
            <a:r>
              <a:rPr lang="en-US" dirty="0" smtClean="0"/>
              <a:t>The discount rate is an interest rate a central bank charges depository institutions that borrow reserves from it</a:t>
            </a:r>
          </a:p>
          <a:p>
            <a:pPr lvl="1"/>
            <a:r>
              <a:rPr lang="en-US" dirty="0" smtClean="0"/>
              <a:t>A rise in discount rate for member banks will reduce monetary supply in economy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the interest rate</a:t>
            </a:r>
          </a:p>
          <a:p>
            <a:pPr lvl="1"/>
            <a:r>
              <a:rPr lang="en-US" dirty="0" smtClean="0"/>
              <a:t>The central bank would persuade commercial banks to increase their rates of interest to attract people save more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</a:p>
          <a:p>
            <a:pPr lvl="1"/>
            <a:r>
              <a:rPr lang="en-US" dirty="0" smtClean="0"/>
              <a:t>The government will practice </a:t>
            </a:r>
            <a:r>
              <a:rPr lang="en-US" dirty="0" err="1" smtClean="0"/>
              <a:t>contractionary</a:t>
            </a:r>
            <a:r>
              <a:rPr lang="en-US" dirty="0" smtClean="0"/>
              <a:t> fiscal policy</a:t>
            </a:r>
          </a:p>
          <a:p>
            <a:pPr lvl="2"/>
            <a:r>
              <a:rPr lang="en-US" dirty="0" smtClean="0"/>
              <a:t>Increase in taxes (will reduce the disposable income)</a:t>
            </a:r>
          </a:p>
          <a:p>
            <a:pPr lvl="2"/>
            <a:r>
              <a:rPr lang="en-US" dirty="0" smtClean="0"/>
              <a:t>Decrease in government spending (government cut the salary and postpone its development projects to reduce the purchasing power)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control</a:t>
            </a:r>
          </a:p>
          <a:p>
            <a:pPr lvl="1"/>
            <a:r>
              <a:rPr lang="en-US" dirty="0" smtClean="0"/>
              <a:t>Price control and rationing</a:t>
            </a:r>
          </a:p>
          <a:p>
            <a:pPr lvl="2"/>
            <a:r>
              <a:rPr lang="en-US" dirty="0" smtClean="0"/>
              <a:t>By fixing a floor price and ceiling price</a:t>
            </a:r>
          </a:p>
          <a:p>
            <a:pPr lvl="2"/>
            <a:r>
              <a:rPr lang="en-US" dirty="0" smtClean="0"/>
              <a:t>Rationing by using coupons where consumers can purchase limited goods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Anti-hoarding campaign</a:t>
            </a:r>
          </a:p>
          <a:p>
            <a:pPr lvl="1"/>
            <a:r>
              <a:rPr lang="en-US" dirty="0" smtClean="0"/>
              <a:t>Campaign that against storing goods which can cause a shortage and push up in price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Compulsory savings</a:t>
            </a:r>
          </a:p>
          <a:p>
            <a:pPr lvl="1"/>
            <a:r>
              <a:rPr lang="en-US" dirty="0" smtClean="0"/>
              <a:t>A compulsory deduction from salary workers that is credited to worker’s accounts</a:t>
            </a:r>
          </a:p>
          <a:p>
            <a:pPr lvl="1"/>
            <a:r>
              <a:rPr lang="en-US" dirty="0" smtClean="0"/>
              <a:t>In Malaysia, 11% of the workers wages are deducted into Employee Provident Fund (EPF) upon retirement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 </a:t>
            </a:r>
          </a:p>
          <a:p>
            <a:pPr lvl="1"/>
            <a:r>
              <a:rPr lang="en-US" dirty="0" smtClean="0"/>
              <a:t>The economy is at full employment</a:t>
            </a:r>
          </a:p>
          <a:p>
            <a:pPr lvl="1"/>
            <a:r>
              <a:rPr lang="en-US" dirty="0" smtClean="0"/>
              <a:t>A prosperity period</a:t>
            </a:r>
          </a:p>
          <a:p>
            <a:pPr lvl="1"/>
            <a:r>
              <a:rPr lang="en-US" dirty="0" smtClean="0"/>
              <a:t>The economy experience a high level of output and trade, higher employment levels and income</a:t>
            </a:r>
          </a:p>
          <a:p>
            <a:pPr lvl="1"/>
            <a:r>
              <a:rPr lang="en-US" dirty="0" smtClean="0"/>
              <a:t>More investment from business optimism</a:t>
            </a:r>
          </a:p>
          <a:p>
            <a:pPr lvl="1"/>
            <a:r>
              <a:rPr lang="en-US" dirty="0" smtClean="0"/>
              <a:t>Could be a situation where the number of jobs are more than the number of workers – lead to increase in wages, price, interest and profit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An increase in level of unemployment</a:t>
            </a:r>
          </a:p>
          <a:p>
            <a:pPr lvl="1"/>
            <a:r>
              <a:rPr lang="en-US" dirty="0" smtClean="0"/>
              <a:t>A decrease in the volume of output, trade and transactions</a:t>
            </a:r>
          </a:p>
          <a:p>
            <a:pPr lvl="1"/>
            <a:r>
              <a:rPr lang="en-US" dirty="0" smtClean="0"/>
              <a:t>A decline in consumption expenditure and investment level</a:t>
            </a:r>
          </a:p>
          <a:p>
            <a:pPr lvl="1"/>
            <a:r>
              <a:rPr lang="en-US" dirty="0" smtClean="0"/>
              <a:t>A deep and prolonged recession is known as a depression</a:t>
            </a:r>
          </a:p>
          <a:p>
            <a:pPr lvl="1"/>
            <a:r>
              <a:rPr lang="en-US" dirty="0" smtClean="0"/>
              <a:t>Normally lasts for a six-month period, with continued decline in real GDP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Business Cycle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Trough </a:t>
            </a:r>
          </a:p>
          <a:p>
            <a:pPr lvl="1"/>
            <a:r>
              <a:rPr lang="en-US" dirty="0" smtClean="0"/>
              <a:t>The situation when the minimum point recession ends (real GDP stops falling)</a:t>
            </a:r>
          </a:p>
          <a:p>
            <a:pPr lvl="1"/>
            <a:r>
              <a:rPr lang="en-US" dirty="0" smtClean="0"/>
              <a:t>Will last until there is an increase in real GDP</a:t>
            </a:r>
          </a:p>
          <a:p>
            <a:pPr lvl="1"/>
            <a:r>
              <a:rPr lang="en-US" dirty="0" smtClean="0"/>
              <a:t>The overall economic activity will fall to the lowest level</a:t>
            </a:r>
          </a:p>
          <a:p>
            <a:pPr lvl="1"/>
            <a:r>
              <a:rPr lang="en-US" dirty="0" smtClean="0"/>
              <a:t>Unemployment rates will be higher and will create many problems</a:t>
            </a:r>
          </a:p>
          <a:p>
            <a:pPr lvl="1"/>
            <a:r>
              <a:rPr lang="en-US" dirty="0" smtClean="0"/>
              <a:t>The period of a great suffering and hardship facing by society</a:t>
            </a:r>
          </a:p>
          <a:p>
            <a:pPr lvl="1"/>
            <a:r>
              <a:rPr lang="en-US" dirty="0" smtClean="0"/>
              <a:t>The worst phase of business cycle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Business Cycle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</a:t>
            </a:r>
          </a:p>
          <a:p>
            <a:pPr lvl="1"/>
            <a:r>
              <a:rPr lang="en-US" dirty="0" smtClean="0"/>
              <a:t>Is a period of revival leading to an upturn of the economy</a:t>
            </a:r>
          </a:p>
          <a:p>
            <a:pPr lvl="1"/>
            <a:r>
              <a:rPr lang="en-US" dirty="0" smtClean="0"/>
              <a:t>Initiated by government expenditure, changes in production techniques, new innovations and exploitation of new sources technology</a:t>
            </a:r>
          </a:p>
          <a:p>
            <a:pPr lvl="1"/>
            <a:r>
              <a:rPr lang="en-US" dirty="0" smtClean="0"/>
              <a:t>Government expenditure stimulate the demand for consumption of goods </a:t>
            </a:r>
          </a:p>
          <a:p>
            <a:pPr lvl="1"/>
            <a:r>
              <a:rPr lang="en-US" dirty="0" smtClean="0"/>
              <a:t>As a result, the employment level, output, income, wages, price and profits start to increase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Business Cycle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UNEMPLOYMENT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24833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Types (Frictional, Structural, Cyclical &amp; Seasonal)</a:t>
            </a:r>
          </a:p>
          <a:p>
            <a:r>
              <a:rPr lang="en-US" dirty="0" smtClean="0"/>
              <a:t>Effect</a:t>
            </a:r>
          </a:p>
          <a:p>
            <a:r>
              <a:rPr lang="en-US" dirty="0" smtClean="0"/>
              <a:t>Rate formula</a:t>
            </a:r>
          </a:p>
          <a:p>
            <a:r>
              <a:rPr lang="en-US" dirty="0" smtClean="0"/>
              <a:t>Method to control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643</TotalTime>
  <Words>1871</Words>
  <Application>Microsoft Office PowerPoint</Application>
  <PresentationFormat>On-screen Show (4:3)</PresentationFormat>
  <Paragraphs>258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Flow</vt:lpstr>
      <vt:lpstr>PB202 MACROECONOMICS</vt:lpstr>
      <vt:lpstr>Slide 2</vt:lpstr>
      <vt:lpstr>Business Cycle</vt:lpstr>
      <vt:lpstr>Business Cycle</vt:lpstr>
      <vt:lpstr>The Stages of Business Cycle</vt:lpstr>
      <vt:lpstr>The Stages of Business Cycle</vt:lpstr>
      <vt:lpstr>The Stages of Business Cycle</vt:lpstr>
      <vt:lpstr>The Stages of Business Cycle</vt:lpstr>
      <vt:lpstr>UNEMPLOYMENT</vt:lpstr>
      <vt:lpstr>Definition </vt:lpstr>
      <vt:lpstr>Types of unemployment </vt:lpstr>
      <vt:lpstr>Types of unemployment </vt:lpstr>
      <vt:lpstr>Types of unemployment </vt:lpstr>
      <vt:lpstr>Types of unemployment </vt:lpstr>
      <vt:lpstr>Effects of Unemployment</vt:lpstr>
      <vt:lpstr>Effects of Unemployment</vt:lpstr>
      <vt:lpstr>Unemployment Rate Formula</vt:lpstr>
      <vt:lpstr>Slide 18</vt:lpstr>
      <vt:lpstr>Measures to Control Unemployment</vt:lpstr>
      <vt:lpstr>Open Market Operation (OMO)</vt:lpstr>
      <vt:lpstr>Reserve Requirement (r.r)</vt:lpstr>
      <vt:lpstr>Discount Rate/Bank Rate</vt:lpstr>
      <vt:lpstr>Interest rate</vt:lpstr>
      <vt:lpstr>Measures to Control Unemployment</vt:lpstr>
      <vt:lpstr>Measures to Control Unemployment</vt:lpstr>
      <vt:lpstr>Inflation </vt:lpstr>
      <vt:lpstr>Inflation </vt:lpstr>
      <vt:lpstr>Types of Inflation</vt:lpstr>
      <vt:lpstr>Demand Pull Inflation Graph</vt:lpstr>
      <vt:lpstr>Types of Inflation</vt:lpstr>
      <vt:lpstr>Cost Push Inflation Graph</vt:lpstr>
      <vt:lpstr>Types of Inflation</vt:lpstr>
      <vt:lpstr>Effects of Inflation</vt:lpstr>
      <vt:lpstr>Effects of Inflation</vt:lpstr>
      <vt:lpstr>Effects of Inflation</vt:lpstr>
      <vt:lpstr>Effects of Inflation</vt:lpstr>
      <vt:lpstr>Slide 37</vt:lpstr>
      <vt:lpstr>Measures to Control</vt:lpstr>
      <vt:lpstr>Measures to Control</vt:lpstr>
      <vt:lpstr>Measures to Control</vt:lpstr>
      <vt:lpstr>Measures to Control</vt:lpstr>
      <vt:lpstr>Measures to Control</vt:lpstr>
      <vt:lpstr>Measures to Control</vt:lpstr>
      <vt:lpstr>Measures to Control</vt:lpstr>
      <vt:lpstr>Measures to Control</vt:lpstr>
    </vt:vector>
  </TitlesOfParts>
  <Company>pkb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PB202 MACROECONOMICS</dc:title>
  <dc:creator>azlinaazmi</dc:creator>
  <cp:lastModifiedBy>User</cp:lastModifiedBy>
  <cp:revision>89</cp:revision>
  <dcterms:created xsi:type="dcterms:W3CDTF">2011-03-14T07:00:03Z</dcterms:created>
  <dcterms:modified xsi:type="dcterms:W3CDTF">2011-10-24T00:55:40Z</dcterms:modified>
</cp:coreProperties>
</file>