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92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68" r:id="rId15"/>
    <p:sldId id="269" r:id="rId16"/>
    <p:sldId id="270" r:id="rId17"/>
    <p:sldId id="277" r:id="rId18"/>
    <p:sldId id="274" r:id="rId19"/>
    <p:sldId id="272" r:id="rId20"/>
    <p:sldId id="275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211E6-C087-4C26-83B6-04612B446165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CECBC-D465-4B1A-9305-9AEEB16FC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666E39-3254-4EA9-B96D-4F9229DC8622}" type="slidenum">
              <a:rPr lang="en-US"/>
              <a:pPr/>
              <a:t>20</a:t>
            </a:fld>
            <a:endParaRPr lang="en-US"/>
          </a:p>
        </p:txBody>
      </p:sp>
      <p:sp>
        <p:nvSpPr>
          <p:cNvPr id="1167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 w="12700" cap="flat"/>
        </p:spPr>
      </p:sp>
      <p:sp>
        <p:nvSpPr>
          <p:cNvPr id="1167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ln/>
        </p:spPr>
        <p:txBody>
          <a:bodyPr lIns="91735" tIns="46619" rIns="91735" bIns="46619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94BB-4CAE-4E57-BC6E-48D5AA26025B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601A-4892-467F-8CA5-8EAF6287B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94BB-4CAE-4E57-BC6E-48D5AA26025B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601A-4892-467F-8CA5-8EAF6287B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94BB-4CAE-4E57-BC6E-48D5AA26025B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601A-4892-467F-8CA5-8EAF6287B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94BB-4CAE-4E57-BC6E-48D5AA26025B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601A-4892-467F-8CA5-8EAF6287B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94BB-4CAE-4E57-BC6E-48D5AA26025B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601A-4892-467F-8CA5-8EAF6287B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94BB-4CAE-4E57-BC6E-48D5AA26025B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601A-4892-467F-8CA5-8EAF6287B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94BB-4CAE-4E57-BC6E-48D5AA26025B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601A-4892-467F-8CA5-8EAF6287B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94BB-4CAE-4E57-BC6E-48D5AA26025B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601A-4892-467F-8CA5-8EAF6287B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94BB-4CAE-4E57-BC6E-48D5AA26025B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601A-4892-467F-8CA5-8EAF6287B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94BB-4CAE-4E57-BC6E-48D5AA26025B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601A-4892-467F-8CA5-8EAF6287B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94BB-4CAE-4E57-BC6E-48D5AA26025B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B8601A-4892-467F-8CA5-8EAF6287B5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C894BB-4CAE-4E57-BC6E-48D5AA26025B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B8601A-4892-467F-8CA5-8EAF6287B5D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PB102 </a:t>
            </a:r>
            <a:br>
              <a:rPr lang="en-US" dirty="0" smtClean="0"/>
            </a:br>
            <a:r>
              <a:rPr lang="en-US" dirty="0" smtClean="0"/>
              <a:t>MICROECONOMICS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</a:p>
          <a:p>
            <a:r>
              <a:rPr lang="en-US" dirty="0" smtClean="0"/>
              <a:t>MARKET STRUCTURE EQUILIBRIUM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Supernormal Profit</a:t>
            </a:r>
            <a:endParaRPr lang="en-US" dirty="0"/>
          </a:p>
        </p:txBody>
      </p:sp>
      <p:pic>
        <p:nvPicPr>
          <p:cNvPr id="4" name="Content Placeholder 3" descr="PP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2057400"/>
            <a:ext cx="6172200" cy="43880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Subnormal Profit 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913606" y="4267200"/>
            <a:ext cx="28963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362200" y="5715000"/>
            <a:ext cx="2971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62200" y="4267200"/>
            <a:ext cx="2743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rot="5867264">
            <a:off x="3117859" y="1939209"/>
            <a:ext cx="1765283" cy="2296580"/>
          </a:xfrm>
          <a:prstGeom prst="arc">
            <a:avLst>
              <a:gd name="adj1" fmla="val 16159868"/>
              <a:gd name="adj2" fmla="val 487518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673927" y="3158836"/>
            <a:ext cx="2092037" cy="2045854"/>
          </a:xfrm>
          <a:custGeom>
            <a:avLst/>
            <a:gdLst>
              <a:gd name="connsiteX0" fmla="*/ 0 w 2092037"/>
              <a:gd name="connsiteY0" fmla="*/ 1385455 h 2045854"/>
              <a:gd name="connsiteX1" fmla="*/ 152400 w 2092037"/>
              <a:gd name="connsiteY1" fmla="*/ 1745673 h 2045854"/>
              <a:gd name="connsiteX2" fmla="*/ 332509 w 2092037"/>
              <a:gd name="connsiteY2" fmla="*/ 2008909 h 2045854"/>
              <a:gd name="connsiteX3" fmla="*/ 581891 w 2092037"/>
              <a:gd name="connsiteY3" fmla="*/ 1953491 h 2045854"/>
              <a:gd name="connsiteX4" fmla="*/ 1122218 w 2092037"/>
              <a:gd name="connsiteY4" fmla="*/ 1454728 h 2045854"/>
              <a:gd name="connsiteX5" fmla="*/ 1634837 w 2092037"/>
              <a:gd name="connsiteY5" fmla="*/ 748146 h 2045854"/>
              <a:gd name="connsiteX6" fmla="*/ 2092037 w 2092037"/>
              <a:gd name="connsiteY6" fmla="*/ 0 h 2045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2037" h="2045854">
                <a:moveTo>
                  <a:pt x="0" y="1385455"/>
                </a:moveTo>
                <a:cubicBezTo>
                  <a:pt x="48491" y="1513609"/>
                  <a:pt x="96982" y="1641764"/>
                  <a:pt x="152400" y="1745673"/>
                </a:cubicBezTo>
                <a:cubicBezTo>
                  <a:pt x="207818" y="1849582"/>
                  <a:pt x="260927" y="1974273"/>
                  <a:pt x="332509" y="2008909"/>
                </a:cubicBezTo>
                <a:cubicBezTo>
                  <a:pt x="404091" y="2043545"/>
                  <a:pt x="450273" y="2045854"/>
                  <a:pt x="581891" y="1953491"/>
                </a:cubicBezTo>
                <a:cubicBezTo>
                  <a:pt x="713509" y="1861128"/>
                  <a:pt x="946727" y="1655619"/>
                  <a:pt x="1122218" y="1454728"/>
                </a:cubicBezTo>
                <a:cubicBezTo>
                  <a:pt x="1297709" y="1253837"/>
                  <a:pt x="1473201" y="990601"/>
                  <a:pt x="1634837" y="748146"/>
                </a:cubicBezTo>
                <a:cubicBezTo>
                  <a:pt x="1796473" y="505691"/>
                  <a:pt x="1944255" y="252845"/>
                  <a:pt x="2092037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7526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029200" y="2819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ATC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4196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105400" y="4038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Profit</a:t>
            </a:r>
            <a:endParaRPr lang="en-US" dirty="0"/>
          </a:p>
        </p:txBody>
      </p:sp>
      <p:pic>
        <p:nvPicPr>
          <p:cNvPr id="4" name="Content Placeholder 3" descr="PPS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2057400"/>
            <a:ext cx="5486400" cy="4517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Long-run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long run, firms has enough time to make changes and adjustments to production process</a:t>
            </a:r>
          </a:p>
          <a:p>
            <a:r>
              <a:rPr lang="en-US" dirty="0" smtClean="0"/>
              <a:t>All inputs are variable in the long run</a:t>
            </a:r>
          </a:p>
          <a:p>
            <a:r>
              <a:rPr lang="en-US" dirty="0" smtClean="0"/>
              <a:t>Perfect competition only earn </a:t>
            </a:r>
            <a:r>
              <a:rPr lang="en-US" b="1" dirty="0" smtClean="0"/>
              <a:t>economic profit/normal profit</a:t>
            </a:r>
            <a:r>
              <a:rPr lang="en-US" dirty="0" smtClean="0"/>
              <a:t> in the long run due to of free entry and exit in industry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run Equilibrium</a:t>
            </a:r>
            <a:endParaRPr lang="en-US" dirty="0"/>
          </a:p>
        </p:txBody>
      </p:sp>
      <p:pic>
        <p:nvPicPr>
          <p:cNvPr id="4" name="Content Placeholder 3" descr="PPS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2133600"/>
            <a:ext cx="5867400" cy="45158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Shut Down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price is below than average total cost (AVC), firms have TWO possibilities either:</a:t>
            </a:r>
          </a:p>
          <a:p>
            <a:pPr lvl="1"/>
            <a:r>
              <a:rPr lang="en-US" dirty="0" smtClean="0"/>
              <a:t>Continue the operation;</a:t>
            </a:r>
          </a:p>
          <a:p>
            <a:pPr lvl="1"/>
            <a:r>
              <a:rPr lang="en-US" dirty="0" smtClean="0"/>
              <a:t>Shut down the operation</a:t>
            </a:r>
          </a:p>
          <a:p>
            <a:pPr lvl="2"/>
            <a:r>
              <a:rPr lang="en-US" dirty="0" smtClean="0"/>
              <a:t>P </a:t>
            </a:r>
            <a:r>
              <a:rPr lang="en-US" smtClean="0"/>
              <a:t>&lt; AVC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Shut Down Point</a:t>
            </a:r>
            <a:endParaRPr lang="en-US" dirty="0"/>
          </a:p>
        </p:txBody>
      </p:sp>
      <p:pic>
        <p:nvPicPr>
          <p:cNvPr id="4" name="Content Placeholder 3" descr="PPS shut down poi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99" y="1905000"/>
            <a:ext cx="6437623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Run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monopoly, the short run equilibrium can also be determined by two approaches:</a:t>
            </a:r>
          </a:p>
          <a:p>
            <a:pPr lvl="1"/>
            <a:r>
              <a:rPr lang="en-US" dirty="0" smtClean="0"/>
              <a:t>Total Approach</a:t>
            </a:r>
          </a:p>
          <a:p>
            <a:pPr lvl="1"/>
            <a:r>
              <a:rPr lang="en-US" dirty="0" smtClean="0"/>
              <a:t>Marginal Approach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B949-AB7C-4D68-8E8E-7252D03B7294}" type="slidenum">
              <a:rPr lang="en-US"/>
              <a:pPr/>
              <a:t>18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990600"/>
          </a:xfrm>
        </p:spPr>
        <p:txBody>
          <a:bodyPr/>
          <a:lstStyle/>
          <a:p>
            <a:pPr algn="ctr"/>
            <a:r>
              <a:rPr lang="en-US" sz="2800" b="1"/>
              <a:t>Exhibit 5:  Short-Run Revenues and Costs for the Monopolist</a:t>
            </a:r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0" y="1752600"/>
            <a:ext cx="7239000" cy="44831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227013"/>
            <a:r>
              <a:rPr lang="en-US" sz="1200" b="0" i="0" dirty="0">
                <a:solidFill>
                  <a:srgbClr val="000000"/>
                </a:solidFill>
                <a:latin typeface="Arial" charset="0"/>
              </a:rPr>
              <a:t>			       Price		         			      Marginal				           </a:t>
            </a:r>
            <a:r>
              <a:rPr lang="en-US" sz="1200" b="0" i="0" dirty="0" err="1">
                <a:solidFill>
                  <a:srgbClr val="000000"/>
                </a:solidFill>
                <a:latin typeface="Arial" charset="0"/>
              </a:rPr>
              <a:t>Marginal</a:t>
            </a:r>
            <a:r>
              <a:rPr lang="en-US" sz="1200" b="0" i="0" dirty="0">
                <a:solidFill>
                  <a:srgbClr val="000000"/>
                </a:solidFill>
                <a:latin typeface="Arial" charset="0"/>
              </a:rPr>
              <a:t>       Average       Total</a:t>
            </a:r>
          </a:p>
          <a:p>
            <a:pPr defTabSz="227013"/>
            <a:r>
              <a:rPr lang="en-US" sz="1200" b="0" i="0" dirty="0">
                <a:solidFill>
                  <a:srgbClr val="000000"/>
                </a:solidFill>
                <a:latin typeface="Arial" charset="0"/>
              </a:rPr>
              <a:t>Diamonds	(average	    Total	           Revenue	           Total           Cost 	    Total Cost   Profit or</a:t>
            </a:r>
          </a:p>
          <a:p>
            <a:pPr defTabSz="227013"/>
            <a:r>
              <a:rPr lang="en-US" sz="1200" b="0" i="0" dirty="0">
                <a:solidFill>
                  <a:srgbClr val="000000"/>
                </a:solidFill>
                <a:latin typeface="Arial" charset="0"/>
              </a:rPr>
              <a:t> per day    	revenue)	   revenue	              (MR = 	    	      Cost          ( MC =          (ACT =	    Loss =	</a:t>
            </a:r>
          </a:p>
          <a:p>
            <a:pPr defTabSz="227013"/>
            <a:r>
              <a:rPr lang="en-US" sz="1200" b="0" i="0" dirty="0">
                <a:solidFill>
                  <a:srgbClr val="000000"/>
                </a:solidFill>
                <a:latin typeface="Arial" charset="0"/>
              </a:rPr>
              <a:t>    (Q)	              (p)		(TR = Q x p)         </a:t>
            </a:r>
            <a:r>
              <a:rPr lang="en-US" sz="1200" b="0" i="0" dirty="0">
                <a:solidFill>
                  <a:srgbClr val="000000"/>
                </a:solidFill>
                <a:latin typeface="Arial" charset="0"/>
                <a:sym typeface="Math A" pitchFamily="18" charset="2"/>
              </a:rPr>
              <a:t>TR / Q)</a:t>
            </a:r>
            <a:r>
              <a:rPr lang="en-US" sz="1200" b="0" i="0" dirty="0">
                <a:solidFill>
                  <a:srgbClr val="000000"/>
                </a:solidFill>
                <a:latin typeface="Arial" charset="0"/>
              </a:rPr>
              <a:t>         (TC)         </a:t>
            </a:r>
            <a:r>
              <a:rPr lang="en-US" sz="1200" b="0" i="0" dirty="0">
                <a:solidFill>
                  <a:srgbClr val="000000"/>
                </a:solidFill>
                <a:latin typeface="Arial" charset="0"/>
                <a:sym typeface="Math A" pitchFamily="18" charset="2"/>
              </a:rPr>
              <a:t>TC / Q)</a:t>
            </a:r>
            <a:r>
              <a:rPr lang="en-US" sz="1200" b="0" i="0" dirty="0">
                <a:solidFill>
                  <a:srgbClr val="000000"/>
                </a:solidFill>
                <a:latin typeface="Arial" charset="0"/>
              </a:rPr>
              <a:t>      TC/Q)       TR - TC</a:t>
            </a:r>
          </a:p>
          <a:p>
            <a:pPr defTabSz="227013"/>
            <a:r>
              <a:rPr lang="en-US" sz="1200" b="0" i="0" dirty="0">
                <a:solidFill>
                  <a:srgbClr val="000000"/>
                </a:solidFill>
                <a:latin typeface="Arial" charset="0"/>
              </a:rPr>
              <a:t>    (1)	              (2)		(3) =(1) x (2)              (4)		        (5)              (6)		           (7)		       (8)	</a:t>
            </a:r>
          </a:p>
          <a:p>
            <a:pPr defTabSz="227013"/>
            <a:r>
              <a:rPr lang="en-US" sz="1200" b="0" i="0" dirty="0">
                <a:solidFill>
                  <a:srgbClr val="000000"/>
                </a:solidFill>
                <a:latin typeface="Arial" charset="0"/>
              </a:rPr>
              <a:t>		</a:t>
            </a:r>
          </a:p>
          <a:p>
            <a:pPr defTabSz="227013"/>
            <a:r>
              <a:rPr lang="en-US" sz="1200" b="0" i="0" dirty="0">
                <a:solidFill>
                  <a:srgbClr val="000000"/>
                </a:solidFill>
                <a:latin typeface="Arial" charset="0"/>
              </a:rPr>
              <a:t>	  0			$7,750			    0			   -		         $15,000		    -		              -     	  -$15,000</a:t>
            </a:r>
          </a:p>
          <a:p>
            <a:pPr defTabSz="227013"/>
            <a:r>
              <a:rPr lang="en-US" sz="1200" b="0" i="0" dirty="0">
                <a:solidFill>
                  <a:srgbClr val="000000"/>
                </a:solidFill>
                <a:latin typeface="Arial" charset="0"/>
              </a:rPr>
              <a:t>	  1		 	  7,500		    $7,500	  	    $7,500		     19,750		     4,750		 $19,750      -12,250</a:t>
            </a:r>
          </a:p>
          <a:p>
            <a:pPr defTabSz="227013"/>
            <a:r>
              <a:rPr lang="en-US" sz="1200" b="0" i="0" dirty="0">
                <a:solidFill>
                  <a:srgbClr val="000000"/>
                </a:solidFill>
                <a:latin typeface="Arial" charset="0"/>
              </a:rPr>
              <a:t>	  2	 		  7,250			14,500		7,000			23,500		3,750	   	   11,750	       9,000</a:t>
            </a:r>
          </a:p>
          <a:p>
            <a:pPr defTabSz="227013"/>
            <a:r>
              <a:rPr lang="en-US" sz="1200" b="0" i="0" dirty="0">
                <a:solidFill>
                  <a:srgbClr val="000000"/>
                </a:solidFill>
                <a:latin typeface="Arial" charset="0"/>
              </a:rPr>
              <a:t>	  3	 		  7,000			21,000		6,500			26,500		3,000			8,830		 -5,500</a:t>
            </a:r>
          </a:p>
          <a:p>
            <a:pPr defTabSz="227013"/>
            <a:r>
              <a:rPr lang="en-US" sz="1200" b="0" i="0" dirty="0">
                <a:solidFill>
                  <a:srgbClr val="000000"/>
                </a:solidFill>
                <a:latin typeface="Arial" charset="0"/>
              </a:rPr>
              <a:t>	  4	 		  6,750			27,000		6,000			29,000		2,500			7,750		 -2,000</a:t>
            </a:r>
          </a:p>
          <a:p>
            <a:pPr defTabSz="227013"/>
            <a:r>
              <a:rPr lang="en-US" sz="1200" b="0" i="0" dirty="0">
                <a:solidFill>
                  <a:srgbClr val="000000"/>
                </a:solidFill>
                <a:latin typeface="Arial" charset="0"/>
              </a:rPr>
              <a:t>	  5	 	       6,500				32,500		5,500			31,000		2,000			6,200		  1,500</a:t>
            </a:r>
          </a:p>
          <a:p>
            <a:pPr defTabSz="227013"/>
            <a:r>
              <a:rPr lang="en-US" sz="1200" b="0" i="0" dirty="0">
                <a:solidFill>
                  <a:srgbClr val="000000"/>
                </a:solidFill>
                <a:latin typeface="Arial" charset="0"/>
              </a:rPr>
              <a:t>	  6	 		  6,250			37,500		5,000			32,500		1,500			5,420		  5,000</a:t>
            </a:r>
          </a:p>
          <a:p>
            <a:pPr defTabSz="227013"/>
            <a:r>
              <a:rPr lang="en-US" sz="1200" b="0" i="0" dirty="0">
                <a:solidFill>
                  <a:srgbClr val="000000"/>
                </a:solidFill>
                <a:latin typeface="Arial" charset="0"/>
              </a:rPr>
              <a:t>	  7	  		  6,000			42,000		4,500			33,750		1,250			4,820		  8,250</a:t>
            </a:r>
          </a:p>
          <a:p>
            <a:pPr defTabSz="227013"/>
            <a:r>
              <a:rPr lang="en-US" sz="1200" b="0" i="0" dirty="0">
                <a:solidFill>
                  <a:srgbClr val="000000"/>
                </a:solidFill>
                <a:latin typeface="Arial" charset="0"/>
              </a:rPr>
              <a:t>	  8	 		  5,750			46,000		4,000			35,250		1,500			4,410		10,750</a:t>
            </a:r>
          </a:p>
          <a:p>
            <a:pPr defTabSz="227013"/>
            <a:r>
              <a:rPr lang="en-US" sz="1200" b="0" i="0" dirty="0">
                <a:solidFill>
                  <a:srgbClr val="000000"/>
                </a:solidFill>
                <a:latin typeface="Arial" charset="0"/>
              </a:rPr>
              <a:t>	  9			  5,500			49,500		3,500			37,250		2,000			4,140		12,250</a:t>
            </a:r>
          </a:p>
          <a:p>
            <a:pPr defTabSz="227013"/>
            <a:r>
              <a:rPr lang="en-US" sz="1200" b="0" i="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1200" dirty="0">
                <a:solidFill>
                  <a:srgbClr val="0000FF"/>
                </a:solidFill>
                <a:latin typeface="Arial" charset="0"/>
              </a:rPr>
              <a:t>10			  5,250			52,500		3,000			40,000		2,750			4,000		12,500</a:t>
            </a:r>
          </a:p>
          <a:p>
            <a:pPr defTabSz="227013"/>
            <a:r>
              <a:rPr lang="en-US" sz="1200" b="0" i="0" dirty="0">
                <a:solidFill>
                  <a:srgbClr val="000000"/>
                </a:solidFill>
                <a:latin typeface="Arial" charset="0"/>
              </a:rPr>
              <a:t>	11			  5,000			55,000		2,500			43,250		3,250			3,930		11,750</a:t>
            </a:r>
          </a:p>
          <a:p>
            <a:pPr defTabSz="227013"/>
            <a:r>
              <a:rPr lang="en-US" sz="1200" b="0" i="0" dirty="0">
                <a:solidFill>
                  <a:srgbClr val="000000"/>
                </a:solidFill>
                <a:latin typeface="Arial" charset="0"/>
              </a:rPr>
              <a:t>	12			  4,750			57,000		2,000			48,000		4,750			4,000		  9,000</a:t>
            </a:r>
          </a:p>
          <a:p>
            <a:pPr defTabSz="227013"/>
            <a:r>
              <a:rPr lang="en-US" sz="1200" b="0" i="0" dirty="0">
                <a:solidFill>
                  <a:srgbClr val="000000"/>
                </a:solidFill>
                <a:latin typeface="Arial" charset="0"/>
              </a:rPr>
              <a:t>	13			  4,500			58,500		1,500			54,500		6,500			4,190		  4,000</a:t>
            </a:r>
          </a:p>
          <a:p>
            <a:pPr defTabSz="227013"/>
            <a:r>
              <a:rPr lang="en-US" sz="1200" b="0" i="0" dirty="0">
                <a:solidFill>
                  <a:srgbClr val="000000"/>
                </a:solidFill>
                <a:latin typeface="Arial" charset="0"/>
              </a:rPr>
              <a:t>	14			  4,250			59,500		1,000			64,000		9,500			4,570        -4,500 </a:t>
            </a:r>
          </a:p>
          <a:p>
            <a:pPr defTabSz="227013"/>
            <a:r>
              <a:rPr lang="en-US" sz="1200" b="0" i="0" dirty="0">
                <a:solidFill>
                  <a:srgbClr val="000000"/>
                </a:solidFill>
                <a:latin typeface="Arial" charset="0"/>
              </a:rPr>
              <a:t>	15			  4,000			60,000		   500			77,500	    13,500			5,170	     	 -7,500</a:t>
            </a:r>
          </a:p>
          <a:p>
            <a:pPr defTabSz="227013"/>
            <a:r>
              <a:rPr lang="en-US" sz="1200" b="0" i="0" dirty="0">
                <a:solidFill>
                  <a:srgbClr val="000000"/>
                </a:solidFill>
                <a:latin typeface="Arial" charset="0"/>
              </a:rPr>
              <a:t>	16			  3,750			60,000		       0			96,000	    18,500			6,000      -36,000</a:t>
            </a:r>
          </a:p>
          <a:p>
            <a:pPr defTabSz="227013"/>
            <a:r>
              <a:rPr lang="en-US" sz="1200" b="0" i="0" dirty="0">
                <a:solidFill>
                  <a:srgbClr val="000000"/>
                </a:solidFill>
                <a:latin typeface="Arial" charset="0"/>
              </a:rPr>
              <a:t>	17			  3,500	 		59,500		  -500		   121,000     	    25,000			7,120	    -61,500</a:t>
            </a:r>
            <a:endParaRPr lang="en-US" sz="1400" b="0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0" y="1447800"/>
            <a:ext cx="72390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i="0">
                <a:solidFill>
                  <a:srgbClr val="000000"/>
                </a:solidFill>
                <a:latin typeface="Arial" charset="0"/>
              </a:rPr>
              <a:t>Short-run Costs and  Revenue for a Monopolist</a:t>
            </a:r>
            <a:r>
              <a:rPr lang="en-US" sz="1400" i="0">
                <a:solidFill>
                  <a:srgbClr val="000000"/>
                </a:solidFill>
                <a:latin typeface="Arial" charset="0"/>
              </a:rPr>
              <a:t>	</a:t>
            </a:r>
          </a:p>
        </p:txBody>
      </p:sp>
      <p:sp>
        <p:nvSpPr>
          <p:cNvPr id="130057" name="Line 9"/>
          <p:cNvSpPr>
            <a:spLocks noChangeShapeType="1"/>
          </p:cNvSpPr>
          <p:nvPr/>
        </p:nvSpPr>
        <p:spPr bwMode="auto">
          <a:xfrm>
            <a:off x="0" y="27432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060" name="Rectangle 12"/>
          <p:cNvSpPr>
            <a:spLocks noChangeArrowheads="1"/>
          </p:cNvSpPr>
          <p:nvPr/>
        </p:nvSpPr>
        <p:spPr bwMode="auto">
          <a:xfrm>
            <a:off x="304800" y="4724400"/>
            <a:ext cx="6705600" cy="152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0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6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 descr="monopol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799" y="1905000"/>
            <a:ext cx="5831863" cy="463960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Market Equilibrium?</a:t>
            </a:r>
            <a:endParaRPr lang="en-MY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971800"/>
            <a:ext cx="7772400" cy="1509712"/>
          </a:xfrm>
        </p:spPr>
        <p:txBody>
          <a:bodyPr/>
          <a:lstStyle/>
          <a:p>
            <a:r>
              <a:rPr lang="en-US" dirty="0" smtClean="0"/>
              <a:t>A firm is in equilibrium when it earns </a:t>
            </a:r>
            <a:r>
              <a:rPr lang="en-US" sz="3600" u="sng" dirty="0" smtClean="0">
                <a:solidFill>
                  <a:srgbClr val="FF0000"/>
                </a:solidFill>
              </a:rPr>
              <a:t>maximum profit</a:t>
            </a:r>
            <a:r>
              <a:rPr lang="en-US" sz="3600" dirty="0" smtClean="0"/>
              <a:t> </a:t>
            </a:r>
            <a:r>
              <a:rPr lang="en-US" dirty="0" smtClean="0"/>
              <a:t>or when </a:t>
            </a:r>
            <a:r>
              <a:rPr lang="en-US" sz="4400" u="sng" dirty="0" smtClean="0">
                <a:solidFill>
                  <a:srgbClr val="FF0000"/>
                </a:solidFill>
              </a:rPr>
              <a:t>minimum losses </a:t>
            </a:r>
            <a:r>
              <a:rPr lang="en-US" dirty="0" smtClean="0"/>
              <a:t>occur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8488-4BCE-4419-BF21-CD01741FAB2A}" type="slidenum">
              <a:rPr lang="en-US"/>
              <a:pPr/>
              <a:t>20</a:t>
            </a:fld>
            <a:endParaRPr lang="en-US"/>
          </a:p>
        </p:txBody>
      </p:sp>
      <p:sp>
        <p:nvSpPr>
          <p:cNvPr id="1157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467600" cy="914400"/>
          </a:xfrm>
          <a:noFill/>
          <a:ln/>
        </p:spPr>
        <p:txBody>
          <a:bodyPr lIns="92075" tIns="46038" rIns="92075" bIns="46038"/>
          <a:lstStyle/>
          <a:p>
            <a:pPr algn="ctr">
              <a:lnSpc>
                <a:spcPts val="3800"/>
              </a:lnSpc>
            </a:pPr>
            <a:r>
              <a:rPr lang="en-US" sz="3400" b="1"/>
              <a:t>Exhibit 6: Monopoly Costs and Revenue</a:t>
            </a:r>
            <a:endParaRPr lang="en-US" sz="3200" b="1"/>
          </a:p>
        </p:txBody>
      </p:sp>
      <p:sp>
        <p:nvSpPr>
          <p:cNvPr id="115716" name="Freeform 1028"/>
          <p:cNvSpPr>
            <a:spLocks/>
          </p:cNvSpPr>
          <p:nvPr/>
        </p:nvSpPr>
        <p:spPr bwMode="auto">
          <a:xfrm>
            <a:off x="4953000" y="1066800"/>
            <a:ext cx="3790950" cy="2173288"/>
          </a:xfrm>
          <a:custGeom>
            <a:avLst/>
            <a:gdLst/>
            <a:ahLst/>
            <a:cxnLst>
              <a:cxn ang="0">
                <a:pos x="14794" y="9191"/>
              </a:cxn>
              <a:cxn ang="0">
                <a:pos x="0" y="9191"/>
              </a:cxn>
              <a:cxn ang="0">
                <a:pos x="0" y="0"/>
              </a:cxn>
              <a:cxn ang="0">
                <a:pos x="14794" y="10"/>
              </a:cxn>
              <a:cxn ang="0">
                <a:pos x="14794" y="9191"/>
              </a:cxn>
            </a:cxnLst>
            <a:rect l="0" t="0" r="r" b="b"/>
            <a:pathLst>
              <a:path w="14794" h="9191">
                <a:moveTo>
                  <a:pt x="14794" y="9191"/>
                </a:moveTo>
                <a:lnTo>
                  <a:pt x="0" y="9191"/>
                </a:lnTo>
                <a:lnTo>
                  <a:pt x="0" y="0"/>
                </a:lnTo>
                <a:lnTo>
                  <a:pt x="14794" y="10"/>
                </a:lnTo>
                <a:lnTo>
                  <a:pt x="14794" y="919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33" name="Rectangle 1045"/>
          <p:cNvSpPr>
            <a:spLocks noChangeArrowheads="1"/>
          </p:cNvSpPr>
          <p:nvPr/>
        </p:nvSpPr>
        <p:spPr bwMode="auto">
          <a:xfrm>
            <a:off x="4714875" y="3314700"/>
            <a:ext cx="841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i="0">
                <a:solidFill>
                  <a:srgbClr val="1F1A17"/>
                </a:solidFill>
                <a:latin typeface="Arial" charset="0"/>
              </a:rPr>
              <a:t>0</a:t>
            </a:r>
            <a:endParaRPr lang="en-US" sz="1200" b="0" i="0">
              <a:latin typeface="Arial" charset="0"/>
            </a:endParaRPr>
          </a:p>
        </p:txBody>
      </p:sp>
      <p:sp>
        <p:nvSpPr>
          <p:cNvPr id="115734" name="Rectangle 1046"/>
          <p:cNvSpPr>
            <a:spLocks noChangeArrowheads="1"/>
          </p:cNvSpPr>
          <p:nvPr/>
        </p:nvSpPr>
        <p:spPr bwMode="auto">
          <a:xfrm>
            <a:off x="6172200" y="2971800"/>
            <a:ext cx="2571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300">
                <a:solidFill>
                  <a:srgbClr val="FF66FF"/>
                </a:solidFill>
                <a:latin typeface="Arial" charset="0"/>
              </a:rPr>
              <a:t>MR</a:t>
            </a:r>
            <a:endParaRPr lang="en-US" sz="1400" b="0" i="0">
              <a:latin typeface="Arial" charset="0"/>
            </a:endParaRPr>
          </a:p>
        </p:txBody>
      </p:sp>
      <p:sp>
        <p:nvSpPr>
          <p:cNvPr id="115735" name="Rectangle 1047"/>
          <p:cNvSpPr>
            <a:spLocks noChangeArrowheads="1"/>
          </p:cNvSpPr>
          <p:nvPr/>
        </p:nvSpPr>
        <p:spPr bwMode="auto">
          <a:xfrm>
            <a:off x="6237288" y="1257300"/>
            <a:ext cx="9826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i="0">
                <a:solidFill>
                  <a:srgbClr val="9933FF"/>
                </a:solidFill>
                <a:latin typeface="Arial" charset="0"/>
              </a:rPr>
              <a:t>Marginal cost</a:t>
            </a:r>
            <a:endParaRPr lang="en-US" sz="1400" b="0" i="0">
              <a:latin typeface="Arial" charset="0"/>
            </a:endParaRPr>
          </a:p>
        </p:txBody>
      </p:sp>
      <p:sp>
        <p:nvSpPr>
          <p:cNvPr id="115736" name="Rectangle 1048"/>
          <p:cNvSpPr>
            <a:spLocks noChangeArrowheads="1"/>
          </p:cNvSpPr>
          <p:nvPr/>
        </p:nvSpPr>
        <p:spPr bwMode="auto">
          <a:xfrm>
            <a:off x="7175500" y="2863850"/>
            <a:ext cx="15843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300">
                <a:solidFill>
                  <a:srgbClr val="33CC33"/>
                </a:solidFill>
                <a:latin typeface="Arial" charset="0"/>
              </a:rPr>
              <a:t>D </a:t>
            </a:r>
            <a:r>
              <a:rPr lang="en-US" sz="1300" i="0">
                <a:solidFill>
                  <a:srgbClr val="33CC33"/>
                </a:solidFill>
                <a:latin typeface="SymbolProp BT" pitchFamily="18" charset="2"/>
              </a:rPr>
              <a:t>=</a:t>
            </a:r>
            <a:r>
              <a:rPr lang="en-US" sz="1300" i="0">
                <a:solidFill>
                  <a:srgbClr val="33CC33"/>
                </a:solidFill>
                <a:latin typeface="Arial" charset="0"/>
              </a:rPr>
              <a:t> </a:t>
            </a:r>
            <a:r>
              <a:rPr lang="en-US" sz="1200" i="0">
                <a:solidFill>
                  <a:srgbClr val="33CC33"/>
                </a:solidFill>
                <a:latin typeface="Arial" charset="0"/>
              </a:rPr>
              <a:t>Average</a:t>
            </a:r>
            <a:r>
              <a:rPr lang="en-US" sz="1300" i="0">
                <a:solidFill>
                  <a:srgbClr val="33CC33"/>
                </a:solidFill>
                <a:latin typeface="Arial" charset="0"/>
              </a:rPr>
              <a:t> revenue</a:t>
            </a:r>
            <a:endParaRPr lang="en-US" sz="1300" i="0">
              <a:solidFill>
                <a:srgbClr val="1F1A17"/>
              </a:solidFill>
              <a:latin typeface="Arial" charset="0"/>
            </a:endParaRPr>
          </a:p>
        </p:txBody>
      </p:sp>
      <p:sp>
        <p:nvSpPr>
          <p:cNvPr id="115737" name="Rectangle 1049"/>
          <p:cNvSpPr>
            <a:spLocks noChangeArrowheads="1"/>
          </p:cNvSpPr>
          <p:nvPr/>
        </p:nvSpPr>
        <p:spPr bwMode="auto">
          <a:xfrm>
            <a:off x="7272338" y="2863850"/>
            <a:ext cx="4603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300" i="0">
                <a:solidFill>
                  <a:srgbClr val="1F1A17"/>
                </a:solidFill>
                <a:latin typeface="Arial" charset="0"/>
              </a:rPr>
              <a:t> </a:t>
            </a:r>
            <a:endParaRPr lang="en-US" sz="1400" b="0" i="0">
              <a:latin typeface="Arial" charset="0"/>
            </a:endParaRPr>
          </a:p>
        </p:txBody>
      </p:sp>
      <p:sp>
        <p:nvSpPr>
          <p:cNvPr id="115738" name="Rectangle 1050"/>
          <p:cNvSpPr>
            <a:spLocks noChangeArrowheads="1"/>
          </p:cNvSpPr>
          <p:nvPr/>
        </p:nvSpPr>
        <p:spPr bwMode="auto">
          <a:xfrm>
            <a:off x="6283325" y="1514475"/>
            <a:ext cx="13192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i="0">
                <a:solidFill>
                  <a:schemeClr val="folHlink"/>
                </a:solidFill>
                <a:latin typeface="Arial" charset="0"/>
              </a:rPr>
              <a:t>Average total cost</a:t>
            </a:r>
            <a:endParaRPr lang="en-US" sz="1400" b="0" i="0">
              <a:latin typeface="Arial" charset="0"/>
            </a:endParaRPr>
          </a:p>
        </p:txBody>
      </p:sp>
      <p:sp>
        <p:nvSpPr>
          <p:cNvPr id="115739" name="Rectangle 1051"/>
          <p:cNvSpPr>
            <a:spLocks noChangeArrowheads="1"/>
          </p:cNvSpPr>
          <p:nvPr/>
        </p:nvSpPr>
        <p:spPr bwMode="auto">
          <a:xfrm>
            <a:off x="4421188" y="1882775"/>
            <a:ext cx="5064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300" i="0">
                <a:solidFill>
                  <a:srgbClr val="1F1A17"/>
                </a:solidFill>
                <a:latin typeface="Arial" charset="0"/>
              </a:rPr>
              <a:t>$5,250</a:t>
            </a:r>
            <a:endParaRPr lang="en-US" sz="1400" b="0" i="0">
              <a:latin typeface="Arial" charset="0"/>
            </a:endParaRPr>
          </a:p>
        </p:txBody>
      </p:sp>
      <p:sp>
        <p:nvSpPr>
          <p:cNvPr id="115740" name="Rectangle 1052"/>
          <p:cNvSpPr>
            <a:spLocks noChangeArrowheads="1"/>
          </p:cNvSpPr>
          <p:nvPr/>
        </p:nvSpPr>
        <p:spPr bwMode="auto">
          <a:xfrm>
            <a:off x="4495800" y="2176463"/>
            <a:ext cx="41433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300" i="0">
                <a:solidFill>
                  <a:srgbClr val="1F1A17"/>
                </a:solidFill>
                <a:latin typeface="Arial" charset="0"/>
              </a:rPr>
              <a:t>4,000</a:t>
            </a:r>
            <a:endParaRPr lang="en-US" sz="1400" b="0" i="0">
              <a:latin typeface="Arial" charset="0"/>
            </a:endParaRPr>
          </a:p>
        </p:txBody>
      </p:sp>
      <p:sp>
        <p:nvSpPr>
          <p:cNvPr id="115741" name="Rectangle 1053"/>
          <p:cNvSpPr>
            <a:spLocks noChangeArrowheads="1"/>
          </p:cNvSpPr>
          <p:nvPr/>
        </p:nvSpPr>
        <p:spPr bwMode="auto">
          <a:xfrm>
            <a:off x="4924425" y="1955800"/>
            <a:ext cx="814388" cy="303213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42" name="Freeform 1054"/>
          <p:cNvSpPr>
            <a:spLocks/>
          </p:cNvSpPr>
          <p:nvPr/>
        </p:nvSpPr>
        <p:spPr bwMode="auto">
          <a:xfrm>
            <a:off x="4918075" y="1341438"/>
            <a:ext cx="2554288" cy="1906587"/>
          </a:xfrm>
          <a:custGeom>
            <a:avLst/>
            <a:gdLst/>
            <a:ahLst/>
            <a:cxnLst>
              <a:cxn ang="0">
                <a:pos x="0" y="81"/>
              </a:cxn>
              <a:cxn ang="0">
                <a:pos x="9893" y="8065"/>
              </a:cxn>
              <a:cxn ang="0">
                <a:pos x="9959" y="7984"/>
              </a:cxn>
              <a:cxn ang="0">
                <a:pos x="65" y="0"/>
              </a:cxn>
              <a:cxn ang="0">
                <a:pos x="0" y="81"/>
              </a:cxn>
            </a:cxnLst>
            <a:rect l="0" t="0" r="r" b="b"/>
            <a:pathLst>
              <a:path w="9959" h="8065">
                <a:moveTo>
                  <a:pt x="0" y="81"/>
                </a:moveTo>
                <a:lnTo>
                  <a:pt x="9893" y="8065"/>
                </a:lnTo>
                <a:lnTo>
                  <a:pt x="9959" y="7984"/>
                </a:lnTo>
                <a:lnTo>
                  <a:pt x="65" y="0"/>
                </a:lnTo>
                <a:lnTo>
                  <a:pt x="0" y="81"/>
                </a:lnTo>
                <a:close/>
              </a:path>
            </a:pathLst>
          </a:custGeom>
          <a:solidFill>
            <a:srgbClr val="3399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43" name="Freeform 1055"/>
          <p:cNvSpPr>
            <a:spLocks/>
          </p:cNvSpPr>
          <p:nvPr/>
        </p:nvSpPr>
        <p:spPr bwMode="auto">
          <a:xfrm>
            <a:off x="4929188" y="1365250"/>
            <a:ext cx="1271587" cy="1868488"/>
          </a:xfrm>
          <a:custGeom>
            <a:avLst/>
            <a:gdLst/>
            <a:ahLst/>
            <a:cxnLst>
              <a:cxn ang="0">
                <a:pos x="0" y="41"/>
              </a:cxn>
              <a:cxn ang="0">
                <a:pos x="4897" y="7904"/>
              </a:cxn>
              <a:cxn ang="0">
                <a:pos x="4964" y="7863"/>
              </a:cxn>
              <a:cxn ang="0">
                <a:pos x="66" y="0"/>
              </a:cxn>
              <a:cxn ang="0">
                <a:pos x="0" y="41"/>
              </a:cxn>
            </a:cxnLst>
            <a:rect l="0" t="0" r="r" b="b"/>
            <a:pathLst>
              <a:path w="4964" h="7904">
                <a:moveTo>
                  <a:pt x="0" y="41"/>
                </a:moveTo>
                <a:lnTo>
                  <a:pt x="4897" y="7904"/>
                </a:lnTo>
                <a:lnTo>
                  <a:pt x="4964" y="7863"/>
                </a:lnTo>
                <a:lnTo>
                  <a:pt x="66" y="0"/>
                </a:lnTo>
                <a:lnTo>
                  <a:pt x="0" y="4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44" name="Freeform 1056"/>
          <p:cNvSpPr>
            <a:spLocks/>
          </p:cNvSpPr>
          <p:nvPr/>
        </p:nvSpPr>
        <p:spPr bwMode="auto">
          <a:xfrm>
            <a:off x="5227638" y="1425575"/>
            <a:ext cx="985837" cy="1303338"/>
          </a:xfrm>
          <a:custGeom>
            <a:avLst/>
            <a:gdLst/>
            <a:ahLst/>
            <a:cxnLst>
              <a:cxn ang="0">
                <a:pos x="3662" y="426"/>
              </a:cxn>
              <a:cxn ang="0">
                <a:pos x="3523" y="1019"/>
              </a:cxn>
              <a:cxn ang="0">
                <a:pos x="3354" y="1628"/>
              </a:cxn>
              <a:cxn ang="0">
                <a:pos x="3160" y="2237"/>
              </a:cxn>
              <a:cxn ang="0">
                <a:pos x="2944" y="2833"/>
              </a:cxn>
              <a:cxn ang="0">
                <a:pos x="2709" y="3400"/>
              </a:cxn>
              <a:cxn ang="0">
                <a:pos x="2459" y="3925"/>
              </a:cxn>
              <a:cxn ang="0">
                <a:pos x="2297" y="4225"/>
              </a:cxn>
              <a:cxn ang="0">
                <a:pos x="2164" y="4447"/>
              </a:cxn>
              <a:cxn ang="0">
                <a:pos x="2030" y="4650"/>
              </a:cxn>
              <a:cxn ang="0">
                <a:pos x="1895" y="4833"/>
              </a:cxn>
              <a:cxn ang="0">
                <a:pos x="1759" y="4994"/>
              </a:cxn>
              <a:cxn ang="0">
                <a:pos x="1623" y="5130"/>
              </a:cxn>
              <a:cxn ang="0">
                <a:pos x="1488" y="5242"/>
              </a:cxn>
              <a:cxn ang="0">
                <a:pos x="1355" y="5325"/>
              </a:cxn>
              <a:cxn ang="0">
                <a:pos x="1225" y="5381"/>
              </a:cxn>
              <a:cxn ang="0">
                <a:pos x="1098" y="5407"/>
              </a:cxn>
              <a:cxn ang="0">
                <a:pos x="972" y="5404"/>
              </a:cxn>
              <a:cxn ang="0">
                <a:pos x="850" y="5369"/>
              </a:cxn>
              <a:cxn ang="0">
                <a:pos x="727" y="5299"/>
              </a:cxn>
              <a:cxn ang="0">
                <a:pos x="604" y="5194"/>
              </a:cxn>
              <a:cxn ang="0">
                <a:pos x="481" y="5048"/>
              </a:cxn>
              <a:cxn ang="0">
                <a:pos x="360" y="4861"/>
              </a:cxn>
              <a:cxn ang="0">
                <a:pos x="241" y="4629"/>
              </a:cxn>
              <a:cxn ang="0">
                <a:pos x="127" y="4352"/>
              </a:cxn>
              <a:cxn ang="0">
                <a:pos x="58" y="4463"/>
              </a:cxn>
              <a:cxn ang="0">
                <a:pos x="177" y="4737"/>
              </a:cxn>
              <a:cxn ang="0">
                <a:pos x="301" y="4966"/>
              </a:cxn>
              <a:cxn ang="0">
                <a:pos x="429" y="5154"/>
              </a:cxn>
              <a:cxn ang="0">
                <a:pos x="562" y="5301"/>
              </a:cxn>
              <a:cxn ang="0">
                <a:pos x="703" y="5408"/>
              </a:cxn>
              <a:cxn ang="0">
                <a:pos x="846" y="5479"/>
              </a:cxn>
              <a:cxn ang="0">
                <a:pos x="994" y="5511"/>
              </a:cxn>
              <a:cxn ang="0">
                <a:pos x="1144" y="5507"/>
              </a:cxn>
              <a:cxn ang="0">
                <a:pos x="1293" y="5467"/>
              </a:cxn>
              <a:cxn ang="0">
                <a:pos x="1440" y="5398"/>
              </a:cxn>
              <a:cxn ang="0">
                <a:pos x="1586" y="5298"/>
              </a:cxn>
              <a:cxn ang="0">
                <a:pos x="1730" y="5173"/>
              </a:cxn>
              <a:cxn ang="0">
                <a:pos x="1871" y="5024"/>
              </a:cxn>
              <a:cxn ang="0">
                <a:pos x="2013" y="4852"/>
              </a:cxn>
              <a:cxn ang="0">
                <a:pos x="2151" y="4659"/>
              </a:cxn>
              <a:cxn ang="0">
                <a:pos x="2287" y="4447"/>
              </a:cxn>
              <a:cxn ang="0">
                <a:pos x="2420" y="4218"/>
              </a:cxn>
              <a:cxn ang="0">
                <a:pos x="2616" y="3845"/>
              </a:cxn>
              <a:cxn ang="0">
                <a:pos x="2865" y="3303"/>
              </a:cxn>
              <a:cxn ang="0">
                <a:pos x="3097" y="2723"/>
              </a:cxn>
              <a:cxn ang="0">
                <a:pos x="3310" y="2118"/>
              </a:cxn>
              <a:cxn ang="0">
                <a:pos x="3499" y="1504"/>
              </a:cxn>
              <a:cxn ang="0">
                <a:pos x="3662" y="894"/>
              </a:cxn>
              <a:cxn ang="0">
                <a:pos x="3796" y="302"/>
              </a:cxn>
            </a:cxnLst>
            <a:rect l="0" t="0" r="r" b="b"/>
            <a:pathLst>
              <a:path w="3850" h="5514">
                <a:moveTo>
                  <a:pt x="3747" y="0"/>
                </a:moveTo>
                <a:lnTo>
                  <a:pt x="3720" y="139"/>
                </a:lnTo>
                <a:lnTo>
                  <a:pt x="3692" y="281"/>
                </a:lnTo>
                <a:lnTo>
                  <a:pt x="3662" y="426"/>
                </a:lnTo>
                <a:lnTo>
                  <a:pt x="3631" y="572"/>
                </a:lnTo>
                <a:lnTo>
                  <a:pt x="3596" y="720"/>
                </a:lnTo>
                <a:lnTo>
                  <a:pt x="3560" y="868"/>
                </a:lnTo>
                <a:lnTo>
                  <a:pt x="3523" y="1019"/>
                </a:lnTo>
                <a:lnTo>
                  <a:pt x="3483" y="1171"/>
                </a:lnTo>
                <a:lnTo>
                  <a:pt x="3442" y="1322"/>
                </a:lnTo>
                <a:lnTo>
                  <a:pt x="3398" y="1475"/>
                </a:lnTo>
                <a:lnTo>
                  <a:pt x="3354" y="1628"/>
                </a:lnTo>
                <a:lnTo>
                  <a:pt x="3308" y="1781"/>
                </a:lnTo>
                <a:lnTo>
                  <a:pt x="3260" y="1933"/>
                </a:lnTo>
                <a:lnTo>
                  <a:pt x="3211" y="2086"/>
                </a:lnTo>
                <a:lnTo>
                  <a:pt x="3160" y="2237"/>
                </a:lnTo>
                <a:lnTo>
                  <a:pt x="3107" y="2388"/>
                </a:lnTo>
                <a:lnTo>
                  <a:pt x="3054" y="2537"/>
                </a:lnTo>
                <a:lnTo>
                  <a:pt x="3000" y="2686"/>
                </a:lnTo>
                <a:lnTo>
                  <a:pt x="2944" y="2833"/>
                </a:lnTo>
                <a:lnTo>
                  <a:pt x="2886" y="2977"/>
                </a:lnTo>
                <a:lnTo>
                  <a:pt x="2828" y="3121"/>
                </a:lnTo>
                <a:lnTo>
                  <a:pt x="2769" y="3261"/>
                </a:lnTo>
                <a:lnTo>
                  <a:pt x="2709" y="3400"/>
                </a:lnTo>
                <a:lnTo>
                  <a:pt x="2648" y="3536"/>
                </a:lnTo>
                <a:lnTo>
                  <a:pt x="2586" y="3669"/>
                </a:lnTo>
                <a:lnTo>
                  <a:pt x="2522" y="3798"/>
                </a:lnTo>
                <a:lnTo>
                  <a:pt x="2459" y="3925"/>
                </a:lnTo>
                <a:lnTo>
                  <a:pt x="2395" y="4047"/>
                </a:lnTo>
                <a:lnTo>
                  <a:pt x="2363" y="4108"/>
                </a:lnTo>
                <a:lnTo>
                  <a:pt x="2330" y="4167"/>
                </a:lnTo>
                <a:lnTo>
                  <a:pt x="2297" y="4225"/>
                </a:lnTo>
                <a:lnTo>
                  <a:pt x="2264" y="4281"/>
                </a:lnTo>
                <a:lnTo>
                  <a:pt x="2232" y="4338"/>
                </a:lnTo>
                <a:lnTo>
                  <a:pt x="2198" y="4393"/>
                </a:lnTo>
                <a:lnTo>
                  <a:pt x="2164" y="4447"/>
                </a:lnTo>
                <a:lnTo>
                  <a:pt x="2131" y="4499"/>
                </a:lnTo>
                <a:lnTo>
                  <a:pt x="2097" y="4550"/>
                </a:lnTo>
                <a:lnTo>
                  <a:pt x="2065" y="4601"/>
                </a:lnTo>
                <a:lnTo>
                  <a:pt x="2030" y="4650"/>
                </a:lnTo>
                <a:lnTo>
                  <a:pt x="1996" y="4697"/>
                </a:lnTo>
                <a:lnTo>
                  <a:pt x="1963" y="4744"/>
                </a:lnTo>
                <a:lnTo>
                  <a:pt x="1929" y="4789"/>
                </a:lnTo>
                <a:lnTo>
                  <a:pt x="1895" y="4833"/>
                </a:lnTo>
                <a:lnTo>
                  <a:pt x="1861" y="4874"/>
                </a:lnTo>
                <a:lnTo>
                  <a:pt x="1827" y="4916"/>
                </a:lnTo>
                <a:lnTo>
                  <a:pt x="1794" y="4955"/>
                </a:lnTo>
                <a:lnTo>
                  <a:pt x="1759" y="4994"/>
                </a:lnTo>
                <a:lnTo>
                  <a:pt x="1725" y="5030"/>
                </a:lnTo>
                <a:lnTo>
                  <a:pt x="1692" y="5064"/>
                </a:lnTo>
                <a:lnTo>
                  <a:pt x="1657" y="5098"/>
                </a:lnTo>
                <a:lnTo>
                  <a:pt x="1623" y="5130"/>
                </a:lnTo>
                <a:lnTo>
                  <a:pt x="1590" y="5160"/>
                </a:lnTo>
                <a:lnTo>
                  <a:pt x="1556" y="5189"/>
                </a:lnTo>
                <a:lnTo>
                  <a:pt x="1522" y="5216"/>
                </a:lnTo>
                <a:lnTo>
                  <a:pt x="1488" y="5242"/>
                </a:lnTo>
                <a:lnTo>
                  <a:pt x="1454" y="5265"/>
                </a:lnTo>
                <a:lnTo>
                  <a:pt x="1422" y="5287"/>
                </a:lnTo>
                <a:lnTo>
                  <a:pt x="1388" y="5306"/>
                </a:lnTo>
                <a:lnTo>
                  <a:pt x="1355" y="5325"/>
                </a:lnTo>
                <a:lnTo>
                  <a:pt x="1322" y="5341"/>
                </a:lnTo>
                <a:lnTo>
                  <a:pt x="1290" y="5356"/>
                </a:lnTo>
                <a:lnTo>
                  <a:pt x="1257" y="5370"/>
                </a:lnTo>
                <a:lnTo>
                  <a:pt x="1225" y="5381"/>
                </a:lnTo>
                <a:lnTo>
                  <a:pt x="1193" y="5390"/>
                </a:lnTo>
                <a:lnTo>
                  <a:pt x="1161" y="5398"/>
                </a:lnTo>
                <a:lnTo>
                  <a:pt x="1129" y="5403"/>
                </a:lnTo>
                <a:lnTo>
                  <a:pt x="1098" y="5407"/>
                </a:lnTo>
                <a:lnTo>
                  <a:pt x="1066" y="5408"/>
                </a:lnTo>
                <a:lnTo>
                  <a:pt x="1035" y="5408"/>
                </a:lnTo>
                <a:lnTo>
                  <a:pt x="1004" y="5407"/>
                </a:lnTo>
                <a:lnTo>
                  <a:pt x="972" y="5404"/>
                </a:lnTo>
                <a:lnTo>
                  <a:pt x="942" y="5398"/>
                </a:lnTo>
                <a:lnTo>
                  <a:pt x="911" y="5390"/>
                </a:lnTo>
                <a:lnTo>
                  <a:pt x="881" y="5381"/>
                </a:lnTo>
                <a:lnTo>
                  <a:pt x="850" y="5369"/>
                </a:lnTo>
                <a:lnTo>
                  <a:pt x="820" y="5355"/>
                </a:lnTo>
                <a:lnTo>
                  <a:pt x="788" y="5339"/>
                </a:lnTo>
                <a:lnTo>
                  <a:pt x="758" y="5320"/>
                </a:lnTo>
                <a:lnTo>
                  <a:pt x="727" y="5299"/>
                </a:lnTo>
                <a:lnTo>
                  <a:pt x="696" y="5277"/>
                </a:lnTo>
                <a:lnTo>
                  <a:pt x="665" y="5252"/>
                </a:lnTo>
                <a:lnTo>
                  <a:pt x="634" y="5224"/>
                </a:lnTo>
                <a:lnTo>
                  <a:pt x="604" y="5194"/>
                </a:lnTo>
                <a:lnTo>
                  <a:pt x="573" y="5162"/>
                </a:lnTo>
                <a:lnTo>
                  <a:pt x="541" y="5126"/>
                </a:lnTo>
                <a:lnTo>
                  <a:pt x="511" y="5089"/>
                </a:lnTo>
                <a:lnTo>
                  <a:pt x="481" y="5048"/>
                </a:lnTo>
                <a:lnTo>
                  <a:pt x="450" y="5005"/>
                </a:lnTo>
                <a:lnTo>
                  <a:pt x="420" y="4960"/>
                </a:lnTo>
                <a:lnTo>
                  <a:pt x="390" y="4911"/>
                </a:lnTo>
                <a:lnTo>
                  <a:pt x="360" y="4861"/>
                </a:lnTo>
                <a:lnTo>
                  <a:pt x="331" y="4807"/>
                </a:lnTo>
                <a:lnTo>
                  <a:pt x="301" y="4750"/>
                </a:lnTo>
                <a:lnTo>
                  <a:pt x="270" y="4691"/>
                </a:lnTo>
                <a:lnTo>
                  <a:pt x="241" y="4629"/>
                </a:lnTo>
                <a:lnTo>
                  <a:pt x="212" y="4564"/>
                </a:lnTo>
                <a:lnTo>
                  <a:pt x="184" y="4496"/>
                </a:lnTo>
                <a:lnTo>
                  <a:pt x="156" y="4425"/>
                </a:lnTo>
                <a:lnTo>
                  <a:pt x="127" y="4352"/>
                </a:lnTo>
                <a:lnTo>
                  <a:pt x="99" y="4274"/>
                </a:lnTo>
                <a:lnTo>
                  <a:pt x="0" y="4310"/>
                </a:lnTo>
                <a:lnTo>
                  <a:pt x="29" y="4388"/>
                </a:lnTo>
                <a:lnTo>
                  <a:pt x="58" y="4463"/>
                </a:lnTo>
                <a:lnTo>
                  <a:pt x="87" y="4536"/>
                </a:lnTo>
                <a:lnTo>
                  <a:pt x="116" y="4606"/>
                </a:lnTo>
                <a:lnTo>
                  <a:pt x="146" y="4672"/>
                </a:lnTo>
                <a:lnTo>
                  <a:pt x="177" y="4737"/>
                </a:lnTo>
                <a:lnTo>
                  <a:pt x="207" y="4798"/>
                </a:lnTo>
                <a:lnTo>
                  <a:pt x="238" y="4856"/>
                </a:lnTo>
                <a:lnTo>
                  <a:pt x="269" y="4913"/>
                </a:lnTo>
                <a:lnTo>
                  <a:pt x="301" y="4966"/>
                </a:lnTo>
                <a:lnTo>
                  <a:pt x="332" y="5017"/>
                </a:lnTo>
                <a:lnTo>
                  <a:pt x="364" y="5064"/>
                </a:lnTo>
                <a:lnTo>
                  <a:pt x="397" y="5111"/>
                </a:lnTo>
                <a:lnTo>
                  <a:pt x="429" y="5154"/>
                </a:lnTo>
                <a:lnTo>
                  <a:pt x="463" y="5194"/>
                </a:lnTo>
                <a:lnTo>
                  <a:pt x="495" y="5232"/>
                </a:lnTo>
                <a:lnTo>
                  <a:pt x="529" y="5267"/>
                </a:lnTo>
                <a:lnTo>
                  <a:pt x="562" y="5301"/>
                </a:lnTo>
                <a:lnTo>
                  <a:pt x="597" y="5331"/>
                </a:lnTo>
                <a:lnTo>
                  <a:pt x="632" y="5360"/>
                </a:lnTo>
                <a:lnTo>
                  <a:pt x="667" y="5385"/>
                </a:lnTo>
                <a:lnTo>
                  <a:pt x="703" y="5408"/>
                </a:lnTo>
                <a:lnTo>
                  <a:pt x="737" y="5430"/>
                </a:lnTo>
                <a:lnTo>
                  <a:pt x="774" y="5449"/>
                </a:lnTo>
                <a:lnTo>
                  <a:pt x="810" y="5465"/>
                </a:lnTo>
                <a:lnTo>
                  <a:pt x="846" y="5479"/>
                </a:lnTo>
                <a:lnTo>
                  <a:pt x="883" y="5491"/>
                </a:lnTo>
                <a:lnTo>
                  <a:pt x="920" y="5500"/>
                </a:lnTo>
                <a:lnTo>
                  <a:pt x="957" y="5507"/>
                </a:lnTo>
                <a:lnTo>
                  <a:pt x="994" y="5511"/>
                </a:lnTo>
                <a:lnTo>
                  <a:pt x="1032" y="5514"/>
                </a:lnTo>
                <a:lnTo>
                  <a:pt x="1070" y="5514"/>
                </a:lnTo>
                <a:lnTo>
                  <a:pt x="1107" y="5511"/>
                </a:lnTo>
                <a:lnTo>
                  <a:pt x="1144" y="5507"/>
                </a:lnTo>
                <a:lnTo>
                  <a:pt x="1182" y="5500"/>
                </a:lnTo>
                <a:lnTo>
                  <a:pt x="1219" y="5491"/>
                </a:lnTo>
                <a:lnTo>
                  <a:pt x="1256" y="5480"/>
                </a:lnTo>
                <a:lnTo>
                  <a:pt x="1293" y="5467"/>
                </a:lnTo>
                <a:lnTo>
                  <a:pt x="1330" y="5452"/>
                </a:lnTo>
                <a:lnTo>
                  <a:pt x="1367" y="5436"/>
                </a:lnTo>
                <a:lnTo>
                  <a:pt x="1403" y="5418"/>
                </a:lnTo>
                <a:lnTo>
                  <a:pt x="1440" y="5398"/>
                </a:lnTo>
                <a:lnTo>
                  <a:pt x="1478" y="5375"/>
                </a:lnTo>
                <a:lnTo>
                  <a:pt x="1513" y="5352"/>
                </a:lnTo>
                <a:lnTo>
                  <a:pt x="1549" y="5326"/>
                </a:lnTo>
                <a:lnTo>
                  <a:pt x="1586" y="5298"/>
                </a:lnTo>
                <a:lnTo>
                  <a:pt x="1622" y="5269"/>
                </a:lnTo>
                <a:lnTo>
                  <a:pt x="1658" y="5239"/>
                </a:lnTo>
                <a:lnTo>
                  <a:pt x="1694" y="5207"/>
                </a:lnTo>
                <a:lnTo>
                  <a:pt x="1730" y="5173"/>
                </a:lnTo>
                <a:lnTo>
                  <a:pt x="1766" y="5138"/>
                </a:lnTo>
                <a:lnTo>
                  <a:pt x="1801" y="5101"/>
                </a:lnTo>
                <a:lnTo>
                  <a:pt x="1837" y="5063"/>
                </a:lnTo>
                <a:lnTo>
                  <a:pt x="1871" y="5024"/>
                </a:lnTo>
                <a:lnTo>
                  <a:pt x="1907" y="4983"/>
                </a:lnTo>
                <a:lnTo>
                  <a:pt x="1942" y="4940"/>
                </a:lnTo>
                <a:lnTo>
                  <a:pt x="1978" y="4898"/>
                </a:lnTo>
                <a:lnTo>
                  <a:pt x="2013" y="4852"/>
                </a:lnTo>
                <a:lnTo>
                  <a:pt x="2047" y="4806"/>
                </a:lnTo>
                <a:lnTo>
                  <a:pt x="2082" y="4759"/>
                </a:lnTo>
                <a:lnTo>
                  <a:pt x="2116" y="4709"/>
                </a:lnTo>
                <a:lnTo>
                  <a:pt x="2151" y="4659"/>
                </a:lnTo>
                <a:lnTo>
                  <a:pt x="2185" y="4608"/>
                </a:lnTo>
                <a:lnTo>
                  <a:pt x="2219" y="4556"/>
                </a:lnTo>
                <a:lnTo>
                  <a:pt x="2254" y="4501"/>
                </a:lnTo>
                <a:lnTo>
                  <a:pt x="2287" y="4447"/>
                </a:lnTo>
                <a:lnTo>
                  <a:pt x="2321" y="4391"/>
                </a:lnTo>
                <a:lnTo>
                  <a:pt x="2354" y="4335"/>
                </a:lnTo>
                <a:lnTo>
                  <a:pt x="2388" y="4277"/>
                </a:lnTo>
                <a:lnTo>
                  <a:pt x="2420" y="4218"/>
                </a:lnTo>
                <a:lnTo>
                  <a:pt x="2454" y="4158"/>
                </a:lnTo>
                <a:lnTo>
                  <a:pt x="2488" y="4097"/>
                </a:lnTo>
                <a:lnTo>
                  <a:pt x="2553" y="3972"/>
                </a:lnTo>
                <a:lnTo>
                  <a:pt x="2616" y="3845"/>
                </a:lnTo>
                <a:lnTo>
                  <a:pt x="2680" y="3714"/>
                </a:lnTo>
                <a:lnTo>
                  <a:pt x="2743" y="3580"/>
                </a:lnTo>
                <a:lnTo>
                  <a:pt x="2805" y="3442"/>
                </a:lnTo>
                <a:lnTo>
                  <a:pt x="2865" y="3303"/>
                </a:lnTo>
                <a:lnTo>
                  <a:pt x="2926" y="3160"/>
                </a:lnTo>
                <a:lnTo>
                  <a:pt x="2983" y="3017"/>
                </a:lnTo>
                <a:lnTo>
                  <a:pt x="3041" y="2871"/>
                </a:lnTo>
                <a:lnTo>
                  <a:pt x="3097" y="2723"/>
                </a:lnTo>
                <a:lnTo>
                  <a:pt x="3153" y="2573"/>
                </a:lnTo>
                <a:lnTo>
                  <a:pt x="3206" y="2423"/>
                </a:lnTo>
                <a:lnTo>
                  <a:pt x="3259" y="2271"/>
                </a:lnTo>
                <a:lnTo>
                  <a:pt x="3310" y="2118"/>
                </a:lnTo>
                <a:lnTo>
                  <a:pt x="3359" y="1965"/>
                </a:lnTo>
                <a:lnTo>
                  <a:pt x="3407" y="1811"/>
                </a:lnTo>
                <a:lnTo>
                  <a:pt x="3454" y="1657"/>
                </a:lnTo>
                <a:lnTo>
                  <a:pt x="3499" y="1504"/>
                </a:lnTo>
                <a:lnTo>
                  <a:pt x="3543" y="1350"/>
                </a:lnTo>
                <a:lnTo>
                  <a:pt x="3585" y="1197"/>
                </a:lnTo>
                <a:lnTo>
                  <a:pt x="3624" y="1046"/>
                </a:lnTo>
                <a:lnTo>
                  <a:pt x="3662" y="894"/>
                </a:lnTo>
                <a:lnTo>
                  <a:pt x="3698" y="743"/>
                </a:lnTo>
                <a:lnTo>
                  <a:pt x="3733" y="595"/>
                </a:lnTo>
                <a:lnTo>
                  <a:pt x="3765" y="448"/>
                </a:lnTo>
                <a:lnTo>
                  <a:pt x="3796" y="302"/>
                </a:lnTo>
                <a:lnTo>
                  <a:pt x="3823" y="158"/>
                </a:lnTo>
                <a:lnTo>
                  <a:pt x="3850" y="17"/>
                </a:lnTo>
                <a:lnTo>
                  <a:pt x="3747" y="0"/>
                </a:lnTo>
                <a:close/>
              </a:path>
            </a:pathLst>
          </a:custGeom>
          <a:solidFill>
            <a:srgbClr val="9933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45" name="Freeform 1057"/>
          <p:cNvSpPr>
            <a:spLocks/>
          </p:cNvSpPr>
          <p:nvPr/>
        </p:nvSpPr>
        <p:spPr bwMode="auto">
          <a:xfrm>
            <a:off x="5711825" y="1935163"/>
            <a:ext cx="55563" cy="49212"/>
          </a:xfrm>
          <a:custGeom>
            <a:avLst/>
            <a:gdLst/>
            <a:ahLst/>
            <a:cxnLst>
              <a:cxn ang="0">
                <a:pos x="116" y="210"/>
              </a:cxn>
              <a:cxn ang="0">
                <a:pos x="136" y="205"/>
              </a:cxn>
              <a:cxn ang="0">
                <a:pos x="155" y="198"/>
              </a:cxn>
              <a:cxn ang="0">
                <a:pos x="171" y="187"/>
              </a:cxn>
              <a:cxn ang="0">
                <a:pos x="186" y="173"/>
              </a:cxn>
              <a:cxn ang="0">
                <a:pos x="197" y="155"/>
              </a:cxn>
              <a:cxn ang="0">
                <a:pos x="205" y="137"/>
              </a:cxn>
              <a:cxn ang="0">
                <a:pos x="209" y="116"/>
              </a:cxn>
              <a:cxn ang="0">
                <a:pos x="209" y="95"/>
              </a:cxn>
              <a:cxn ang="0">
                <a:pos x="205" y="74"/>
              </a:cxn>
              <a:cxn ang="0">
                <a:pos x="197" y="56"/>
              </a:cxn>
              <a:cxn ang="0">
                <a:pos x="186" y="38"/>
              </a:cxn>
              <a:cxn ang="0">
                <a:pos x="171" y="24"/>
              </a:cxn>
              <a:cxn ang="0">
                <a:pos x="155" y="13"/>
              </a:cxn>
              <a:cxn ang="0">
                <a:pos x="136" y="6"/>
              </a:cxn>
              <a:cxn ang="0">
                <a:pos x="116" y="1"/>
              </a:cxn>
              <a:cxn ang="0">
                <a:pos x="95" y="1"/>
              </a:cxn>
              <a:cxn ang="0">
                <a:pos x="74" y="6"/>
              </a:cxn>
              <a:cxn ang="0">
                <a:pos x="55" y="13"/>
              </a:cxn>
              <a:cxn ang="0">
                <a:pos x="38" y="24"/>
              </a:cxn>
              <a:cxn ang="0">
                <a:pos x="24" y="38"/>
              </a:cxn>
              <a:cxn ang="0">
                <a:pos x="12" y="56"/>
              </a:cxn>
              <a:cxn ang="0">
                <a:pos x="4" y="74"/>
              </a:cxn>
              <a:cxn ang="0">
                <a:pos x="1" y="95"/>
              </a:cxn>
              <a:cxn ang="0">
                <a:pos x="1" y="116"/>
              </a:cxn>
              <a:cxn ang="0">
                <a:pos x="4" y="137"/>
              </a:cxn>
              <a:cxn ang="0">
                <a:pos x="12" y="155"/>
              </a:cxn>
              <a:cxn ang="0">
                <a:pos x="24" y="173"/>
              </a:cxn>
              <a:cxn ang="0">
                <a:pos x="38" y="187"/>
              </a:cxn>
              <a:cxn ang="0">
                <a:pos x="55" y="198"/>
              </a:cxn>
              <a:cxn ang="0">
                <a:pos x="74" y="205"/>
              </a:cxn>
              <a:cxn ang="0">
                <a:pos x="95" y="210"/>
              </a:cxn>
            </a:cxnLst>
            <a:rect l="0" t="0" r="r" b="b"/>
            <a:pathLst>
              <a:path w="209" h="210">
                <a:moveTo>
                  <a:pt x="105" y="210"/>
                </a:moveTo>
                <a:lnTo>
                  <a:pt x="116" y="210"/>
                </a:lnTo>
                <a:lnTo>
                  <a:pt x="126" y="209"/>
                </a:lnTo>
                <a:lnTo>
                  <a:pt x="136" y="205"/>
                </a:lnTo>
                <a:lnTo>
                  <a:pt x="146" y="202"/>
                </a:lnTo>
                <a:lnTo>
                  <a:pt x="155" y="198"/>
                </a:lnTo>
                <a:lnTo>
                  <a:pt x="163" y="192"/>
                </a:lnTo>
                <a:lnTo>
                  <a:pt x="171" y="187"/>
                </a:lnTo>
                <a:lnTo>
                  <a:pt x="179" y="180"/>
                </a:lnTo>
                <a:lnTo>
                  <a:pt x="186" y="173"/>
                </a:lnTo>
                <a:lnTo>
                  <a:pt x="192" y="165"/>
                </a:lnTo>
                <a:lnTo>
                  <a:pt x="197" y="155"/>
                </a:lnTo>
                <a:lnTo>
                  <a:pt x="201" y="146"/>
                </a:lnTo>
                <a:lnTo>
                  <a:pt x="205" y="137"/>
                </a:lnTo>
                <a:lnTo>
                  <a:pt x="208" y="126"/>
                </a:lnTo>
                <a:lnTo>
                  <a:pt x="209" y="116"/>
                </a:lnTo>
                <a:lnTo>
                  <a:pt x="209" y="105"/>
                </a:lnTo>
                <a:lnTo>
                  <a:pt x="209" y="95"/>
                </a:lnTo>
                <a:lnTo>
                  <a:pt x="208" y="85"/>
                </a:lnTo>
                <a:lnTo>
                  <a:pt x="205" y="74"/>
                </a:lnTo>
                <a:lnTo>
                  <a:pt x="201" y="65"/>
                </a:lnTo>
                <a:lnTo>
                  <a:pt x="197" y="56"/>
                </a:lnTo>
                <a:lnTo>
                  <a:pt x="192" y="46"/>
                </a:lnTo>
                <a:lnTo>
                  <a:pt x="186" y="38"/>
                </a:lnTo>
                <a:lnTo>
                  <a:pt x="179" y="31"/>
                </a:lnTo>
                <a:lnTo>
                  <a:pt x="171" y="24"/>
                </a:lnTo>
                <a:lnTo>
                  <a:pt x="163" y="19"/>
                </a:lnTo>
                <a:lnTo>
                  <a:pt x="155" y="13"/>
                </a:lnTo>
                <a:lnTo>
                  <a:pt x="146" y="9"/>
                </a:lnTo>
                <a:lnTo>
                  <a:pt x="136" y="6"/>
                </a:lnTo>
                <a:lnTo>
                  <a:pt x="126" y="2"/>
                </a:lnTo>
                <a:lnTo>
                  <a:pt x="116" y="1"/>
                </a:lnTo>
                <a:lnTo>
                  <a:pt x="105" y="0"/>
                </a:lnTo>
                <a:lnTo>
                  <a:pt x="95" y="1"/>
                </a:lnTo>
                <a:lnTo>
                  <a:pt x="84" y="2"/>
                </a:lnTo>
                <a:lnTo>
                  <a:pt x="74" y="6"/>
                </a:lnTo>
                <a:lnTo>
                  <a:pt x="65" y="9"/>
                </a:lnTo>
                <a:lnTo>
                  <a:pt x="55" y="13"/>
                </a:lnTo>
                <a:lnTo>
                  <a:pt x="46" y="19"/>
                </a:lnTo>
                <a:lnTo>
                  <a:pt x="38" y="24"/>
                </a:lnTo>
                <a:lnTo>
                  <a:pt x="31" y="31"/>
                </a:lnTo>
                <a:lnTo>
                  <a:pt x="24" y="38"/>
                </a:lnTo>
                <a:lnTo>
                  <a:pt x="18" y="46"/>
                </a:lnTo>
                <a:lnTo>
                  <a:pt x="12" y="56"/>
                </a:lnTo>
                <a:lnTo>
                  <a:pt x="8" y="65"/>
                </a:lnTo>
                <a:lnTo>
                  <a:pt x="4" y="74"/>
                </a:lnTo>
                <a:lnTo>
                  <a:pt x="2" y="85"/>
                </a:lnTo>
                <a:lnTo>
                  <a:pt x="1" y="95"/>
                </a:lnTo>
                <a:lnTo>
                  <a:pt x="0" y="105"/>
                </a:lnTo>
                <a:lnTo>
                  <a:pt x="1" y="116"/>
                </a:lnTo>
                <a:lnTo>
                  <a:pt x="2" y="126"/>
                </a:lnTo>
                <a:lnTo>
                  <a:pt x="4" y="137"/>
                </a:lnTo>
                <a:lnTo>
                  <a:pt x="8" y="146"/>
                </a:lnTo>
                <a:lnTo>
                  <a:pt x="12" y="155"/>
                </a:lnTo>
                <a:lnTo>
                  <a:pt x="18" y="165"/>
                </a:lnTo>
                <a:lnTo>
                  <a:pt x="24" y="173"/>
                </a:lnTo>
                <a:lnTo>
                  <a:pt x="31" y="180"/>
                </a:lnTo>
                <a:lnTo>
                  <a:pt x="38" y="187"/>
                </a:lnTo>
                <a:lnTo>
                  <a:pt x="46" y="192"/>
                </a:lnTo>
                <a:lnTo>
                  <a:pt x="55" y="198"/>
                </a:lnTo>
                <a:lnTo>
                  <a:pt x="65" y="202"/>
                </a:lnTo>
                <a:lnTo>
                  <a:pt x="74" y="205"/>
                </a:lnTo>
                <a:lnTo>
                  <a:pt x="84" y="209"/>
                </a:lnTo>
                <a:lnTo>
                  <a:pt x="95" y="210"/>
                </a:lnTo>
                <a:lnTo>
                  <a:pt x="105" y="210"/>
                </a:lnTo>
                <a:close/>
              </a:path>
            </a:pathLst>
          </a:custGeom>
          <a:solidFill>
            <a:srgbClr val="2A467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46" name="Freeform 1058"/>
          <p:cNvSpPr>
            <a:spLocks/>
          </p:cNvSpPr>
          <p:nvPr/>
        </p:nvSpPr>
        <p:spPr bwMode="auto">
          <a:xfrm>
            <a:off x="5711825" y="1935163"/>
            <a:ext cx="55563" cy="49212"/>
          </a:xfrm>
          <a:custGeom>
            <a:avLst/>
            <a:gdLst/>
            <a:ahLst/>
            <a:cxnLst>
              <a:cxn ang="0">
                <a:pos x="116" y="210"/>
              </a:cxn>
              <a:cxn ang="0">
                <a:pos x="136" y="205"/>
              </a:cxn>
              <a:cxn ang="0">
                <a:pos x="155" y="198"/>
              </a:cxn>
              <a:cxn ang="0">
                <a:pos x="171" y="187"/>
              </a:cxn>
              <a:cxn ang="0">
                <a:pos x="186" y="173"/>
              </a:cxn>
              <a:cxn ang="0">
                <a:pos x="197" y="155"/>
              </a:cxn>
              <a:cxn ang="0">
                <a:pos x="205" y="137"/>
              </a:cxn>
              <a:cxn ang="0">
                <a:pos x="209" y="116"/>
              </a:cxn>
              <a:cxn ang="0">
                <a:pos x="209" y="95"/>
              </a:cxn>
              <a:cxn ang="0">
                <a:pos x="205" y="74"/>
              </a:cxn>
              <a:cxn ang="0">
                <a:pos x="197" y="56"/>
              </a:cxn>
              <a:cxn ang="0">
                <a:pos x="186" y="38"/>
              </a:cxn>
              <a:cxn ang="0">
                <a:pos x="171" y="24"/>
              </a:cxn>
              <a:cxn ang="0">
                <a:pos x="155" y="13"/>
              </a:cxn>
              <a:cxn ang="0">
                <a:pos x="136" y="6"/>
              </a:cxn>
              <a:cxn ang="0">
                <a:pos x="116" y="1"/>
              </a:cxn>
              <a:cxn ang="0">
                <a:pos x="95" y="1"/>
              </a:cxn>
              <a:cxn ang="0">
                <a:pos x="74" y="6"/>
              </a:cxn>
              <a:cxn ang="0">
                <a:pos x="55" y="13"/>
              </a:cxn>
              <a:cxn ang="0">
                <a:pos x="38" y="24"/>
              </a:cxn>
              <a:cxn ang="0">
                <a:pos x="24" y="38"/>
              </a:cxn>
              <a:cxn ang="0">
                <a:pos x="12" y="56"/>
              </a:cxn>
              <a:cxn ang="0">
                <a:pos x="4" y="74"/>
              </a:cxn>
              <a:cxn ang="0">
                <a:pos x="1" y="95"/>
              </a:cxn>
              <a:cxn ang="0">
                <a:pos x="1" y="116"/>
              </a:cxn>
              <a:cxn ang="0">
                <a:pos x="4" y="137"/>
              </a:cxn>
              <a:cxn ang="0">
                <a:pos x="12" y="155"/>
              </a:cxn>
              <a:cxn ang="0">
                <a:pos x="24" y="173"/>
              </a:cxn>
              <a:cxn ang="0">
                <a:pos x="38" y="187"/>
              </a:cxn>
              <a:cxn ang="0">
                <a:pos x="55" y="198"/>
              </a:cxn>
              <a:cxn ang="0">
                <a:pos x="74" y="205"/>
              </a:cxn>
              <a:cxn ang="0">
                <a:pos x="95" y="210"/>
              </a:cxn>
              <a:cxn ang="0">
                <a:pos x="105" y="210"/>
              </a:cxn>
            </a:cxnLst>
            <a:rect l="0" t="0" r="r" b="b"/>
            <a:pathLst>
              <a:path w="209" h="210">
                <a:moveTo>
                  <a:pt x="105" y="210"/>
                </a:moveTo>
                <a:lnTo>
                  <a:pt x="116" y="210"/>
                </a:lnTo>
                <a:lnTo>
                  <a:pt x="126" y="209"/>
                </a:lnTo>
                <a:lnTo>
                  <a:pt x="136" y="205"/>
                </a:lnTo>
                <a:lnTo>
                  <a:pt x="146" y="202"/>
                </a:lnTo>
                <a:lnTo>
                  <a:pt x="155" y="198"/>
                </a:lnTo>
                <a:lnTo>
                  <a:pt x="163" y="192"/>
                </a:lnTo>
                <a:lnTo>
                  <a:pt x="171" y="187"/>
                </a:lnTo>
                <a:lnTo>
                  <a:pt x="179" y="180"/>
                </a:lnTo>
                <a:lnTo>
                  <a:pt x="186" y="173"/>
                </a:lnTo>
                <a:lnTo>
                  <a:pt x="192" y="165"/>
                </a:lnTo>
                <a:lnTo>
                  <a:pt x="197" y="155"/>
                </a:lnTo>
                <a:lnTo>
                  <a:pt x="201" y="146"/>
                </a:lnTo>
                <a:lnTo>
                  <a:pt x="205" y="137"/>
                </a:lnTo>
                <a:lnTo>
                  <a:pt x="208" y="126"/>
                </a:lnTo>
                <a:lnTo>
                  <a:pt x="209" y="116"/>
                </a:lnTo>
                <a:lnTo>
                  <a:pt x="209" y="105"/>
                </a:lnTo>
                <a:lnTo>
                  <a:pt x="209" y="95"/>
                </a:lnTo>
                <a:lnTo>
                  <a:pt x="208" y="85"/>
                </a:lnTo>
                <a:lnTo>
                  <a:pt x="205" y="74"/>
                </a:lnTo>
                <a:lnTo>
                  <a:pt x="201" y="65"/>
                </a:lnTo>
                <a:lnTo>
                  <a:pt x="197" y="56"/>
                </a:lnTo>
                <a:lnTo>
                  <a:pt x="192" y="46"/>
                </a:lnTo>
                <a:lnTo>
                  <a:pt x="186" y="38"/>
                </a:lnTo>
                <a:lnTo>
                  <a:pt x="179" y="31"/>
                </a:lnTo>
                <a:lnTo>
                  <a:pt x="171" y="24"/>
                </a:lnTo>
                <a:lnTo>
                  <a:pt x="163" y="19"/>
                </a:lnTo>
                <a:lnTo>
                  <a:pt x="155" y="13"/>
                </a:lnTo>
                <a:lnTo>
                  <a:pt x="146" y="9"/>
                </a:lnTo>
                <a:lnTo>
                  <a:pt x="136" y="6"/>
                </a:lnTo>
                <a:lnTo>
                  <a:pt x="126" y="2"/>
                </a:lnTo>
                <a:lnTo>
                  <a:pt x="116" y="1"/>
                </a:lnTo>
                <a:lnTo>
                  <a:pt x="105" y="0"/>
                </a:lnTo>
                <a:lnTo>
                  <a:pt x="95" y="1"/>
                </a:lnTo>
                <a:lnTo>
                  <a:pt x="84" y="2"/>
                </a:lnTo>
                <a:lnTo>
                  <a:pt x="74" y="6"/>
                </a:lnTo>
                <a:lnTo>
                  <a:pt x="65" y="9"/>
                </a:lnTo>
                <a:lnTo>
                  <a:pt x="55" y="13"/>
                </a:lnTo>
                <a:lnTo>
                  <a:pt x="46" y="19"/>
                </a:lnTo>
                <a:lnTo>
                  <a:pt x="38" y="24"/>
                </a:lnTo>
                <a:lnTo>
                  <a:pt x="31" y="31"/>
                </a:lnTo>
                <a:lnTo>
                  <a:pt x="24" y="38"/>
                </a:lnTo>
                <a:lnTo>
                  <a:pt x="18" y="46"/>
                </a:lnTo>
                <a:lnTo>
                  <a:pt x="12" y="56"/>
                </a:lnTo>
                <a:lnTo>
                  <a:pt x="8" y="65"/>
                </a:lnTo>
                <a:lnTo>
                  <a:pt x="4" y="74"/>
                </a:lnTo>
                <a:lnTo>
                  <a:pt x="2" y="85"/>
                </a:lnTo>
                <a:lnTo>
                  <a:pt x="1" y="95"/>
                </a:lnTo>
                <a:lnTo>
                  <a:pt x="0" y="105"/>
                </a:lnTo>
                <a:lnTo>
                  <a:pt x="1" y="116"/>
                </a:lnTo>
                <a:lnTo>
                  <a:pt x="2" y="126"/>
                </a:lnTo>
                <a:lnTo>
                  <a:pt x="4" y="137"/>
                </a:lnTo>
                <a:lnTo>
                  <a:pt x="8" y="146"/>
                </a:lnTo>
                <a:lnTo>
                  <a:pt x="12" y="155"/>
                </a:lnTo>
                <a:lnTo>
                  <a:pt x="18" y="165"/>
                </a:lnTo>
                <a:lnTo>
                  <a:pt x="24" y="173"/>
                </a:lnTo>
                <a:lnTo>
                  <a:pt x="31" y="180"/>
                </a:lnTo>
                <a:lnTo>
                  <a:pt x="38" y="187"/>
                </a:lnTo>
                <a:lnTo>
                  <a:pt x="46" y="192"/>
                </a:lnTo>
                <a:lnTo>
                  <a:pt x="55" y="198"/>
                </a:lnTo>
                <a:lnTo>
                  <a:pt x="65" y="202"/>
                </a:lnTo>
                <a:lnTo>
                  <a:pt x="74" y="205"/>
                </a:lnTo>
                <a:lnTo>
                  <a:pt x="84" y="209"/>
                </a:lnTo>
                <a:lnTo>
                  <a:pt x="95" y="210"/>
                </a:lnTo>
                <a:lnTo>
                  <a:pt x="105" y="210"/>
                </a:lnTo>
                <a:lnTo>
                  <a:pt x="105" y="210"/>
                </a:lnTo>
                <a:lnTo>
                  <a:pt x="105" y="210"/>
                </a:lnTo>
              </a:path>
            </a:pathLst>
          </a:custGeom>
          <a:noFill/>
          <a:ln w="6350">
            <a:solidFill>
              <a:srgbClr val="2A467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47" name="Freeform 1059"/>
          <p:cNvSpPr>
            <a:spLocks/>
          </p:cNvSpPr>
          <p:nvPr/>
        </p:nvSpPr>
        <p:spPr bwMode="auto">
          <a:xfrm>
            <a:off x="5710238" y="2222500"/>
            <a:ext cx="53975" cy="50800"/>
          </a:xfrm>
          <a:custGeom>
            <a:avLst/>
            <a:gdLst/>
            <a:ahLst/>
            <a:cxnLst>
              <a:cxn ang="0">
                <a:pos x="116" y="210"/>
              </a:cxn>
              <a:cxn ang="0">
                <a:pos x="135" y="205"/>
              </a:cxn>
              <a:cxn ang="0">
                <a:pos x="155" y="198"/>
              </a:cxn>
              <a:cxn ang="0">
                <a:pos x="171" y="187"/>
              </a:cxn>
              <a:cxn ang="0">
                <a:pos x="185" y="173"/>
              </a:cxn>
              <a:cxn ang="0">
                <a:pos x="197" y="156"/>
              </a:cxn>
              <a:cxn ang="0">
                <a:pos x="205" y="137"/>
              </a:cxn>
              <a:cxn ang="0">
                <a:pos x="210" y="116"/>
              </a:cxn>
              <a:cxn ang="0">
                <a:pos x="210" y="95"/>
              </a:cxn>
              <a:cxn ang="0">
                <a:pos x="205" y="75"/>
              </a:cxn>
              <a:cxn ang="0">
                <a:pos x="197" y="56"/>
              </a:cxn>
              <a:cxn ang="0">
                <a:pos x="185" y="39"/>
              </a:cxn>
              <a:cxn ang="0">
                <a:pos x="171" y="25"/>
              </a:cxn>
              <a:cxn ang="0">
                <a:pos x="155" y="13"/>
              </a:cxn>
              <a:cxn ang="0">
                <a:pos x="135" y="6"/>
              </a:cxn>
              <a:cxn ang="0">
                <a:pos x="116" y="2"/>
              </a:cxn>
              <a:cxn ang="0">
                <a:pos x="94" y="2"/>
              </a:cxn>
              <a:cxn ang="0">
                <a:pos x="74" y="6"/>
              </a:cxn>
              <a:cxn ang="0">
                <a:pos x="54" y="13"/>
              </a:cxn>
              <a:cxn ang="0">
                <a:pos x="38" y="25"/>
              </a:cxn>
              <a:cxn ang="0">
                <a:pos x="24" y="39"/>
              </a:cxn>
              <a:cxn ang="0">
                <a:pos x="13" y="56"/>
              </a:cxn>
              <a:cxn ang="0">
                <a:pos x="5" y="75"/>
              </a:cxn>
              <a:cxn ang="0">
                <a:pos x="1" y="95"/>
              </a:cxn>
              <a:cxn ang="0">
                <a:pos x="1" y="116"/>
              </a:cxn>
              <a:cxn ang="0">
                <a:pos x="5" y="137"/>
              </a:cxn>
              <a:cxn ang="0">
                <a:pos x="13" y="156"/>
              </a:cxn>
              <a:cxn ang="0">
                <a:pos x="24" y="173"/>
              </a:cxn>
              <a:cxn ang="0">
                <a:pos x="38" y="187"/>
              </a:cxn>
              <a:cxn ang="0">
                <a:pos x="54" y="198"/>
              </a:cxn>
              <a:cxn ang="0">
                <a:pos x="74" y="205"/>
              </a:cxn>
              <a:cxn ang="0">
                <a:pos x="94" y="210"/>
              </a:cxn>
            </a:cxnLst>
            <a:rect l="0" t="0" r="r" b="b"/>
            <a:pathLst>
              <a:path w="210" h="210">
                <a:moveTo>
                  <a:pt x="105" y="210"/>
                </a:moveTo>
                <a:lnTo>
                  <a:pt x="116" y="210"/>
                </a:lnTo>
                <a:lnTo>
                  <a:pt x="126" y="209"/>
                </a:lnTo>
                <a:lnTo>
                  <a:pt x="135" y="205"/>
                </a:lnTo>
                <a:lnTo>
                  <a:pt x="146" y="202"/>
                </a:lnTo>
                <a:lnTo>
                  <a:pt x="155" y="198"/>
                </a:lnTo>
                <a:lnTo>
                  <a:pt x="163" y="193"/>
                </a:lnTo>
                <a:lnTo>
                  <a:pt x="171" y="187"/>
                </a:lnTo>
                <a:lnTo>
                  <a:pt x="180" y="180"/>
                </a:lnTo>
                <a:lnTo>
                  <a:pt x="185" y="173"/>
                </a:lnTo>
                <a:lnTo>
                  <a:pt x="192" y="165"/>
                </a:lnTo>
                <a:lnTo>
                  <a:pt x="197" y="156"/>
                </a:lnTo>
                <a:lnTo>
                  <a:pt x="202" y="146"/>
                </a:lnTo>
                <a:lnTo>
                  <a:pt x="205" y="137"/>
                </a:lnTo>
                <a:lnTo>
                  <a:pt x="207" y="127"/>
                </a:lnTo>
                <a:lnTo>
                  <a:pt x="210" y="116"/>
                </a:lnTo>
                <a:lnTo>
                  <a:pt x="210" y="106"/>
                </a:lnTo>
                <a:lnTo>
                  <a:pt x="210" y="95"/>
                </a:lnTo>
                <a:lnTo>
                  <a:pt x="207" y="85"/>
                </a:lnTo>
                <a:lnTo>
                  <a:pt x="205" y="75"/>
                </a:lnTo>
                <a:lnTo>
                  <a:pt x="202" y="65"/>
                </a:lnTo>
                <a:lnTo>
                  <a:pt x="197" y="56"/>
                </a:lnTo>
                <a:lnTo>
                  <a:pt x="192" y="47"/>
                </a:lnTo>
                <a:lnTo>
                  <a:pt x="185" y="39"/>
                </a:lnTo>
                <a:lnTo>
                  <a:pt x="180" y="32"/>
                </a:lnTo>
                <a:lnTo>
                  <a:pt x="171" y="25"/>
                </a:lnTo>
                <a:lnTo>
                  <a:pt x="163" y="19"/>
                </a:lnTo>
                <a:lnTo>
                  <a:pt x="155" y="13"/>
                </a:lnTo>
                <a:lnTo>
                  <a:pt x="146" y="10"/>
                </a:lnTo>
                <a:lnTo>
                  <a:pt x="135" y="6"/>
                </a:lnTo>
                <a:lnTo>
                  <a:pt x="126" y="3"/>
                </a:lnTo>
                <a:lnTo>
                  <a:pt x="116" y="2"/>
                </a:lnTo>
                <a:lnTo>
                  <a:pt x="105" y="0"/>
                </a:lnTo>
                <a:lnTo>
                  <a:pt x="94" y="2"/>
                </a:lnTo>
                <a:lnTo>
                  <a:pt x="83" y="3"/>
                </a:lnTo>
                <a:lnTo>
                  <a:pt x="74" y="6"/>
                </a:lnTo>
                <a:lnTo>
                  <a:pt x="64" y="10"/>
                </a:lnTo>
                <a:lnTo>
                  <a:pt x="54" y="13"/>
                </a:lnTo>
                <a:lnTo>
                  <a:pt x="46" y="19"/>
                </a:lnTo>
                <a:lnTo>
                  <a:pt x="38" y="25"/>
                </a:lnTo>
                <a:lnTo>
                  <a:pt x="31" y="32"/>
                </a:lnTo>
                <a:lnTo>
                  <a:pt x="24" y="39"/>
                </a:lnTo>
                <a:lnTo>
                  <a:pt x="18" y="47"/>
                </a:lnTo>
                <a:lnTo>
                  <a:pt x="13" y="56"/>
                </a:lnTo>
                <a:lnTo>
                  <a:pt x="8" y="65"/>
                </a:lnTo>
                <a:lnTo>
                  <a:pt x="5" y="75"/>
                </a:lnTo>
                <a:lnTo>
                  <a:pt x="2" y="85"/>
                </a:lnTo>
                <a:lnTo>
                  <a:pt x="1" y="95"/>
                </a:lnTo>
                <a:lnTo>
                  <a:pt x="0" y="106"/>
                </a:lnTo>
                <a:lnTo>
                  <a:pt x="1" y="116"/>
                </a:lnTo>
                <a:lnTo>
                  <a:pt x="2" y="127"/>
                </a:lnTo>
                <a:lnTo>
                  <a:pt x="5" y="137"/>
                </a:lnTo>
                <a:lnTo>
                  <a:pt x="8" y="146"/>
                </a:lnTo>
                <a:lnTo>
                  <a:pt x="13" y="156"/>
                </a:lnTo>
                <a:lnTo>
                  <a:pt x="18" y="165"/>
                </a:lnTo>
                <a:lnTo>
                  <a:pt x="24" y="173"/>
                </a:lnTo>
                <a:lnTo>
                  <a:pt x="31" y="180"/>
                </a:lnTo>
                <a:lnTo>
                  <a:pt x="38" y="187"/>
                </a:lnTo>
                <a:lnTo>
                  <a:pt x="46" y="193"/>
                </a:lnTo>
                <a:lnTo>
                  <a:pt x="54" y="198"/>
                </a:lnTo>
                <a:lnTo>
                  <a:pt x="64" y="202"/>
                </a:lnTo>
                <a:lnTo>
                  <a:pt x="74" y="205"/>
                </a:lnTo>
                <a:lnTo>
                  <a:pt x="83" y="209"/>
                </a:lnTo>
                <a:lnTo>
                  <a:pt x="94" y="210"/>
                </a:lnTo>
                <a:lnTo>
                  <a:pt x="105" y="210"/>
                </a:lnTo>
                <a:close/>
              </a:path>
            </a:pathLst>
          </a:custGeom>
          <a:solidFill>
            <a:srgbClr val="841C4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48" name="Freeform 1060"/>
          <p:cNvSpPr>
            <a:spLocks/>
          </p:cNvSpPr>
          <p:nvPr/>
        </p:nvSpPr>
        <p:spPr bwMode="auto">
          <a:xfrm>
            <a:off x="5710238" y="2222500"/>
            <a:ext cx="53975" cy="50800"/>
          </a:xfrm>
          <a:custGeom>
            <a:avLst/>
            <a:gdLst/>
            <a:ahLst/>
            <a:cxnLst>
              <a:cxn ang="0">
                <a:pos x="116" y="210"/>
              </a:cxn>
              <a:cxn ang="0">
                <a:pos x="135" y="205"/>
              </a:cxn>
              <a:cxn ang="0">
                <a:pos x="155" y="198"/>
              </a:cxn>
              <a:cxn ang="0">
                <a:pos x="171" y="187"/>
              </a:cxn>
              <a:cxn ang="0">
                <a:pos x="185" y="173"/>
              </a:cxn>
              <a:cxn ang="0">
                <a:pos x="197" y="156"/>
              </a:cxn>
              <a:cxn ang="0">
                <a:pos x="205" y="137"/>
              </a:cxn>
              <a:cxn ang="0">
                <a:pos x="210" y="116"/>
              </a:cxn>
              <a:cxn ang="0">
                <a:pos x="210" y="95"/>
              </a:cxn>
              <a:cxn ang="0">
                <a:pos x="205" y="75"/>
              </a:cxn>
              <a:cxn ang="0">
                <a:pos x="197" y="56"/>
              </a:cxn>
              <a:cxn ang="0">
                <a:pos x="185" y="39"/>
              </a:cxn>
              <a:cxn ang="0">
                <a:pos x="171" y="25"/>
              </a:cxn>
              <a:cxn ang="0">
                <a:pos x="155" y="13"/>
              </a:cxn>
              <a:cxn ang="0">
                <a:pos x="135" y="6"/>
              </a:cxn>
              <a:cxn ang="0">
                <a:pos x="116" y="2"/>
              </a:cxn>
              <a:cxn ang="0">
                <a:pos x="94" y="2"/>
              </a:cxn>
              <a:cxn ang="0">
                <a:pos x="74" y="6"/>
              </a:cxn>
              <a:cxn ang="0">
                <a:pos x="54" y="13"/>
              </a:cxn>
              <a:cxn ang="0">
                <a:pos x="38" y="25"/>
              </a:cxn>
              <a:cxn ang="0">
                <a:pos x="24" y="39"/>
              </a:cxn>
              <a:cxn ang="0">
                <a:pos x="13" y="56"/>
              </a:cxn>
              <a:cxn ang="0">
                <a:pos x="5" y="75"/>
              </a:cxn>
              <a:cxn ang="0">
                <a:pos x="1" y="95"/>
              </a:cxn>
              <a:cxn ang="0">
                <a:pos x="1" y="116"/>
              </a:cxn>
              <a:cxn ang="0">
                <a:pos x="5" y="137"/>
              </a:cxn>
              <a:cxn ang="0">
                <a:pos x="13" y="156"/>
              </a:cxn>
              <a:cxn ang="0">
                <a:pos x="24" y="173"/>
              </a:cxn>
              <a:cxn ang="0">
                <a:pos x="38" y="187"/>
              </a:cxn>
              <a:cxn ang="0">
                <a:pos x="54" y="198"/>
              </a:cxn>
              <a:cxn ang="0">
                <a:pos x="74" y="205"/>
              </a:cxn>
              <a:cxn ang="0">
                <a:pos x="94" y="210"/>
              </a:cxn>
              <a:cxn ang="0">
                <a:pos x="105" y="210"/>
              </a:cxn>
            </a:cxnLst>
            <a:rect l="0" t="0" r="r" b="b"/>
            <a:pathLst>
              <a:path w="210" h="210">
                <a:moveTo>
                  <a:pt x="105" y="210"/>
                </a:moveTo>
                <a:lnTo>
                  <a:pt x="116" y="210"/>
                </a:lnTo>
                <a:lnTo>
                  <a:pt x="126" y="209"/>
                </a:lnTo>
                <a:lnTo>
                  <a:pt x="135" y="205"/>
                </a:lnTo>
                <a:lnTo>
                  <a:pt x="146" y="202"/>
                </a:lnTo>
                <a:lnTo>
                  <a:pt x="155" y="198"/>
                </a:lnTo>
                <a:lnTo>
                  <a:pt x="163" y="193"/>
                </a:lnTo>
                <a:lnTo>
                  <a:pt x="171" y="187"/>
                </a:lnTo>
                <a:lnTo>
                  <a:pt x="180" y="180"/>
                </a:lnTo>
                <a:lnTo>
                  <a:pt x="185" y="173"/>
                </a:lnTo>
                <a:lnTo>
                  <a:pt x="192" y="165"/>
                </a:lnTo>
                <a:lnTo>
                  <a:pt x="197" y="156"/>
                </a:lnTo>
                <a:lnTo>
                  <a:pt x="202" y="146"/>
                </a:lnTo>
                <a:lnTo>
                  <a:pt x="205" y="137"/>
                </a:lnTo>
                <a:lnTo>
                  <a:pt x="207" y="127"/>
                </a:lnTo>
                <a:lnTo>
                  <a:pt x="210" y="116"/>
                </a:lnTo>
                <a:lnTo>
                  <a:pt x="210" y="106"/>
                </a:lnTo>
                <a:lnTo>
                  <a:pt x="210" y="95"/>
                </a:lnTo>
                <a:lnTo>
                  <a:pt x="207" y="85"/>
                </a:lnTo>
                <a:lnTo>
                  <a:pt x="205" y="75"/>
                </a:lnTo>
                <a:lnTo>
                  <a:pt x="202" y="65"/>
                </a:lnTo>
                <a:lnTo>
                  <a:pt x="197" y="56"/>
                </a:lnTo>
                <a:lnTo>
                  <a:pt x="192" y="47"/>
                </a:lnTo>
                <a:lnTo>
                  <a:pt x="185" y="39"/>
                </a:lnTo>
                <a:lnTo>
                  <a:pt x="180" y="32"/>
                </a:lnTo>
                <a:lnTo>
                  <a:pt x="171" y="25"/>
                </a:lnTo>
                <a:lnTo>
                  <a:pt x="163" y="19"/>
                </a:lnTo>
                <a:lnTo>
                  <a:pt x="155" y="13"/>
                </a:lnTo>
                <a:lnTo>
                  <a:pt x="146" y="10"/>
                </a:lnTo>
                <a:lnTo>
                  <a:pt x="135" y="6"/>
                </a:lnTo>
                <a:lnTo>
                  <a:pt x="126" y="3"/>
                </a:lnTo>
                <a:lnTo>
                  <a:pt x="116" y="2"/>
                </a:lnTo>
                <a:lnTo>
                  <a:pt x="105" y="0"/>
                </a:lnTo>
                <a:lnTo>
                  <a:pt x="94" y="2"/>
                </a:lnTo>
                <a:lnTo>
                  <a:pt x="83" y="3"/>
                </a:lnTo>
                <a:lnTo>
                  <a:pt x="74" y="6"/>
                </a:lnTo>
                <a:lnTo>
                  <a:pt x="64" y="10"/>
                </a:lnTo>
                <a:lnTo>
                  <a:pt x="54" y="13"/>
                </a:lnTo>
                <a:lnTo>
                  <a:pt x="46" y="19"/>
                </a:lnTo>
                <a:lnTo>
                  <a:pt x="38" y="25"/>
                </a:lnTo>
                <a:lnTo>
                  <a:pt x="31" y="32"/>
                </a:lnTo>
                <a:lnTo>
                  <a:pt x="24" y="39"/>
                </a:lnTo>
                <a:lnTo>
                  <a:pt x="18" y="47"/>
                </a:lnTo>
                <a:lnTo>
                  <a:pt x="13" y="56"/>
                </a:lnTo>
                <a:lnTo>
                  <a:pt x="8" y="65"/>
                </a:lnTo>
                <a:lnTo>
                  <a:pt x="5" y="75"/>
                </a:lnTo>
                <a:lnTo>
                  <a:pt x="2" y="85"/>
                </a:lnTo>
                <a:lnTo>
                  <a:pt x="1" y="95"/>
                </a:lnTo>
                <a:lnTo>
                  <a:pt x="0" y="106"/>
                </a:lnTo>
                <a:lnTo>
                  <a:pt x="1" y="116"/>
                </a:lnTo>
                <a:lnTo>
                  <a:pt x="2" y="127"/>
                </a:lnTo>
                <a:lnTo>
                  <a:pt x="5" y="137"/>
                </a:lnTo>
                <a:lnTo>
                  <a:pt x="8" y="146"/>
                </a:lnTo>
                <a:lnTo>
                  <a:pt x="13" y="156"/>
                </a:lnTo>
                <a:lnTo>
                  <a:pt x="18" y="165"/>
                </a:lnTo>
                <a:lnTo>
                  <a:pt x="24" y="173"/>
                </a:lnTo>
                <a:lnTo>
                  <a:pt x="31" y="180"/>
                </a:lnTo>
                <a:lnTo>
                  <a:pt x="38" y="187"/>
                </a:lnTo>
                <a:lnTo>
                  <a:pt x="46" y="193"/>
                </a:lnTo>
                <a:lnTo>
                  <a:pt x="54" y="198"/>
                </a:lnTo>
                <a:lnTo>
                  <a:pt x="64" y="202"/>
                </a:lnTo>
                <a:lnTo>
                  <a:pt x="74" y="205"/>
                </a:lnTo>
                <a:lnTo>
                  <a:pt x="83" y="209"/>
                </a:lnTo>
                <a:lnTo>
                  <a:pt x="94" y="210"/>
                </a:lnTo>
                <a:lnTo>
                  <a:pt x="105" y="210"/>
                </a:lnTo>
                <a:lnTo>
                  <a:pt x="105" y="210"/>
                </a:lnTo>
                <a:lnTo>
                  <a:pt x="105" y="210"/>
                </a:lnTo>
              </a:path>
            </a:pathLst>
          </a:custGeom>
          <a:noFill/>
          <a:ln w="6350">
            <a:solidFill>
              <a:srgbClr val="841C4C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49" name="Freeform 1061"/>
          <p:cNvSpPr>
            <a:spLocks/>
          </p:cNvSpPr>
          <p:nvPr/>
        </p:nvSpPr>
        <p:spPr bwMode="auto">
          <a:xfrm>
            <a:off x="5235575" y="1444625"/>
            <a:ext cx="1039813" cy="879475"/>
          </a:xfrm>
          <a:custGeom>
            <a:avLst/>
            <a:gdLst/>
            <a:ahLst/>
            <a:cxnLst>
              <a:cxn ang="0">
                <a:pos x="3912" y="1259"/>
              </a:cxn>
              <a:cxn ang="0">
                <a:pos x="3817" y="1639"/>
              </a:cxn>
              <a:cxn ang="0">
                <a:pos x="3719" y="1983"/>
              </a:cxn>
              <a:cxn ang="0">
                <a:pos x="3619" y="2292"/>
              </a:cxn>
              <a:cxn ang="0">
                <a:pos x="3516" y="2568"/>
              </a:cxn>
              <a:cxn ang="0">
                <a:pos x="3412" y="2810"/>
              </a:cxn>
              <a:cxn ang="0">
                <a:pos x="3305" y="3018"/>
              </a:cxn>
              <a:cxn ang="0">
                <a:pos x="3197" y="3195"/>
              </a:cxn>
              <a:cxn ang="0">
                <a:pos x="3085" y="3341"/>
              </a:cxn>
              <a:cxn ang="0">
                <a:pos x="2974" y="3456"/>
              </a:cxn>
              <a:cxn ang="0">
                <a:pos x="2863" y="3542"/>
              </a:cxn>
              <a:cxn ang="0">
                <a:pos x="2751" y="3600"/>
              </a:cxn>
              <a:cxn ang="0">
                <a:pos x="2637" y="3632"/>
              </a:cxn>
              <a:cxn ang="0">
                <a:pos x="2522" y="3638"/>
              </a:cxn>
              <a:cxn ang="0">
                <a:pos x="2405" y="3620"/>
              </a:cxn>
              <a:cxn ang="0">
                <a:pos x="2285" y="3578"/>
              </a:cxn>
              <a:cxn ang="0">
                <a:pos x="2162" y="3511"/>
              </a:cxn>
              <a:cxn ang="0">
                <a:pos x="2036" y="3421"/>
              </a:cxn>
              <a:cxn ang="0">
                <a:pos x="1907" y="3308"/>
              </a:cxn>
              <a:cxn ang="0">
                <a:pos x="1776" y="3172"/>
              </a:cxn>
              <a:cxn ang="0">
                <a:pos x="1644" y="3015"/>
              </a:cxn>
              <a:cxn ang="0">
                <a:pos x="1510" y="2837"/>
              </a:cxn>
              <a:cxn ang="0">
                <a:pos x="1374" y="2638"/>
              </a:cxn>
              <a:cxn ang="0">
                <a:pos x="1135" y="2246"/>
              </a:cxn>
              <a:cxn ang="0">
                <a:pos x="855" y="1731"/>
              </a:cxn>
              <a:cxn ang="0">
                <a:pos x="574" y="1151"/>
              </a:cxn>
              <a:cxn ang="0">
                <a:pos x="288" y="513"/>
              </a:cxn>
              <a:cxn ang="0">
                <a:pos x="0" y="30"/>
              </a:cxn>
              <a:cxn ang="0">
                <a:pos x="288" y="709"/>
              </a:cxn>
              <a:cxn ang="0">
                <a:pos x="573" y="1335"/>
              </a:cxn>
              <a:cxn ang="0">
                <a:pos x="856" y="1903"/>
              </a:cxn>
              <a:cxn ang="0">
                <a:pos x="1136" y="2404"/>
              </a:cxn>
              <a:cxn ang="0">
                <a:pos x="1343" y="2733"/>
              </a:cxn>
              <a:cxn ang="0">
                <a:pos x="1481" y="2930"/>
              </a:cxn>
              <a:cxn ang="0">
                <a:pos x="1616" y="3106"/>
              </a:cxn>
              <a:cxn ang="0">
                <a:pos x="1752" y="3261"/>
              </a:cxn>
              <a:cxn ang="0">
                <a:pos x="1886" y="3396"/>
              </a:cxn>
              <a:cxn ang="0">
                <a:pos x="2021" y="3509"/>
              </a:cxn>
              <a:cxn ang="0">
                <a:pos x="2154" y="3598"/>
              </a:cxn>
              <a:cxn ang="0">
                <a:pos x="2286" y="3663"/>
              </a:cxn>
              <a:cxn ang="0">
                <a:pos x="2419" y="3704"/>
              </a:cxn>
              <a:cxn ang="0">
                <a:pos x="2551" y="3718"/>
              </a:cxn>
              <a:cxn ang="0">
                <a:pos x="2682" y="3703"/>
              </a:cxn>
              <a:cxn ang="0">
                <a:pos x="2811" y="3660"/>
              </a:cxn>
              <a:cxn ang="0">
                <a:pos x="2936" y="3588"/>
              </a:cxn>
              <a:cxn ang="0">
                <a:pos x="3058" y="3486"/>
              </a:cxn>
              <a:cxn ang="0">
                <a:pos x="3175" y="3356"/>
              </a:cxn>
              <a:cxn ang="0">
                <a:pos x="3289" y="3196"/>
              </a:cxn>
              <a:cxn ang="0">
                <a:pos x="3402" y="3005"/>
              </a:cxn>
              <a:cxn ang="0">
                <a:pos x="3509" y="2784"/>
              </a:cxn>
              <a:cxn ang="0">
                <a:pos x="3616" y="2531"/>
              </a:cxn>
              <a:cxn ang="0">
                <a:pos x="3719" y="2243"/>
              </a:cxn>
              <a:cxn ang="0">
                <a:pos x="3820" y="1923"/>
              </a:cxn>
              <a:cxn ang="0">
                <a:pos x="3917" y="1567"/>
              </a:cxn>
              <a:cxn ang="0">
                <a:pos x="4012" y="1176"/>
              </a:cxn>
            </a:cxnLst>
            <a:rect l="0" t="0" r="r" b="b"/>
            <a:pathLst>
              <a:path w="4058" h="3718">
                <a:moveTo>
                  <a:pt x="3982" y="950"/>
                </a:moveTo>
                <a:lnTo>
                  <a:pt x="3959" y="1055"/>
                </a:lnTo>
                <a:lnTo>
                  <a:pt x="3936" y="1158"/>
                </a:lnTo>
                <a:lnTo>
                  <a:pt x="3912" y="1259"/>
                </a:lnTo>
                <a:lnTo>
                  <a:pt x="3889" y="1357"/>
                </a:lnTo>
                <a:lnTo>
                  <a:pt x="3865" y="1453"/>
                </a:lnTo>
                <a:lnTo>
                  <a:pt x="3842" y="1547"/>
                </a:lnTo>
                <a:lnTo>
                  <a:pt x="3817" y="1639"/>
                </a:lnTo>
                <a:lnTo>
                  <a:pt x="3793" y="1728"/>
                </a:lnTo>
                <a:lnTo>
                  <a:pt x="3769" y="1815"/>
                </a:lnTo>
                <a:lnTo>
                  <a:pt x="3744" y="1901"/>
                </a:lnTo>
                <a:lnTo>
                  <a:pt x="3719" y="1983"/>
                </a:lnTo>
                <a:lnTo>
                  <a:pt x="3695" y="2064"/>
                </a:lnTo>
                <a:lnTo>
                  <a:pt x="3670" y="2141"/>
                </a:lnTo>
                <a:lnTo>
                  <a:pt x="3645" y="2218"/>
                </a:lnTo>
                <a:lnTo>
                  <a:pt x="3619" y="2292"/>
                </a:lnTo>
                <a:lnTo>
                  <a:pt x="3594" y="2364"/>
                </a:lnTo>
                <a:lnTo>
                  <a:pt x="3568" y="2434"/>
                </a:lnTo>
                <a:lnTo>
                  <a:pt x="3543" y="2502"/>
                </a:lnTo>
                <a:lnTo>
                  <a:pt x="3516" y="2568"/>
                </a:lnTo>
                <a:lnTo>
                  <a:pt x="3491" y="2631"/>
                </a:lnTo>
                <a:lnTo>
                  <a:pt x="3464" y="2693"/>
                </a:lnTo>
                <a:lnTo>
                  <a:pt x="3439" y="2752"/>
                </a:lnTo>
                <a:lnTo>
                  <a:pt x="3412" y="2810"/>
                </a:lnTo>
                <a:lnTo>
                  <a:pt x="3385" y="2864"/>
                </a:lnTo>
                <a:lnTo>
                  <a:pt x="3359" y="2917"/>
                </a:lnTo>
                <a:lnTo>
                  <a:pt x="3332" y="2969"/>
                </a:lnTo>
                <a:lnTo>
                  <a:pt x="3305" y="3018"/>
                </a:lnTo>
                <a:lnTo>
                  <a:pt x="3278" y="3066"/>
                </a:lnTo>
                <a:lnTo>
                  <a:pt x="3251" y="3111"/>
                </a:lnTo>
                <a:lnTo>
                  <a:pt x="3223" y="3154"/>
                </a:lnTo>
                <a:lnTo>
                  <a:pt x="3197" y="3195"/>
                </a:lnTo>
                <a:lnTo>
                  <a:pt x="3169" y="3235"/>
                </a:lnTo>
                <a:lnTo>
                  <a:pt x="3141" y="3272"/>
                </a:lnTo>
                <a:lnTo>
                  <a:pt x="3113" y="3308"/>
                </a:lnTo>
                <a:lnTo>
                  <a:pt x="3085" y="3341"/>
                </a:lnTo>
                <a:lnTo>
                  <a:pt x="3059" y="3373"/>
                </a:lnTo>
                <a:lnTo>
                  <a:pt x="3031" y="3403"/>
                </a:lnTo>
                <a:lnTo>
                  <a:pt x="3003" y="3430"/>
                </a:lnTo>
                <a:lnTo>
                  <a:pt x="2974" y="3456"/>
                </a:lnTo>
                <a:lnTo>
                  <a:pt x="2946" y="3480"/>
                </a:lnTo>
                <a:lnTo>
                  <a:pt x="2919" y="3502"/>
                </a:lnTo>
                <a:lnTo>
                  <a:pt x="2891" y="3523"/>
                </a:lnTo>
                <a:lnTo>
                  <a:pt x="2863" y="3542"/>
                </a:lnTo>
                <a:lnTo>
                  <a:pt x="2835" y="3559"/>
                </a:lnTo>
                <a:lnTo>
                  <a:pt x="2806" y="3574"/>
                </a:lnTo>
                <a:lnTo>
                  <a:pt x="2778" y="3588"/>
                </a:lnTo>
                <a:lnTo>
                  <a:pt x="2751" y="3600"/>
                </a:lnTo>
                <a:lnTo>
                  <a:pt x="2722" y="3610"/>
                </a:lnTo>
                <a:lnTo>
                  <a:pt x="2694" y="3619"/>
                </a:lnTo>
                <a:lnTo>
                  <a:pt x="2666" y="3626"/>
                </a:lnTo>
                <a:lnTo>
                  <a:pt x="2637" y="3632"/>
                </a:lnTo>
                <a:lnTo>
                  <a:pt x="2608" y="3635"/>
                </a:lnTo>
                <a:lnTo>
                  <a:pt x="2580" y="3638"/>
                </a:lnTo>
                <a:lnTo>
                  <a:pt x="2551" y="3639"/>
                </a:lnTo>
                <a:lnTo>
                  <a:pt x="2522" y="3638"/>
                </a:lnTo>
                <a:lnTo>
                  <a:pt x="2493" y="3635"/>
                </a:lnTo>
                <a:lnTo>
                  <a:pt x="2464" y="3632"/>
                </a:lnTo>
                <a:lnTo>
                  <a:pt x="2435" y="3627"/>
                </a:lnTo>
                <a:lnTo>
                  <a:pt x="2405" y="3620"/>
                </a:lnTo>
                <a:lnTo>
                  <a:pt x="2375" y="3612"/>
                </a:lnTo>
                <a:lnTo>
                  <a:pt x="2345" y="3602"/>
                </a:lnTo>
                <a:lnTo>
                  <a:pt x="2315" y="3590"/>
                </a:lnTo>
                <a:lnTo>
                  <a:pt x="2285" y="3578"/>
                </a:lnTo>
                <a:lnTo>
                  <a:pt x="2255" y="3564"/>
                </a:lnTo>
                <a:lnTo>
                  <a:pt x="2223" y="3547"/>
                </a:lnTo>
                <a:lnTo>
                  <a:pt x="2193" y="3530"/>
                </a:lnTo>
                <a:lnTo>
                  <a:pt x="2162" y="3511"/>
                </a:lnTo>
                <a:lnTo>
                  <a:pt x="2131" y="3491"/>
                </a:lnTo>
                <a:lnTo>
                  <a:pt x="2099" y="3470"/>
                </a:lnTo>
                <a:lnTo>
                  <a:pt x="2067" y="3445"/>
                </a:lnTo>
                <a:lnTo>
                  <a:pt x="2036" y="3421"/>
                </a:lnTo>
                <a:lnTo>
                  <a:pt x="2003" y="3396"/>
                </a:lnTo>
                <a:lnTo>
                  <a:pt x="1972" y="3368"/>
                </a:lnTo>
                <a:lnTo>
                  <a:pt x="1940" y="3339"/>
                </a:lnTo>
                <a:lnTo>
                  <a:pt x="1907" y="3308"/>
                </a:lnTo>
                <a:lnTo>
                  <a:pt x="1875" y="3276"/>
                </a:lnTo>
                <a:lnTo>
                  <a:pt x="1842" y="3243"/>
                </a:lnTo>
                <a:lnTo>
                  <a:pt x="1810" y="3208"/>
                </a:lnTo>
                <a:lnTo>
                  <a:pt x="1776" y="3172"/>
                </a:lnTo>
                <a:lnTo>
                  <a:pt x="1744" y="3135"/>
                </a:lnTo>
                <a:lnTo>
                  <a:pt x="1710" y="3097"/>
                </a:lnTo>
                <a:lnTo>
                  <a:pt x="1678" y="3056"/>
                </a:lnTo>
                <a:lnTo>
                  <a:pt x="1644" y="3015"/>
                </a:lnTo>
                <a:lnTo>
                  <a:pt x="1611" y="2973"/>
                </a:lnTo>
                <a:lnTo>
                  <a:pt x="1577" y="2929"/>
                </a:lnTo>
                <a:lnTo>
                  <a:pt x="1543" y="2884"/>
                </a:lnTo>
                <a:lnTo>
                  <a:pt x="1510" y="2837"/>
                </a:lnTo>
                <a:lnTo>
                  <a:pt x="1476" y="2789"/>
                </a:lnTo>
                <a:lnTo>
                  <a:pt x="1443" y="2740"/>
                </a:lnTo>
                <a:lnTo>
                  <a:pt x="1408" y="2690"/>
                </a:lnTo>
                <a:lnTo>
                  <a:pt x="1374" y="2638"/>
                </a:lnTo>
                <a:lnTo>
                  <a:pt x="1341" y="2586"/>
                </a:lnTo>
                <a:lnTo>
                  <a:pt x="1272" y="2477"/>
                </a:lnTo>
                <a:lnTo>
                  <a:pt x="1203" y="2364"/>
                </a:lnTo>
                <a:lnTo>
                  <a:pt x="1135" y="2246"/>
                </a:lnTo>
                <a:lnTo>
                  <a:pt x="1065" y="2124"/>
                </a:lnTo>
                <a:lnTo>
                  <a:pt x="996" y="1997"/>
                </a:lnTo>
                <a:lnTo>
                  <a:pt x="926" y="1866"/>
                </a:lnTo>
                <a:lnTo>
                  <a:pt x="855" y="1731"/>
                </a:lnTo>
                <a:lnTo>
                  <a:pt x="786" y="1591"/>
                </a:lnTo>
                <a:lnTo>
                  <a:pt x="715" y="1449"/>
                </a:lnTo>
                <a:lnTo>
                  <a:pt x="644" y="1302"/>
                </a:lnTo>
                <a:lnTo>
                  <a:pt x="574" y="1151"/>
                </a:lnTo>
                <a:lnTo>
                  <a:pt x="502" y="997"/>
                </a:lnTo>
                <a:lnTo>
                  <a:pt x="431" y="839"/>
                </a:lnTo>
                <a:lnTo>
                  <a:pt x="360" y="678"/>
                </a:lnTo>
                <a:lnTo>
                  <a:pt x="288" y="513"/>
                </a:lnTo>
                <a:lnTo>
                  <a:pt x="217" y="345"/>
                </a:lnTo>
                <a:lnTo>
                  <a:pt x="145" y="174"/>
                </a:lnTo>
                <a:lnTo>
                  <a:pt x="73" y="0"/>
                </a:lnTo>
                <a:lnTo>
                  <a:pt x="0" y="30"/>
                </a:lnTo>
                <a:lnTo>
                  <a:pt x="72" y="204"/>
                </a:lnTo>
                <a:lnTo>
                  <a:pt x="144" y="375"/>
                </a:lnTo>
                <a:lnTo>
                  <a:pt x="216" y="544"/>
                </a:lnTo>
                <a:lnTo>
                  <a:pt x="288" y="709"/>
                </a:lnTo>
                <a:lnTo>
                  <a:pt x="360" y="871"/>
                </a:lnTo>
                <a:lnTo>
                  <a:pt x="431" y="1030"/>
                </a:lnTo>
                <a:lnTo>
                  <a:pt x="502" y="1184"/>
                </a:lnTo>
                <a:lnTo>
                  <a:pt x="573" y="1335"/>
                </a:lnTo>
                <a:lnTo>
                  <a:pt x="644" y="1482"/>
                </a:lnTo>
                <a:lnTo>
                  <a:pt x="715" y="1627"/>
                </a:lnTo>
                <a:lnTo>
                  <a:pt x="786" y="1766"/>
                </a:lnTo>
                <a:lnTo>
                  <a:pt x="856" y="1903"/>
                </a:lnTo>
                <a:lnTo>
                  <a:pt x="926" y="2034"/>
                </a:lnTo>
                <a:lnTo>
                  <a:pt x="997" y="2162"/>
                </a:lnTo>
                <a:lnTo>
                  <a:pt x="1066" y="2285"/>
                </a:lnTo>
                <a:lnTo>
                  <a:pt x="1136" y="2404"/>
                </a:lnTo>
                <a:lnTo>
                  <a:pt x="1205" y="2519"/>
                </a:lnTo>
                <a:lnTo>
                  <a:pt x="1275" y="2628"/>
                </a:lnTo>
                <a:lnTo>
                  <a:pt x="1308" y="2681"/>
                </a:lnTo>
                <a:lnTo>
                  <a:pt x="1343" y="2733"/>
                </a:lnTo>
                <a:lnTo>
                  <a:pt x="1378" y="2784"/>
                </a:lnTo>
                <a:lnTo>
                  <a:pt x="1413" y="2834"/>
                </a:lnTo>
                <a:lnTo>
                  <a:pt x="1446" y="2883"/>
                </a:lnTo>
                <a:lnTo>
                  <a:pt x="1481" y="2930"/>
                </a:lnTo>
                <a:lnTo>
                  <a:pt x="1514" y="2975"/>
                </a:lnTo>
                <a:lnTo>
                  <a:pt x="1548" y="3020"/>
                </a:lnTo>
                <a:lnTo>
                  <a:pt x="1583" y="3063"/>
                </a:lnTo>
                <a:lnTo>
                  <a:pt x="1616" y="3106"/>
                </a:lnTo>
                <a:lnTo>
                  <a:pt x="1650" y="3147"/>
                </a:lnTo>
                <a:lnTo>
                  <a:pt x="1685" y="3186"/>
                </a:lnTo>
                <a:lnTo>
                  <a:pt x="1718" y="3224"/>
                </a:lnTo>
                <a:lnTo>
                  <a:pt x="1752" y="3261"/>
                </a:lnTo>
                <a:lnTo>
                  <a:pt x="1786" y="3297"/>
                </a:lnTo>
                <a:lnTo>
                  <a:pt x="1819" y="3332"/>
                </a:lnTo>
                <a:lnTo>
                  <a:pt x="1853" y="3364"/>
                </a:lnTo>
                <a:lnTo>
                  <a:pt x="1886" y="3396"/>
                </a:lnTo>
                <a:lnTo>
                  <a:pt x="1920" y="3427"/>
                </a:lnTo>
                <a:lnTo>
                  <a:pt x="1954" y="3455"/>
                </a:lnTo>
                <a:lnTo>
                  <a:pt x="1987" y="3483"/>
                </a:lnTo>
                <a:lnTo>
                  <a:pt x="2021" y="3509"/>
                </a:lnTo>
                <a:lnTo>
                  <a:pt x="2053" y="3534"/>
                </a:lnTo>
                <a:lnTo>
                  <a:pt x="2087" y="3557"/>
                </a:lnTo>
                <a:lnTo>
                  <a:pt x="2120" y="3578"/>
                </a:lnTo>
                <a:lnTo>
                  <a:pt x="2154" y="3598"/>
                </a:lnTo>
                <a:lnTo>
                  <a:pt x="2186" y="3617"/>
                </a:lnTo>
                <a:lnTo>
                  <a:pt x="2220" y="3634"/>
                </a:lnTo>
                <a:lnTo>
                  <a:pt x="2254" y="3649"/>
                </a:lnTo>
                <a:lnTo>
                  <a:pt x="2286" y="3663"/>
                </a:lnTo>
                <a:lnTo>
                  <a:pt x="2320" y="3676"/>
                </a:lnTo>
                <a:lnTo>
                  <a:pt x="2353" y="3686"/>
                </a:lnTo>
                <a:lnTo>
                  <a:pt x="2386" y="3696"/>
                </a:lnTo>
                <a:lnTo>
                  <a:pt x="2419" y="3704"/>
                </a:lnTo>
                <a:lnTo>
                  <a:pt x="2453" y="3710"/>
                </a:lnTo>
                <a:lnTo>
                  <a:pt x="2485" y="3714"/>
                </a:lnTo>
                <a:lnTo>
                  <a:pt x="2519" y="3716"/>
                </a:lnTo>
                <a:lnTo>
                  <a:pt x="2551" y="3718"/>
                </a:lnTo>
                <a:lnTo>
                  <a:pt x="2585" y="3716"/>
                </a:lnTo>
                <a:lnTo>
                  <a:pt x="2617" y="3713"/>
                </a:lnTo>
                <a:lnTo>
                  <a:pt x="2650" y="3710"/>
                </a:lnTo>
                <a:lnTo>
                  <a:pt x="2682" y="3703"/>
                </a:lnTo>
                <a:lnTo>
                  <a:pt x="2715" y="3694"/>
                </a:lnTo>
                <a:lnTo>
                  <a:pt x="2747" y="3685"/>
                </a:lnTo>
                <a:lnTo>
                  <a:pt x="2779" y="3674"/>
                </a:lnTo>
                <a:lnTo>
                  <a:pt x="2811" y="3660"/>
                </a:lnTo>
                <a:lnTo>
                  <a:pt x="2842" y="3645"/>
                </a:lnTo>
                <a:lnTo>
                  <a:pt x="2873" y="3627"/>
                </a:lnTo>
                <a:lnTo>
                  <a:pt x="2905" y="3608"/>
                </a:lnTo>
                <a:lnTo>
                  <a:pt x="2936" y="3588"/>
                </a:lnTo>
                <a:lnTo>
                  <a:pt x="2966" y="3565"/>
                </a:lnTo>
                <a:lnTo>
                  <a:pt x="2997" y="3540"/>
                </a:lnTo>
                <a:lnTo>
                  <a:pt x="3027" y="3515"/>
                </a:lnTo>
                <a:lnTo>
                  <a:pt x="3058" y="3486"/>
                </a:lnTo>
                <a:lnTo>
                  <a:pt x="3086" y="3457"/>
                </a:lnTo>
                <a:lnTo>
                  <a:pt x="3117" y="3425"/>
                </a:lnTo>
                <a:lnTo>
                  <a:pt x="3146" y="3391"/>
                </a:lnTo>
                <a:lnTo>
                  <a:pt x="3175" y="3356"/>
                </a:lnTo>
                <a:lnTo>
                  <a:pt x="3203" y="3319"/>
                </a:lnTo>
                <a:lnTo>
                  <a:pt x="3232" y="3280"/>
                </a:lnTo>
                <a:lnTo>
                  <a:pt x="3261" y="3239"/>
                </a:lnTo>
                <a:lnTo>
                  <a:pt x="3289" y="3196"/>
                </a:lnTo>
                <a:lnTo>
                  <a:pt x="3318" y="3151"/>
                </a:lnTo>
                <a:lnTo>
                  <a:pt x="3346" y="3105"/>
                </a:lnTo>
                <a:lnTo>
                  <a:pt x="3374" y="3056"/>
                </a:lnTo>
                <a:lnTo>
                  <a:pt x="3402" y="3005"/>
                </a:lnTo>
                <a:lnTo>
                  <a:pt x="3428" y="2953"/>
                </a:lnTo>
                <a:lnTo>
                  <a:pt x="3456" y="2899"/>
                </a:lnTo>
                <a:lnTo>
                  <a:pt x="3483" y="2842"/>
                </a:lnTo>
                <a:lnTo>
                  <a:pt x="3509" y="2784"/>
                </a:lnTo>
                <a:lnTo>
                  <a:pt x="3536" y="2724"/>
                </a:lnTo>
                <a:lnTo>
                  <a:pt x="3564" y="2661"/>
                </a:lnTo>
                <a:lnTo>
                  <a:pt x="3589" y="2597"/>
                </a:lnTo>
                <a:lnTo>
                  <a:pt x="3616" y="2531"/>
                </a:lnTo>
                <a:lnTo>
                  <a:pt x="3641" y="2461"/>
                </a:lnTo>
                <a:lnTo>
                  <a:pt x="3668" y="2390"/>
                </a:lnTo>
                <a:lnTo>
                  <a:pt x="3694" y="2317"/>
                </a:lnTo>
                <a:lnTo>
                  <a:pt x="3719" y="2243"/>
                </a:lnTo>
                <a:lnTo>
                  <a:pt x="3744" y="2166"/>
                </a:lnTo>
                <a:lnTo>
                  <a:pt x="3770" y="2087"/>
                </a:lnTo>
                <a:lnTo>
                  <a:pt x="3794" y="2006"/>
                </a:lnTo>
                <a:lnTo>
                  <a:pt x="3820" y="1923"/>
                </a:lnTo>
                <a:lnTo>
                  <a:pt x="3844" y="1837"/>
                </a:lnTo>
                <a:lnTo>
                  <a:pt x="3868" y="1749"/>
                </a:lnTo>
                <a:lnTo>
                  <a:pt x="3893" y="1658"/>
                </a:lnTo>
                <a:lnTo>
                  <a:pt x="3917" y="1567"/>
                </a:lnTo>
                <a:lnTo>
                  <a:pt x="3941" y="1472"/>
                </a:lnTo>
                <a:lnTo>
                  <a:pt x="3965" y="1376"/>
                </a:lnTo>
                <a:lnTo>
                  <a:pt x="3989" y="1276"/>
                </a:lnTo>
                <a:lnTo>
                  <a:pt x="4012" y="1176"/>
                </a:lnTo>
                <a:lnTo>
                  <a:pt x="4035" y="1072"/>
                </a:lnTo>
                <a:lnTo>
                  <a:pt x="4058" y="966"/>
                </a:lnTo>
                <a:lnTo>
                  <a:pt x="3982" y="95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50" name="Rectangle 1062"/>
          <p:cNvSpPr>
            <a:spLocks noChangeArrowheads="1"/>
          </p:cNvSpPr>
          <p:nvPr/>
        </p:nvSpPr>
        <p:spPr bwMode="auto">
          <a:xfrm>
            <a:off x="5038725" y="2041525"/>
            <a:ext cx="3984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i="0">
                <a:solidFill>
                  <a:srgbClr val="1F1A17"/>
                </a:solidFill>
                <a:latin typeface="Arial" charset="0"/>
              </a:rPr>
              <a:t>Profit</a:t>
            </a:r>
            <a:endParaRPr lang="en-US" sz="1400" b="0" i="0">
              <a:latin typeface="Arial" charset="0"/>
            </a:endParaRPr>
          </a:p>
        </p:txBody>
      </p:sp>
      <p:sp>
        <p:nvSpPr>
          <p:cNvPr id="115751" name="Rectangle 1063"/>
          <p:cNvSpPr>
            <a:spLocks noChangeArrowheads="1"/>
          </p:cNvSpPr>
          <p:nvPr/>
        </p:nvSpPr>
        <p:spPr bwMode="auto">
          <a:xfrm>
            <a:off x="5756275" y="1800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300">
                <a:solidFill>
                  <a:srgbClr val="FF0066"/>
                </a:solidFill>
                <a:latin typeface="Arial" charset="0"/>
              </a:rPr>
              <a:t>a</a:t>
            </a:r>
            <a:endParaRPr lang="en-US" sz="1400" b="0" i="0">
              <a:latin typeface="Arial" charset="0"/>
            </a:endParaRPr>
          </a:p>
        </p:txBody>
      </p:sp>
      <p:sp>
        <p:nvSpPr>
          <p:cNvPr id="115752" name="Rectangle 1064"/>
          <p:cNvSpPr>
            <a:spLocks noChangeArrowheads="1"/>
          </p:cNvSpPr>
          <p:nvPr/>
        </p:nvSpPr>
        <p:spPr bwMode="auto">
          <a:xfrm>
            <a:off x="5754688" y="2098675"/>
            <a:ext cx="1016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300">
                <a:solidFill>
                  <a:srgbClr val="1F1A17"/>
                </a:solidFill>
                <a:latin typeface="Arial" charset="0"/>
              </a:rPr>
              <a:t>b</a:t>
            </a:r>
            <a:endParaRPr lang="en-US" sz="1400" b="0" i="0">
              <a:latin typeface="Arial" charset="0"/>
            </a:endParaRPr>
          </a:p>
        </p:txBody>
      </p:sp>
      <p:sp>
        <p:nvSpPr>
          <p:cNvPr id="115753" name="Rectangle 1065"/>
          <p:cNvSpPr>
            <a:spLocks noChangeArrowheads="1"/>
          </p:cNvSpPr>
          <p:nvPr/>
        </p:nvSpPr>
        <p:spPr bwMode="auto">
          <a:xfrm>
            <a:off x="5791200" y="2459038"/>
            <a:ext cx="920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300">
                <a:solidFill>
                  <a:srgbClr val="FF0066"/>
                </a:solidFill>
                <a:latin typeface="Arial" charset="0"/>
              </a:rPr>
              <a:t>e</a:t>
            </a:r>
            <a:endParaRPr lang="en-US" sz="1400" b="0" i="0">
              <a:latin typeface="Arial" charset="0"/>
            </a:endParaRPr>
          </a:p>
        </p:txBody>
      </p:sp>
      <p:sp>
        <p:nvSpPr>
          <p:cNvPr id="115754" name="Rectangle 1066"/>
          <p:cNvSpPr>
            <a:spLocks noChangeArrowheads="1"/>
          </p:cNvSpPr>
          <p:nvPr/>
        </p:nvSpPr>
        <p:spPr bwMode="auto">
          <a:xfrm>
            <a:off x="7772400" y="3276600"/>
            <a:ext cx="13716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i="0">
                <a:solidFill>
                  <a:srgbClr val="1F1A17"/>
                </a:solidFill>
                <a:latin typeface="Arial" charset="0"/>
              </a:rPr>
              <a:t>Diamonds</a:t>
            </a:r>
            <a:r>
              <a:rPr lang="en-US" sz="1300" i="0">
                <a:solidFill>
                  <a:srgbClr val="1F1A17"/>
                </a:solidFill>
                <a:latin typeface="Arial" charset="0"/>
              </a:rPr>
              <a:t> per day</a:t>
            </a:r>
            <a:endParaRPr lang="en-US" sz="1400" b="0" i="0">
              <a:latin typeface="Arial" charset="0"/>
            </a:endParaRPr>
          </a:p>
        </p:txBody>
      </p:sp>
      <p:sp>
        <p:nvSpPr>
          <p:cNvPr id="115755" name="Freeform 1067"/>
          <p:cNvSpPr>
            <a:spLocks/>
          </p:cNvSpPr>
          <p:nvPr/>
        </p:nvSpPr>
        <p:spPr bwMode="auto">
          <a:xfrm>
            <a:off x="5233988" y="1443038"/>
            <a:ext cx="1046162" cy="884237"/>
          </a:xfrm>
          <a:custGeom>
            <a:avLst/>
            <a:gdLst/>
            <a:ahLst/>
            <a:cxnLst>
              <a:cxn ang="0">
                <a:pos x="3911" y="1260"/>
              </a:cxn>
              <a:cxn ang="0">
                <a:pos x="3816" y="1640"/>
              </a:cxn>
              <a:cxn ang="0">
                <a:pos x="3718" y="1984"/>
              </a:cxn>
              <a:cxn ang="0">
                <a:pos x="3618" y="2294"/>
              </a:cxn>
              <a:cxn ang="0">
                <a:pos x="3516" y="2568"/>
              </a:cxn>
              <a:cxn ang="0">
                <a:pos x="3411" y="2809"/>
              </a:cxn>
              <a:cxn ang="0">
                <a:pos x="3305" y="3017"/>
              </a:cxn>
              <a:cxn ang="0">
                <a:pos x="3196" y="3193"/>
              </a:cxn>
              <a:cxn ang="0">
                <a:pos x="3087" y="3337"/>
              </a:cxn>
              <a:cxn ang="0">
                <a:pos x="2977" y="3452"/>
              </a:cxn>
              <a:cxn ang="0">
                <a:pos x="2867" y="3536"/>
              </a:cxn>
              <a:cxn ang="0">
                <a:pos x="2756" y="3593"/>
              </a:cxn>
              <a:cxn ang="0">
                <a:pos x="2646" y="3624"/>
              </a:cxn>
              <a:cxn ang="0">
                <a:pos x="2534" y="3630"/>
              </a:cxn>
              <a:cxn ang="0">
                <a:pos x="2420" y="3613"/>
              </a:cxn>
              <a:cxn ang="0">
                <a:pos x="2302" y="3571"/>
              </a:cxn>
              <a:cxn ang="0">
                <a:pos x="2180" y="3506"/>
              </a:cxn>
              <a:cxn ang="0">
                <a:pos x="2055" y="3416"/>
              </a:cxn>
              <a:cxn ang="0">
                <a:pos x="1927" y="3303"/>
              </a:cxn>
              <a:cxn ang="0">
                <a:pos x="1798" y="3169"/>
              </a:cxn>
              <a:cxn ang="0">
                <a:pos x="1666" y="3012"/>
              </a:cxn>
              <a:cxn ang="0">
                <a:pos x="1531" y="2834"/>
              </a:cxn>
              <a:cxn ang="0">
                <a:pos x="1397" y="2636"/>
              </a:cxn>
              <a:cxn ang="0">
                <a:pos x="1156" y="2245"/>
              </a:cxn>
              <a:cxn ang="0">
                <a:pos x="878" y="1731"/>
              </a:cxn>
              <a:cxn ang="0">
                <a:pos x="596" y="1150"/>
              </a:cxn>
              <a:cxn ang="0">
                <a:pos x="311" y="512"/>
              </a:cxn>
              <a:cxn ang="0">
                <a:pos x="0" y="40"/>
              </a:cxn>
              <a:cxn ang="0">
                <a:pos x="287" y="720"/>
              </a:cxn>
              <a:cxn ang="0">
                <a:pos x="572" y="1346"/>
              </a:cxn>
              <a:cxn ang="0">
                <a:pos x="856" y="1914"/>
              </a:cxn>
              <a:cxn ang="0">
                <a:pos x="1135" y="2415"/>
              </a:cxn>
              <a:cxn ang="0">
                <a:pos x="1344" y="2746"/>
              </a:cxn>
              <a:cxn ang="0">
                <a:pos x="1480" y="2942"/>
              </a:cxn>
              <a:cxn ang="0">
                <a:pos x="1617" y="3119"/>
              </a:cxn>
              <a:cxn ang="0">
                <a:pos x="1754" y="3276"/>
              </a:cxn>
              <a:cxn ang="0">
                <a:pos x="1888" y="3411"/>
              </a:cxn>
              <a:cxn ang="0">
                <a:pos x="2024" y="3525"/>
              </a:cxn>
              <a:cxn ang="0">
                <a:pos x="2158" y="3615"/>
              </a:cxn>
              <a:cxn ang="0">
                <a:pos x="2292" y="3681"/>
              </a:cxn>
              <a:cxn ang="0">
                <a:pos x="2428" y="3721"/>
              </a:cxn>
              <a:cxn ang="0">
                <a:pos x="2562" y="3735"/>
              </a:cxn>
              <a:cxn ang="0">
                <a:pos x="2697" y="3720"/>
              </a:cxn>
              <a:cxn ang="0">
                <a:pos x="2828" y="3676"/>
              </a:cxn>
              <a:cxn ang="0">
                <a:pos x="2954" y="3603"/>
              </a:cxn>
              <a:cxn ang="0">
                <a:pos x="3077" y="3501"/>
              </a:cxn>
              <a:cxn ang="0">
                <a:pos x="3196" y="3369"/>
              </a:cxn>
              <a:cxn ang="0">
                <a:pos x="3312" y="3208"/>
              </a:cxn>
              <a:cxn ang="0">
                <a:pos x="3423" y="3017"/>
              </a:cxn>
              <a:cxn ang="0">
                <a:pos x="3533" y="2795"/>
              </a:cxn>
              <a:cxn ang="0">
                <a:pos x="3638" y="2540"/>
              </a:cxn>
              <a:cxn ang="0">
                <a:pos x="3743" y="2252"/>
              </a:cxn>
              <a:cxn ang="0">
                <a:pos x="3844" y="1931"/>
              </a:cxn>
              <a:cxn ang="0">
                <a:pos x="3941" y="1574"/>
              </a:cxn>
              <a:cxn ang="0">
                <a:pos x="4036" y="1183"/>
              </a:cxn>
            </a:cxnLst>
            <a:rect l="0" t="0" r="r" b="b"/>
            <a:pathLst>
              <a:path w="4082" h="3735">
                <a:moveTo>
                  <a:pt x="3980" y="952"/>
                </a:moveTo>
                <a:lnTo>
                  <a:pt x="3957" y="1058"/>
                </a:lnTo>
                <a:lnTo>
                  <a:pt x="3934" y="1160"/>
                </a:lnTo>
                <a:lnTo>
                  <a:pt x="3911" y="1260"/>
                </a:lnTo>
                <a:lnTo>
                  <a:pt x="3888" y="1359"/>
                </a:lnTo>
                <a:lnTo>
                  <a:pt x="3863" y="1455"/>
                </a:lnTo>
                <a:lnTo>
                  <a:pt x="3840" y="1549"/>
                </a:lnTo>
                <a:lnTo>
                  <a:pt x="3816" y="1640"/>
                </a:lnTo>
                <a:lnTo>
                  <a:pt x="3791" y="1729"/>
                </a:lnTo>
                <a:lnTo>
                  <a:pt x="3767" y="1816"/>
                </a:lnTo>
                <a:lnTo>
                  <a:pt x="3743" y="1901"/>
                </a:lnTo>
                <a:lnTo>
                  <a:pt x="3718" y="1984"/>
                </a:lnTo>
                <a:lnTo>
                  <a:pt x="3693" y="2064"/>
                </a:lnTo>
                <a:lnTo>
                  <a:pt x="3669" y="2143"/>
                </a:lnTo>
                <a:lnTo>
                  <a:pt x="3643" y="2219"/>
                </a:lnTo>
                <a:lnTo>
                  <a:pt x="3618" y="2294"/>
                </a:lnTo>
                <a:lnTo>
                  <a:pt x="3593" y="2365"/>
                </a:lnTo>
                <a:lnTo>
                  <a:pt x="3567" y="2435"/>
                </a:lnTo>
                <a:lnTo>
                  <a:pt x="3541" y="2502"/>
                </a:lnTo>
                <a:lnTo>
                  <a:pt x="3516" y="2568"/>
                </a:lnTo>
                <a:lnTo>
                  <a:pt x="3490" y="2631"/>
                </a:lnTo>
                <a:lnTo>
                  <a:pt x="3464" y="2692"/>
                </a:lnTo>
                <a:lnTo>
                  <a:pt x="3437" y="2751"/>
                </a:lnTo>
                <a:lnTo>
                  <a:pt x="3411" y="2809"/>
                </a:lnTo>
                <a:lnTo>
                  <a:pt x="3385" y="2863"/>
                </a:lnTo>
                <a:lnTo>
                  <a:pt x="3358" y="2917"/>
                </a:lnTo>
                <a:lnTo>
                  <a:pt x="3331" y="2968"/>
                </a:lnTo>
                <a:lnTo>
                  <a:pt x="3305" y="3017"/>
                </a:lnTo>
                <a:lnTo>
                  <a:pt x="3278" y="3064"/>
                </a:lnTo>
                <a:lnTo>
                  <a:pt x="3250" y="3109"/>
                </a:lnTo>
                <a:lnTo>
                  <a:pt x="3224" y="3152"/>
                </a:lnTo>
                <a:lnTo>
                  <a:pt x="3196" y="3193"/>
                </a:lnTo>
                <a:lnTo>
                  <a:pt x="3169" y="3232"/>
                </a:lnTo>
                <a:lnTo>
                  <a:pt x="3142" y="3269"/>
                </a:lnTo>
                <a:lnTo>
                  <a:pt x="3115" y="3305"/>
                </a:lnTo>
                <a:lnTo>
                  <a:pt x="3087" y="3337"/>
                </a:lnTo>
                <a:lnTo>
                  <a:pt x="3059" y="3368"/>
                </a:lnTo>
                <a:lnTo>
                  <a:pt x="3031" y="3398"/>
                </a:lnTo>
                <a:lnTo>
                  <a:pt x="3005" y="3426"/>
                </a:lnTo>
                <a:lnTo>
                  <a:pt x="2977" y="3452"/>
                </a:lnTo>
                <a:lnTo>
                  <a:pt x="2949" y="3475"/>
                </a:lnTo>
                <a:lnTo>
                  <a:pt x="2921" y="3497"/>
                </a:lnTo>
                <a:lnTo>
                  <a:pt x="2894" y="3518"/>
                </a:lnTo>
                <a:lnTo>
                  <a:pt x="2867" y="3536"/>
                </a:lnTo>
                <a:lnTo>
                  <a:pt x="2839" y="3552"/>
                </a:lnTo>
                <a:lnTo>
                  <a:pt x="2811" y="3567"/>
                </a:lnTo>
                <a:lnTo>
                  <a:pt x="2784" y="3581"/>
                </a:lnTo>
                <a:lnTo>
                  <a:pt x="2756" y="3593"/>
                </a:lnTo>
                <a:lnTo>
                  <a:pt x="2729" y="3603"/>
                </a:lnTo>
                <a:lnTo>
                  <a:pt x="2701" y="3611"/>
                </a:lnTo>
                <a:lnTo>
                  <a:pt x="2673" y="3618"/>
                </a:lnTo>
                <a:lnTo>
                  <a:pt x="2646" y="3624"/>
                </a:lnTo>
                <a:lnTo>
                  <a:pt x="2618" y="3628"/>
                </a:lnTo>
                <a:lnTo>
                  <a:pt x="2590" y="3630"/>
                </a:lnTo>
                <a:lnTo>
                  <a:pt x="2562" y="3631"/>
                </a:lnTo>
                <a:lnTo>
                  <a:pt x="2534" y="3630"/>
                </a:lnTo>
                <a:lnTo>
                  <a:pt x="2506" y="3628"/>
                </a:lnTo>
                <a:lnTo>
                  <a:pt x="2477" y="3624"/>
                </a:lnTo>
                <a:lnTo>
                  <a:pt x="2449" y="3620"/>
                </a:lnTo>
                <a:lnTo>
                  <a:pt x="2420" y="3613"/>
                </a:lnTo>
                <a:lnTo>
                  <a:pt x="2391" y="3605"/>
                </a:lnTo>
                <a:lnTo>
                  <a:pt x="2361" y="3595"/>
                </a:lnTo>
                <a:lnTo>
                  <a:pt x="2332" y="3584"/>
                </a:lnTo>
                <a:lnTo>
                  <a:pt x="2302" y="3571"/>
                </a:lnTo>
                <a:lnTo>
                  <a:pt x="2272" y="3557"/>
                </a:lnTo>
                <a:lnTo>
                  <a:pt x="2241" y="3541"/>
                </a:lnTo>
                <a:lnTo>
                  <a:pt x="2210" y="3523"/>
                </a:lnTo>
                <a:lnTo>
                  <a:pt x="2180" y="3506"/>
                </a:lnTo>
                <a:lnTo>
                  <a:pt x="2149" y="3485"/>
                </a:lnTo>
                <a:lnTo>
                  <a:pt x="2117" y="3463"/>
                </a:lnTo>
                <a:lnTo>
                  <a:pt x="2086" y="3440"/>
                </a:lnTo>
                <a:lnTo>
                  <a:pt x="2055" y="3416"/>
                </a:lnTo>
                <a:lnTo>
                  <a:pt x="2024" y="3390"/>
                </a:lnTo>
                <a:lnTo>
                  <a:pt x="1991" y="3362"/>
                </a:lnTo>
                <a:lnTo>
                  <a:pt x="1960" y="3334"/>
                </a:lnTo>
                <a:lnTo>
                  <a:pt x="1927" y="3303"/>
                </a:lnTo>
                <a:lnTo>
                  <a:pt x="1895" y="3272"/>
                </a:lnTo>
                <a:lnTo>
                  <a:pt x="1863" y="3239"/>
                </a:lnTo>
                <a:lnTo>
                  <a:pt x="1830" y="3205"/>
                </a:lnTo>
                <a:lnTo>
                  <a:pt x="1798" y="3169"/>
                </a:lnTo>
                <a:lnTo>
                  <a:pt x="1764" y="3132"/>
                </a:lnTo>
                <a:lnTo>
                  <a:pt x="1732" y="3093"/>
                </a:lnTo>
                <a:lnTo>
                  <a:pt x="1698" y="3053"/>
                </a:lnTo>
                <a:lnTo>
                  <a:pt x="1666" y="3012"/>
                </a:lnTo>
                <a:lnTo>
                  <a:pt x="1632" y="2970"/>
                </a:lnTo>
                <a:lnTo>
                  <a:pt x="1598" y="2926"/>
                </a:lnTo>
                <a:lnTo>
                  <a:pt x="1565" y="2881"/>
                </a:lnTo>
                <a:lnTo>
                  <a:pt x="1531" y="2834"/>
                </a:lnTo>
                <a:lnTo>
                  <a:pt x="1498" y="2787"/>
                </a:lnTo>
                <a:lnTo>
                  <a:pt x="1464" y="2738"/>
                </a:lnTo>
                <a:lnTo>
                  <a:pt x="1430" y="2687"/>
                </a:lnTo>
                <a:lnTo>
                  <a:pt x="1397" y="2636"/>
                </a:lnTo>
                <a:lnTo>
                  <a:pt x="1362" y="2584"/>
                </a:lnTo>
                <a:lnTo>
                  <a:pt x="1294" y="2475"/>
                </a:lnTo>
                <a:lnTo>
                  <a:pt x="1225" y="2362"/>
                </a:lnTo>
                <a:lnTo>
                  <a:pt x="1156" y="2245"/>
                </a:lnTo>
                <a:lnTo>
                  <a:pt x="1088" y="2122"/>
                </a:lnTo>
                <a:lnTo>
                  <a:pt x="1018" y="1996"/>
                </a:lnTo>
                <a:lnTo>
                  <a:pt x="949" y="1865"/>
                </a:lnTo>
                <a:lnTo>
                  <a:pt x="878" y="1731"/>
                </a:lnTo>
                <a:lnTo>
                  <a:pt x="808" y="1591"/>
                </a:lnTo>
                <a:lnTo>
                  <a:pt x="738" y="1448"/>
                </a:lnTo>
                <a:lnTo>
                  <a:pt x="667" y="1301"/>
                </a:lnTo>
                <a:lnTo>
                  <a:pt x="596" y="1150"/>
                </a:lnTo>
                <a:lnTo>
                  <a:pt x="525" y="996"/>
                </a:lnTo>
                <a:lnTo>
                  <a:pt x="454" y="839"/>
                </a:lnTo>
                <a:lnTo>
                  <a:pt x="382" y="678"/>
                </a:lnTo>
                <a:lnTo>
                  <a:pt x="311" y="512"/>
                </a:lnTo>
                <a:lnTo>
                  <a:pt x="240" y="346"/>
                </a:lnTo>
                <a:lnTo>
                  <a:pt x="168" y="174"/>
                </a:lnTo>
                <a:lnTo>
                  <a:pt x="96" y="0"/>
                </a:lnTo>
                <a:lnTo>
                  <a:pt x="0" y="40"/>
                </a:lnTo>
                <a:lnTo>
                  <a:pt x="72" y="215"/>
                </a:lnTo>
                <a:lnTo>
                  <a:pt x="143" y="386"/>
                </a:lnTo>
                <a:lnTo>
                  <a:pt x="215" y="554"/>
                </a:lnTo>
                <a:lnTo>
                  <a:pt x="287" y="720"/>
                </a:lnTo>
                <a:lnTo>
                  <a:pt x="359" y="882"/>
                </a:lnTo>
                <a:lnTo>
                  <a:pt x="430" y="1039"/>
                </a:lnTo>
                <a:lnTo>
                  <a:pt x="501" y="1194"/>
                </a:lnTo>
                <a:lnTo>
                  <a:pt x="572" y="1346"/>
                </a:lnTo>
                <a:lnTo>
                  <a:pt x="644" y="1493"/>
                </a:lnTo>
                <a:lnTo>
                  <a:pt x="715" y="1638"/>
                </a:lnTo>
                <a:lnTo>
                  <a:pt x="785" y="1777"/>
                </a:lnTo>
                <a:lnTo>
                  <a:pt x="856" y="1914"/>
                </a:lnTo>
                <a:lnTo>
                  <a:pt x="925" y="2046"/>
                </a:lnTo>
                <a:lnTo>
                  <a:pt x="996" y="2173"/>
                </a:lnTo>
                <a:lnTo>
                  <a:pt x="1066" y="2297"/>
                </a:lnTo>
                <a:lnTo>
                  <a:pt x="1135" y="2415"/>
                </a:lnTo>
                <a:lnTo>
                  <a:pt x="1205" y="2531"/>
                </a:lnTo>
                <a:lnTo>
                  <a:pt x="1274" y="2640"/>
                </a:lnTo>
                <a:lnTo>
                  <a:pt x="1309" y="2694"/>
                </a:lnTo>
                <a:lnTo>
                  <a:pt x="1344" y="2746"/>
                </a:lnTo>
                <a:lnTo>
                  <a:pt x="1377" y="2797"/>
                </a:lnTo>
                <a:lnTo>
                  <a:pt x="1412" y="2846"/>
                </a:lnTo>
                <a:lnTo>
                  <a:pt x="1447" y="2895"/>
                </a:lnTo>
                <a:lnTo>
                  <a:pt x="1480" y="2942"/>
                </a:lnTo>
                <a:lnTo>
                  <a:pt x="1515" y="2988"/>
                </a:lnTo>
                <a:lnTo>
                  <a:pt x="1550" y="3034"/>
                </a:lnTo>
                <a:lnTo>
                  <a:pt x="1583" y="3078"/>
                </a:lnTo>
                <a:lnTo>
                  <a:pt x="1617" y="3119"/>
                </a:lnTo>
                <a:lnTo>
                  <a:pt x="1652" y="3160"/>
                </a:lnTo>
                <a:lnTo>
                  <a:pt x="1685" y="3200"/>
                </a:lnTo>
                <a:lnTo>
                  <a:pt x="1719" y="3239"/>
                </a:lnTo>
                <a:lnTo>
                  <a:pt x="1754" y="3276"/>
                </a:lnTo>
                <a:lnTo>
                  <a:pt x="1787" y="3312"/>
                </a:lnTo>
                <a:lnTo>
                  <a:pt x="1821" y="3346"/>
                </a:lnTo>
                <a:lnTo>
                  <a:pt x="1854" y="3379"/>
                </a:lnTo>
                <a:lnTo>
                  <a:pt x="1888" y="3411"/>
                </a:lnTo>
                <a:lnTo>
                  <a:pt x="1922" y="3441"/>
                </a:lnTo>
                <a:lnTo>
                  <a:pt x="1956" y="3470"/>
                </a:lnTo>
                <a:lnTo>
                  <a:pt x="1990" y="3498"/>
                </a:lnTo>
                <a:lnTo>
                  <a:pt x="2024" y="3525"/>
                </a:lnTo>
                <a:lnTo>
                  <a:pt x="2057" y="3549"/>
                </a:lnTo>
                <a:lnTo>
                  <a:pt x="2091" y="3572"/>
                </a:lnTo>
                <a:lnTo>
                  <a:pt x="2124" y="3594"/>
                </a:lnTo>
                <a:lnTo>
                  <a:pt x="2158" y="3615"/>
                </a:lnTo>
                <a:lnTo>
                  <a:pt x="2192" y="3633"/>
                </a:lnTo>
                <a:lnTo>
                  <a:pt x="2225" y="3651"/>
                </a:lnTo>
                <a:lnTo>
                  <a:pt x="2259" y="3666"/>
                </a:lnTo>
                <a:lnTo>
                  <a:pt x="2292" y="3681"/>
                </a:lnTo>
                <a:lnTo>
                  <a:pt x="2326" y="3694"/>
                </a:lnTo>
                <a:lnTo>
                  <a:pt x="2360" y="3704"/>
                </a:lnTo>
                <a:lnTo>
                  <a:pt x="2394" y="3713"/>
                </a:lnTo>
                <a:lnTo>
                  <a:pt x="2428" y="3721"/>
                </a:lnTo>
                <a:lnTo>
                  <a:pt x="2461" y="3727"/>
                </a:lnTo>
                <a:lnTo>
                  <a:pt x="2495" y="3732"/>
                </a:lnTo>
                <a:lnTo>
                  <a:pt x="2529" y="3734"/>
                </a:lnTo>
                <a:lnTo>
                  <a:pt x="2562" y="3735"/>
                </a:lnTo>
                <a:lnTo>
                  <a:pt x="2596" y="3734"/>
                </a:lnTo>
                <a:lnTo>
                  <a:pt x="2629" y="3732"/>
                </a:lnTo>
                <a:lnTo>
                  <a:pt x="2663" y="3727"/>
                </a:lnTo>
                <a:lnTo>
                  <a:pt x="2697" y="3720"/>
                </a:lnTo>
                <a:lnTo>
                  <a:pt x="2729" y="3712"/>
                </a:lnTo>
                <a:lnTo>
                  <a:pt x="2762" y="3702"/>
                </a:lnTo>
                <a:lnTo>
                  <a:pt x="2795" y="3690"/>
                </a:lnTo>
                <a:lnTo>
                  <a:pt x="2828" y="3676"/>
                </a:lnTo>
                <a:lnTo>
                  <a:pt x="2859" y="3661"/>
                </a:lnTo>
                <a:lnTo>
                  <a:pt x="2891" y="3644"/>
                </a:lnTo>
                <a:lnTo>
                  <a:pt x="2923" y="3624"/>
                </a:lnTo>
                <a:lnTo>
                  <a:pt x="2954" y="3603"/>
                </a:lnTo>
                <a:lnTo>
                  <a:pt x="2985" y="3580"/>
                </a:lnTo>
                <a:lnTo>
                  <a:pt x="3016" y="3556"/>
                </a:lnTo>
                <a:lnTo>
                  <a:pt x="3047" y="3529"/>
                </a:lnTo>
                <a:lnTo>
                  <a:pt x="3077" y="3501"/>
                </a:lnTo>
                <a:lnTo>
                  <a:pt x="3107" y="3470"/>
                </a:lnTo>
                <a:lnTo>
                  <a:pt x="3137" y="3439"/>
                </a:lnTo>
                <a:lnTo>
                  <a:pt x="3167" y="3405"/>
                </a:lnTo>
                <a:lnTo>
                  <a:pt x="3196" y="3369"/>
                </a:lnTo>
                <a:lnTo>
                  <a:pt x="3225" y="3332"/>
                </a:lnTo>
                <a:lnTo>
                  <a:pt x="3254" y="3293"/>
                </a:lnTo>
                <a:lnTo>
                  <a:pt x="3283" y="3251"/>
                </a:lnTo>
                <a:lnTo>
                  <a:pt x="3312" y="3208"/>
                </a:lnTo>
                <a:lnTo>
                  <a:pt x="3340" y="3163"/>
                </a:lnTo>
                <a:lnTo>
                  <a:pt x="3367" y="3117"/>
                </a:lnTo>
                <a:lnTo>
                  <a:pt x="3396" y="3067"/>
                </a:lnTo>
                <a:lnTo>
                  <a:pt x="3423" y="3017"/>
                </a:lnTo>
                <a:lnTo>
                  <a:pt x="3451" y="2964"/>
                </a:lnTo>
                <a:lnTo>
                  <a:pt x="3479" y="2910"/>
                </a:lnTo>
                <a:lnTo>
                  <a:pt x="3505" y="2853"/>
                </a:lnTo>
                <a:lnTo>
                  <a:pt x="3533" y="2795"/>
                </a:lnTo>
                <a:lnTo>
                  <a:pt x="3560" y="2734"/>
                </a:lnTo>
                <a:lnTo>
                  <a:pt x="3586" y="2671"/>
                </a:lnTo>
                <a:lnTo>
                  <a:pt x="3613" y="2606"/>
                </a:lnTo>
                <a:lnTo>
                  <a:pt x="3638" y="2540"/>
                </a:lnTo>
                <a:lnTo>
                  <a:pt x="3665" y="2471"/>
                </a:lnTo>
                <a:lnTo>
                  <a:pt x="3691" y="2400"/>
                </a:lnTo>
                <a:lnTo>
                  <a:pt x="3717" y="2327"/>
                </a:lnTo>
                <a:lnTo>
                  <a:pt x="3743" y="2252"/>
                </a:lnTo>
                <a:lnTo>
                  <a:pt x="3768" y="2175"/>
                </a:lnTo>
                <a:lnTo>
                  <a:pt x="3794" y="2095"/>
                </a:lnTo>
                <a:lnTo>
                  <a:pt x="3818" y="2014"/>
                </a:lnTo>
                <a:lnTo>
                  <a:pt x="3844" y="1931"/>
                </a:lnTo>
                <a:lnTo>
                  <a:pt x="3868" y="1845"/>
                </a:lnTo>
                <a:lnTo>
                  <a:pt x="3892" y="1757"/>
                </a:lnTo>
                <a:lnTo>
                  <a:pt x="3916" y="1667"/>
                </a:lnTo>
                <a:lnTo>
                  <a:pt x="3941" y="1574"/>
                </a:lnTo>
                <a:lnTo>
                  <a:pt x="3965" y="1480"/>
                </a:lnTo>
                <a:lnTo>
                  <a:pt x="3988" y="1383"/>
                </a:lnTo>
                <a:lnTo>
                  <a:pt x="4013" y="1285"/>
                </a:lnTo>
                <a:lnTo>
                  <a:pt x="4036" y="1183"/>
                </a:lnTo>
                <a:lnTo>
                  <a:pt x="4059" y="1080"/>
                </a:lnTo>
                <a:lnTo>
                  <a:pt x="4082" y="974"/>
                </a:lnTo>
                <a:lnTo>
                  <a:pt x="3980" y="952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56" name="Freeform 1068"/>
          <p:cNvSpPr>
            <a:spLocks/>
          </p:cNvSpPr>
          <p:nvPr/>
        </p:nvSpPr>
        <p:spPr bwMode="auto">
          <a:xfrm>
            <a:off x="4926013" y="1362075"/>
            <a:ext cx="1277937" cy="1873250"/>
          </a:xfrm>
          <a:custGeom>
            <a:avLst/>
            <a:gdLst/>
            <a:ahLst/>
            <a:cxnLst>
              <a:cxn ang="0">
                <a:pos x="0" y="55"/>
              </a:cxn>
              <a:cxn ang="0">
                <a:pos x="4898" y="7918"/>
              </a:cxn>
              <a:cxn ang="0">
                <a:pos x="4987" y="7863"/>
              </a:cxn>
              <a:cxn ang="0">
                <a:pos x="89" y="0"/>
              </a:cxn>
              <a:cxn ang="0">
                <a:pos x="0" y="55"/>
              </a:cxn>
            </a:cxnLst>
            <a:rect l="0" t="0" r="r" b="b"/>
            <a:pathLst>
              <a:path w="4987" h="7918">
                <a:moveTo>
                  <a:pt x="0" y="55"/>
                </a:moveTo>
                <a:lnTo>
                  <a:pt x="4898" y="7918"/>
                </a:lnTo>
                <a:lnTo>
                  <a:pt x="4987" y="7863"/>
                </a:lnTo>
                <a:lnTo>
                  <a:pt x="89" y="0"/>
                </a:lnTo>
                <a:lnTo>
                  <a:pt x="0" y="55"/>
                </a:lnTo>
                <a:close/>
              </a:path>
            </a:pathLst>
          </a:custGeom>
          <a:solidFill>
            <a:srgbClr val="FF0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57" name="Freeform 1069"/>
          <p:cNvSpPr>
            <a:spLocks/>
          </p:cNvSpPr>
          <p:nvPr/>
        </p:nvSpPr>
        <p:spPr bwMode="auto">
          <a:xfrm>
            <a:off x="5710238" y="2533650"/>
            <a:ext cx="53975" cy="47625"/>
          </a:xfrm>
          <a:custGeom>
            <a:avLst/>
            <a:gdLst/>
            <a:ahLst/>
            <a:cxnLst>
              <a:cxn ang="0">
                <a:pos x="116" y="209"/>
              </a:cxn>
              <a:cxn ang="0">
                <a:pos x="135" y="205"/>
              </a:cxn>
              <a:cxn ang="0">
                <a:pos x="155" y="197"/>
              </a:cxn>
              <a:cxn ang="0">
                <a:pos x="171" y="186"/>
              </a:cxn>
              <a:cxn ang="0">
                <a:pos x="185" y="172"/>
              </a:cxn>
              <a:cxn ang="0">
                <a:pos x="197" y="154"/>
              </a:cxn>
              <a:cxn ang="0">
                <a:pos x="205" y="136"/>
              </a:cxn>
              <a:cxn ang="0">
                <a:pos x="210" y="115"/>
              </a:cxn>
              <a:cxn ang="0">
                <a:pos x="210" y="94"/>
              </a:cxn>
              <a:cxn ang="0">
                <a:pos x="205" y="73"/>
              </a:cxn>
              <a:cxn ang="0">
                <a:pos x="197" y="55"/>
              </a:cxn>
              <a:cxn ang="0">
                <a:pos x="185" y="39"/>
              </a:cxn>
              <a:cxn ang="0">
                <a:pos x="171" y="24"/>
              </a:cxn>
              <a:cxn ang="0">
                <a:pos x="155" y="13"/>
              </a:cxn>
              <a:cxn ang="0">
                <a:pos x="135" y="5"/>
              </a:cxn>
              <a:cxn ang="0">
                <a:pos x="116" y="0"/>
              </a:cxn>
              <a:cxn ang="0">
                <a:pos x="94" y="0"/>
              </a:cxn>
              <a:cxn ang="0">
                <a:pos x="74" y="5"/>
              </a:cxn>
              <a:cxn ang="0">
                <a:pos x="54" y="13"/>
              </a:cxn>
              <a:cxn ang="0">
                <a:pos x="38" y="24"/>
              </a:cxn>
              <a:cxn ang="0">
                <a:pos x="24" y="39"/>
              </a:cxn>
              <a:cxn ang="0">
                <a:pos x="13" y="55"/>
              </a:cxn>
              <a:cxn ang="0">
                <a:pos x="5" y="73"/>
              </a:cxn>
              <a:cxn ang="0">
                <a:pos x="1" y="94"/>
              </a:cxn>
              <a:cxn ang="0">
                <a:pos x="1" y="115"/>
              </a:cxn>
              <a:cxn ang="0">
                <a:pos x="5" y="136"/>
              </a:cxn>
              <a:cxn ang="0">
                <a:pos x="13" y="154"/>
              </a:cxn>
              <a:cxn ang="0">
                <a:pos x="24" y="172"/>
              </a:cxn>
              <a:cxn ang="0">
                <a:pos x="38" y="186"/>
              </a:cxn>
              <a:cxn ang="0">
                <a:pos x="54" y="197"/>
              </a:cxn>
              <a:cxn ang="0">
                <a:pos x="74" y="205"/>
              </a:cxn>
              <a:cxn ang="0">
                <a:pos x="94" y="209"/>
              </a:cxn>
            </a:cxnLst>
            <a:rect l="0" t="0" r="r" b="b"/>
            <a:pathLst>
              <a:path w="210" h="210">
                <a:moveTo>
                  <a:pt x="105" y="210"/>
                </a:moveTo>
                <a:lnTo>
                  <a:pt x="116" y="209"/>
                </a:lnTo>
                <a:lnTo>
                  <a:pt x="126" y="208"/>
                </a:lnTo>
                <a:lnTo>
                  <a:pt x="135" y="205"/>
                </a:lnTo>
                <a:lnTo>
                  <a:pt x="146" y="202"/>
                </a:lnTo>
                <a:lnTo>
                  <a:pt x="155" y="197"/>
                </a:lnTo>
                <a:lnTo>
                  <a:pt x="163" y="192"/>
                </a:lnTo>
                <a:lnTo>
                  <a:pt x="171" y="186"/>
                </a:lnTo>
                <a:lnTo>
                  <a:pt x="180" y="179"/>
                </a:lnTo>
                <a:lnTo>
                  <a:pt x="185" y="172"/>
                </a:lnTo>
                <a:lnTo>
                  <a:pt x="192" y="164"/>
                </a:lnTo>
                <a:lnTo>
                  <a:pt x="197" y="154"/>
                </a:lnTo>
                <a:lnTo>
                  <a:pt x="202" y="145"/>
                </a:lnTo>
                <a:lnTo>
                  <a:pt x="205" y="136"/>
                </a:lnTo>
                <a:lnTo>
                  <a:pt x="207" y="126"/>
                </a:lnTo>
                <a:lnTo>
                  <a:pt x="210" y="115"/>
                </a:lnTo>
                <a:lnTo>
                  <a:pt x="210" y="105"/>
                </a:lnTo>
                <a:lnTo>
                  <a:pt x="210" y="94"/>
                </a:lnTo>
                <a:lnTo>
                  <a:pt x="207" y="84"/>
                </a:lnTo>
                <a:lnTo>
                  <a:pt x="205" y="73"/>
                </a:lnTo>
                <a:lnTo>
                  <a:pt x="202" y="64"/>
                </a:lnTo>
                <a:lnTo>
                  <a:pt x="197" y="55"/>
                </a:lnTo>
                <a:lnTo>
                  <a:pt x="192" y="47"/>
                </a:lnTo>
                <a:lnTo>
                  <a:pt x="185" y="39"/>
                </a:lnTo>
                <a:lnTo>
                  <a:pt x="180" y="31"/>
                </a:lnTo>
                <a:lnTo>
                  <a:pt x="171" y="24"/>
                </a:lnTo>
                <a:lnTo>
                  <a:pt x="163" y="18"/>
                </a:lnTo>
                <a:lnTo>
                  <a:pt x="155" y="13"/>
                </a:lnTo>
                <a:lnTo>
                  <a:pt x="146" y="9"/>
                </a:lnTo>
                <a:lnTo>
                  <a:pt x="135" y="5"/>
                </a:lnTo>
                <a:lnTo>
                  <a:pt x="126" y="3"/>
                </a:lnTo>
                <a:lnTo>
                  <a:pt x="116" y="0"/>
                </a:lnTo>
                <a:lnTo>
                  <a:pt x="105" y="0"/>
                </a:lnTo>
                <a:lnTo>
                  <a:pt x="94" y="0"/>
                </a:lnTo>
                <a:lnTo>
                  <a:pt x="83" y="3"/>
                </a:lnTo>
                <a:lnTo>
                  <a:pt x="74" y="5"/>
                </a:lnTo>
                <a:lnTo>
                  <a:pt x="64" y="9"/>
                </a:lnTo>
                <a:lnTo>
                  <a:pt x="54" y="13"/>
                </a:lnTo>
                <a:lnTo>
                  <a:pt x="46" y="18"/>
                </a:lnTo>
                <a:lnTo>
                  <a:pt x="38" y="24"/>
                </a:lnTo>
                <a:lnTo>
                  <a:pt x="31" y="31"/>
                </a:lnTo>
                <a:lnTo>
                  <a:pt x="24" y="39"/>
                </a:lnTo>
                <a:lnTo>
                  <a:pt x="18" y="47"/>
                </a:lnTo>
                <a:lnTo>
                  <a:pt x="13" y="55"/>
                </a:lnTo>
                <a:lnTo>
                  <a:pt x="8" y="64"/>
                </a:lnTo>
                <a:lnTo>
                  <a:pt x="5" y="73"/>
                </a:lnTo>
                <a:lnTo>
                  <a:pt x="2" y="84"/>
                </a:lnTo>
                <a:lnTo>
                  <a:pt x="1" y="94"/>
                </a:lnTo>
                <a:lnTo>
                  <a:pt x="0" y="105"/>
                </a:lnTo>
                <a:lnTo>
                  <a:pt x="1" y="115"/>
                </a:lnTo>
                <a:lnTo>
                  <a:pt x="2" y="126"/>
                </a:lnTo>
                <a:lnTo>
                  <a:pt x="5" y="136"/>
                </a:lnTo>
                <a:lnTo>
                  <a:pt x="8" y="145"/>
                </a:lnTo>
                <a:lnTo>
                  <a:pt x="13" y="154"/>
                </a:lnTo>
                <a:lnTo>
                  <a:pt x="18" y="164"/>
                </a:lnTo>
                <a:lnTo>
                  <a:pt x="24" y="172"/>
                </a:lnTo>
                <a:lnTo>
                  <a:pt x="31" y="179"/>
                </a:lnTo>
                <a:lnTo>
                  <a:pt x="38" y="186"/>
                </a:lnTo>
                <a:lnTo>
                  <a:pt x="46" y="192"/>
                </a:lnTo>
                <a:lnTo>
                  <a:pt x="54" y="197"/>
                </a:lnTo>
                <a:lnTo>
                  <a:pt x="64" y="202"/>
                </a:lnTo>
                <a:lnTo>
                  <a:pt x="74" y="205"/>
                </a:lnTo>
                <a:lnTo>
                  <a:pt x="83" y="208"/>
                </a:lnTo>
                <a:lnTo>
                  <a:pt x="94" y="209"/>
                </a:lnTo>
                <a:lnTo>
                  <a:pt x="105" y="210"/>
                </a:lnTo>
                <a:close/>
              </a:path>
            </a:pathLst>
          </a:custGeom>
          <a:solidFill>
            <a:srgbClr val="841C4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58" name="Freeform 1070"/>
          <p:cNvSpPr>
            <a:spLocks/>
          </p:cNvSpPr>
          <p:nvPr/>
        </p:nvSpPr>
        <p:spPr bwMode="auto">
          <a:xfrm>
            <a:off x="5710238" y="2533650"/>
            <a:ext cx="53975" cy="47625"/>
          </a:xfrm>
          <a:custGeom>
            <a:avLst/>
            <a:gdLst/>
            <a:ahLst/>
            <a:cxnLst>
              <a:cxn ang="0">
                <a:pos x="116" y="209"/>
              </a:cxn>
              <a:cxn ang="0">
                <a:pos x="135" y="205"/>
              </a:cxn>
              <a:cxn ang="0">
                <a:pos x="155" y="197"/>
              </a:cxn>
              <a:cxn ang="0">
                <a:pos x="171" y="186"/>
              </a:cxn>
              <a:cxn ang="0">
                <a:pos x="185" y="172"/>
              </a:cxn>
              <a:cxn ang="0">
                <a:pos x="197" y="154"/>
              </a:cxn>
              <a:cxn ang="0">
                <a:pos x="205" y="136"/>
              </a:cxn>
              <a:cxn ang="0">
                <a:pos x="210" y="115"/>
              </a:cxn>
              <a:cxn ang="0">
                <a:pos x="210" y="94"/>
              </a:cxn>
              <a:cxn ang="0">
                <a:pos x="205" y="73"/>
              </a:cxn>
              <a:cxn ang="0">
                <a:pos x="197" y="55"/>
              </a:cxn>
              <a:cxn ang="0">
                <a:pos x="185" y="39"/>
              </a:cxn>
              <a:cxn ang="0">
                <a:pos x="171" y="24"/>
              </a:cxn>
              <a:cxn ang="0">
                <a:pos x="155" y="13"/>
              </a:cxn>
              <a:cxn ang="0">
                <a:pos x="135" y="5"/>
              </a:cxn>
              <a:cxn ang="0">
                <a:pos x="116" y="0"/>
              </a:cxn>
              <a:cxn ang="0">
                <a:pos x="94" y="0"/>
              </a:cxn>
              <a:cxn ang="0">
                <a:pos x="74" y="5"/>
              </a:cxn>
              <a:cxn ang="0">
                <a:pos x="54" y="13"/>
              </a:cxn>
              <a:cxn ang="0">
                <a:pos x="38" y="24"/>
              </a:cxn>
              <a:cxn ang="0">
                <a:pos x="24" y="39"/>
              </a:cxn>
              <a:cxn ang="0">
                <a:pos x="13" y="55"/>
              </a:cxn>
              <a:cxn ang="0">
                <a:pos x="5" y="73"/>
              </a:cxn>
              <a:cxn ang="0">
                <a:pos x="1" y="94"/>
              </a:cxn>
              <a:cxn ang="0">
                <a:pos x="1" y="115"/>
              </a:cxn>
              <a:cxn ang="0">
                <a:pos x="5" y="136"/>
              </a:cxn>
              <a:cxn ang="0">
                <a:pos x="13" y="154"/>
              </a:cxn>
              <a:cxn ang="0">
                <a:pos x="24" y="172"/>
              </a:cxn>
              <a:cxn ang="0">
                <a:pos x="38" y="186"/>
              </a:cxn>
              <a:cxn ang="0">
                <a:pos x="54" y="197"/>
              </a:cxn>
              <a:cxn ang="0">
                <a:pos x="74" y="205"/>
              </a:cxn>
              <a:cxn ang="0">
                <a:pos x="94" y="209"/>
              </a:cxn>
              <a:cxn ang="0">
                <a:pos x="105" y="210"/>
              </a:cxn>
            </a:cxnLst>
            <a:rect l="0" t="0" r="r" b="b"/>
            <a:pathLst>
              <a:path w="210" h="210">
                <a:moveTo>
                  <a:pt x="105" y="210"/>
                </a:moveTo>
                <a:lnTo>
                  <a:pt x="116" y="209"/>
                </a:lnTo>
                <a:lnTo>
                  <a:pt x="126" y="208"/>
                </a:lnTo>
                <a:lnTo>
                  <a:pt x="135" y="205"/>
                </a:lnTo>
                <a:lnTo>
                  <a:pt x="146" y="202"/>
                </a:lnTo>
                <a:lnTo>
                  <a:pt x="155" y="197"/>
                </a:lnTo>
                <a:lnTo>
                  <a:pt x="163" y="192"/>
                </a:lnTo>
                <a:lnTo>
                  <a:pt x="171" y="186"/>
                </a:lnTo>
                <a:lnTo>
                  <a:pt x="180" y="179"/>
                </a:lnTo>
                <a:lnTo>
                  <a:pt x="185" y="172"/>
                </a:lnTo>
                <a:lnTo>
                  <a:pt x="192" y="164"/>
                </a:lnTo>
                <a:lnTo>
                  <a:pt x="197" y="154"/>
                </a:lnTo>
                <a:lnTo>
                  <a:pt x="202" y="145"/>
                </a:lnTo>
                <a:lnTo>
                  <a:pt x="205" y="136"/>
                </a:lnTo>
                <a:lnTo>
                  <a:pt x="207" y="126"/>
                </a:lnTo>
                <a:lnTo>
                  <a:pt x="210" y="115"/>
                </a:lnTo>
                <a:lnTo>
                  <a:pt x="210" y="105"/>
                </a:lnTo>
                <a:lnTo>
                  <a:pt x="210" y="94"/>
                </a:lnTo>
                <a:lnTo>
                  <a:pt x="207" y="84"/>
                </a:lnTo>
                <a:lnTo>
                  <a:pt x="205" y="73"/>
                </a:lnTo>
                <a:lnTo>
                  <a:pt x="202" y="64"/>
                </a:lnTo>
                <a:lnTo>
                  <a:pt x="197" y="55"/>
                </a:lnTo>
                <a:lnTo>
                  <a:pt x="192" y="47"/>
                </a:lnTo>
                <a:lnTo>
                  <a:pt x="185" y="39"/>
                </a:lnTo>
                <a:lnTo>
                  <a:pt x="180" y="31"/>
                </a:lnTo>
                <a:lnTo>
                  <a:pt x="171" y="24"/>
                </a:lnTo>
                <a:lnTo>
                  <a:pt x="163" y="18"/>
                </a:lnTo>
                <a:lnTo>
                  <a:pt x="155" y="13"/>
                </a:lnTo>
                <a:lnTo>
                  <a:pt x="146" y="9"/>
                </a:lnTo>
                <a:lnTo>
                  <a:pt x="135" y="5"/>
                </a:lnTo>
                <a:lnTo>
                  <a:pt x="126" y="3"/>
                </a:lnTo>
                <a:lnTo>
                  <a:pt x="116" y="0"/>
                </a:lnTo>
                <a:lnTo>
                  <a:pt x="105" y="0"/>
                </a:lnTo>
                <a:lnTo>
                  <a:pt x="94" y="0"/>
                </a:lnTo>
                <a:lnTo>
                  <a:pt x="83" y="3"/>
                </a:lnTo>
                <a:lnTo>
                  <a:pt x="74" y="5"/>
                </a:lnTo>
                <a:lnTo>
                  <a:pt x="64" y="9"/>
                </a:lnTo>
                <a:lnTo>
                  <a:pt x="54" y="13"/>
                </a:lnTo>
                <a:lnTo>
                  <a:pt x="46" y="18"/>
                </a:lnTo>
                <a:lnTo>
                  <a:pt x="38" y="24"/>
                </a:lnTo>
                <a:lnTo>
                  <a:pt x="31" y="31"/>
                </a:lnTo>
                <a:lnTo>
                  <a:pt x="24" y="39"/>
                </a:lnTo>
                <a:lnTo>
                  <a:pt x="18" y="47"/>
                </a:lnTo>
                <a:lnTo>
                  <a:pt x="13" y="55"/>
                </a:lnTo>
                <a:lnTo>
                  <a:pt x="8" y="64"/>
                </a:lnTo>
                <a:lnTo>
                  <a:pt x="5" y="73"/>
                </a:lnTo>
                <a:lnTo>
                  <a:pt x="2" y="84"/>
                </a:lnTo>
                <a:lnTo>
                  <a:pt x="1" y="94"/>
                </a:lnTo>
                <a:lnTo>
                  <a:pt x="0" y="105"/>
                </a:lnTo>
                <a:lnTo>
                  <a:pt x="1" y="115"/>
                </a:lnTo>
                <a:lnTo>
                  <a:pt x="2" y="126"/>
                </a:lnTo>
                <a:lnTo>
                  <a:pt x="5" y="136"/>
                </a:lnTo>
                <a:lnTo>
                  <a:pt x="8" y="145"/>
                </a:lnTo>
                <a:lnTo>
                  <a:pt x="13" y="154"/>
                </a:lnTo>
                <a:lnTo>
                  <a:pt x="18" y="164"/>
                </a:lnTo>
                <a:lnTo>
                  <a:pt x="24" y="172"/>
                </a:lnTo>
                <a:lnTo>
                  <a:pt x="31" y="179"/>
                </a:lnTo>
                <a:lnTo>
                  <a:pt x="38" y="186"/>
                </a:lnTo>
                <a:lnTo>
                  <a:pt x="46" y="192"/>
                </a:lnTo>
                <a:lnTo>
                  <a:pt x="54" y="197"/>
                </a:lnTo>
                <a:lnTo>
                  <a:pt x="64" y="202"/>
                </a:lnTo>
                <a:lnTo>
                  <a:pt x="74" y="205"/>
                </a:lnTo>
                <a:lnTo>
                  <a:pt x="83" y="208"/>
                </a:lnTo>
                <a:lnTo>
                  <a:pt x="94" y="209"/>
                </a:lnTo>
                <a:lnTo>
                  <a:pt x="105" y="210"/>
                </a:lnTo>
                <a:lnTo>
                  <a:pt x="105" y="210"/>
                </a:lnTo>
                <a:lnTo>
                  <a:pt x="105" y="210"/>
                </a:lnTo>
              </a:path>
            </a:pathLst>
          </a:custGeom>
          <a:noFill/>
          <a:ln w="6350">
            <a:solidFill>
              <a:srgbClr val="841C4C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59" name="Line 1071"/>
          <p:cNvSpPr>
            <a:spLocks noChangeShapeType="1"/>
          </p:cNvSpPr>
          <p:nvPr/>
        </p:nvSpPr>
        <p:spPr bwMode="auto">
          <a:xfrm>
            <a:off x="4916488" y="1954213"/>
            <a:ext cx="815975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60" name="Line 1072"/>
          <p:cNvSpPr>
            <a:spLocks noChangeShapeType="1"/>
          </p:cNvSpPr>
          <p:nvPr/>
        </p:nvSpPr>
        <p:spPr bwMode="auto">
          <a:xfrm>
            <a:off x="4916488" y="2254250"/>
            <a:ext cx="8270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61" name="Line 1073"/>
          <p:cNvSpPr>
            <a:spLocks noChangeShapeType="1"/>
          </p:cNvSpPr>
          <p:nvPr/>
        </p:nvSpPr>
        <p:spPr bwMode="auto">
          <a:xfrm flipV="1">
            <a:off x="5737225" y="1951038"/>
            <a:ext cx="0" cy="1295400"/>
          </a:xfrm>
          <a:prstGeom prst="line">
            <a:avLst/>
          </a:prstGeom>
          <a:noFill/>
          <a:ln w="15875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62" name="Line 1074"/>
          <p:cNvSpPr>
            <a:spLocks noChangeShapeType="1"/>
          </p:cNvSpPr>
          <p:nvPr/>
        </p:nvSpPr>
        <p:spPr bwMode="auto">
          <a:xfrm>
            <a:off x="5737225" y="3243263"/>
            <a:ext cx="0" cy="777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63" name="Line 1075"/>
          <p:cNvSpPr>
            <a:spLocks noChangeShapeType="1"/>
          </p:cNvSpPr>
          <p:nvPr/>
        </p:nvSpPr>
        <p:spPr bwMode="auto">
          <a:xfrm>
            <a:off x="6197600" y="3249613"/>
            <a:ext cx="0" cy="825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64" name="Line 1076"/>
          <p:cNvSpPr>
            <a:spLocks noChangeShapeType="1"/>
          </p:cNvSpPr>
          <p:nvPr/>
        </p:nvSpPr>
        <p:spPr bwMode="auto">
          <a:xfrm>
            <a:off x="7458075" y="3246438"/>
            <a:ext cx="0" cy="809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65" name="Line 1077"/>
          <p:cNvSpPr>
            <a:spLocks noChangeShapeType="1"/>
          </p:cNvSpPr>
          <p:nvPr/>
        </p:nvSpPr>
        <p:spPr bwMode="auto">
          <a:xfrm flipH="1">
            <a:off x="4852988" y="2254250"/>
            <a:ext cx="635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66" name="Line 1078"/>
          <p:cNvSpPr>
            <a:spLocks noChangeShapeType="1"/>
          </p:cNvSpPr>
          <p:nvPr/>
        </p:nvSpPr>
        <p:spPr bwMode="auto">
          <a:xfrm flipH="1">
            <a:off x="4854575" y="1954213"/>
            <a:ext cx="666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67" name="Line 1079"/>
          <p:cNvSpPr>
            <a:spLocks noChangeShapeType="1"/>
          </p:cNvSpPr>
          <p:nvPr/>
        </p:nvSpPr>
        <p:spPr bwMode="auto">
          <a:xfrm>
            <a:off x="4902200" y="3240088"/>
            <a:ext cx="38115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68" name="Rectangle 1080"/>
          <p:cNvSpPr>
            <a:spLocks noChangeArrowheads="1"/>
          </p:cNvSpPr>
          <p:nvPr/>
        </p:nvSpPr>
        <p:spPr bwMode="auto">
          <a:xfrm>
            <a:off x="5651500" y="3317875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i="0">
                <a:solidFill>
                  <a:srgbClr val="1F1A17"/>
                </a:solidFill>
                <a:latin typeface="Arial" charset="0"/>
              </a:rPr>
              <a:t>10</a:t>
            </a:r>
            <a:endParaRPr lang="en-US" sz="1200" b="0" i="0">
              <a:latin typeface="Arial" charset="0"/>
            </a:endParaRPr>
          </a:p>
        </p:txBody>
      </p:sp>
      <p:sp>
        <p:nvSpPr>
          <p:cNvPr id="115769" name="Rectangle 1081"/>
          <p:cNvSpPr>
            <a:spLocks noChangeArrowheads="1"/>
          </p:cNvSpPr>
          <p:nvPr/>
        </p:nvSpPr>
        <p:spPr bwMode="auto">
          <a:xfrm>
            <a:off x="6113463" y="3317875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i="0">
                <a:solidFill>
                  <a:srgbClr val="1F1A17"/>
                </a:solidFill>
                <a:latin typeface="Arial" charset="0"/>
              </a:rPr>
              <a:t>16</a:t>
            </a:r>
            <a:endParaRPr lang="en-US" sz="1200" b="0" i="0">
              <a:latin typeface="Arial" charset="0"/>
            </a:endParaRPr>
          </a:p>
        </p:txBody>
      </p:sp>
      <p:sp>
        <p:nvSpPr>
          <p:cNvPr id="115770" name="Rectangle 1082"/>
          <p:cNvSpPr>
            <a:spLocks noChangeArrowheads="1"/>
          </p:cNvSpPr>
          <p:nvPr/>
        </p:nvSpPr>
        <p:spPr bwMode="auto">
          <a:xfrm>
            <a:off x="7366000" y="3314700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i="0">
                <a:solidFill>
                  <a:srgbClr val="1F1A17"/>
                </a:solidFill>
                <a:latin typeface="Arial" charset="0"/>
              </a:rPr>
              <a:t>32</a:t>
            </a:r>
            <a:endParaRPr lang="en-US" sz="1200" b="0" i="0">
              <a:latin typeface="Arial" charset="0"/>
            </a:endParaRPr>
          </a:p>
        </p:txBody>
      </p:sp>
      <p:sp>
        <p:nvSpPr>
          <p:cNvPr id="115771" name="Rectangle 1083"/>
          <p:cNvSpPr>
            <a:spLocks noChangeArrowheads="1"/>
          </p:cNvSpPr>
          <p:nvPr/>
        </p:nvSpPr>
        <p:spPr bwMode="auto">
          <a:xfrm>
            <a:off x="4921250" y="838200"/>
            <a:ext cx="3675063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1200">
                <a:latin typeface="Arial" charset="0"/>
              </a:rPr>
              <a:t>(a) Per-Unit Cost and Revenue</a:t>
            </a:r>
          </a:p>
        </p:txBody>
      </p:sp>
      <p:sp>
        <p:nvSpPr>
          <p:cNvPr id="115772" name="Freeform 1084"/>
          <p:cNvSpPr>
            <a:spLocks/>
          </p:cNvSpPr>
          <p:nvPr/>
        </p:nvSpPr>
        <p:spPr bwMode="auto">
          <a:xfrm>
            <a:off x="4916488" y="3776663"/>
            <a:ext cx="3803650" cy="2503487"/>
          </a:xfrm>
          <a:custGeom>
            <a:avLst/>
            <a:gdLst/>
            <a:ahLst/>
            <a:cxnLst>
              <a:cxn ang="0">
                <a:pos x="13821" y="9085"/>
              </a:cxn>
              <a:cxn ang="0">
                <a:pos x="0" y="9085"/>
              </a:cxn>
              <a:cxn ang="0">
                <a:pos x="0" y="0"/>
              </a:cxn>
              <a:cxn ang="0">
                <a:pos x="13821" y="9"/>
              </a:cxn>
              <a:cxn ang="0">
                <a:pos x="13821" y="9085"/>
              </a:cxn>
            </a:cxnLst>
            <a:rect l="0" t="0" r="r" b="b"/>
            <a:pathLst>
              <a:path w="13821" h="9085">
                <a:moveTo>
                  <a:pt x="13821" y="9085"/>
                </a:moveTo>
                <a:lnTo>
                  <a:pt x="0" y="9085"/>
                </a:lnTo>
                <a:lnTo>
                  <a:pt x="0" y="0"/>
                </a:lnTo>
                <a:lnTo>
                  <a:pt x="13821" y="9"/>
                </a:lnTo>
                <a:lnTo>
                  <a:pt x="13821" y="908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86" name="Rectangle 1098"/>
          <p:cNvSpPr>
            <a:spLocks noChangeArrowheads="1"/>
          </p:cNvSpPr>
          <p:nvPr/>
        </p:nvSpPr>
        <p:spPr bwMode="auto">
          <a:xfrm>
            <a:off x="4313238" y="4425950"/>
            <a:ext cx="5905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i="0">
                <a:solidFill>
                  <a:srgbClr val="1F1A17"/>
                </a:solidFill>
                <a:latin typeface="Arial" charset="0"/>
              </a:rPr>
              <a:t>$52,500 </a:t>
            </a:r>
            <a:endParaRPr lang="en-US" sz="1400" b="0" i="0">
              <a:latin typeface="Arial" charset="0"/>
            </a:endParaRPr>
          </a:p>
        </p:txBody>
      </p:sp>
      <p:sp>
        <p:nvSpPr>
          <p:cNvPr id="115787" name="Rectangle 1099"/>
          <p:cNvSpPr>
            <a:spLocks noChangeArrowheads="1"/>
          </p:cNvSpPr>
          <p:nvPr/>
        </p:nvSpPr>
        <p:spPr bwMode="auto">
          <a:xfrm>
            <a:off x="4389438" y="4930775"/>
            <a:ext cx="5064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i="0">
                <a:solidFill>
                  <a:srgbClr val="1F1A17"/>
                </a:solidFill>
                <a:latin typeface="Arial" charset="0"/>
              </a:rPr>
              <a:t>40,000 </a:t>
            </a:r>
            <a:endParaRPr lang="en-US" sz="1400" b="0" i="0">
              <a:latin typeface="Arial" charset="0"/>
            </a:endParaRPr>
          </a:p>
        </p:txBody>
      </p:sp>
      <p:sp>
        <p:nvSpPr>
          <p:cNvPr id="115788" name="Rectangle 1100"/>
          <p:cNvSpPr>
            <a:spLocks noChangeArrowheads="1"/>
          </p:cNvSpPr>
          <p:nvPr/>
        </p:nvSpPr>
        <p:spPr bwMode="auto">
          <a:xfrm>
            <a:off x="4389438" y="5724525"/>
            <a:ext cx="4635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i="0">
                <a:solidFill>
                  <a:srgbClr val="1F1A17"/>
                </a:solidFill>
                <a:latin typeface="Arial" charset="0"/>
              </a:rPr>
              <a:t>15,000</a:t>
            </a:r>
            <a:endParaRPr lang="en-US" sz="1400" b="0" i="0">
              <a:latin typeface="Arial" charset="0"/>
            </a:endParaRPr>
          </a:p>
        </p:txBody>
      </p:sp>
      <p:sp>
        <p:nvSpPr>
          <p:cNvPr id="115789" name="Rectangle 1101"/>
          <p:cNvSpPr>
            <a:spLocks noChangeArrowheads="1"/>
          </p:cNvSpPr>
          <p:nvPr/>
        </p:nvSpPr>
        <p:spPr bwMode="auto">
          <a:xfrm>
            <a:off x="4683125" y="6373813"/>
            <a:ext cx="2946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i="0">
                <a:solidFill>
                  <a:srgbClr val="1F1A17"/>
                </a:solidFill>
                <a:latin typeface="Arial" charset="0"/>
              </a:rPr>
              <a:t> 0                    10         16                         32</a:t>
            </a:r>
            <a:endParaRPr lang="en-US" sz="1400" b="0" i="0">
              <a:latin typeface="Arial" charset="0"/>
            </a:endParaRPr>
          </a:p>
        </p:txBody>
      </p:sp>
      <p:sp>
        <p:nvSpPr>
          <p:cNvPr id="115790" name="Freeform 1102"/>
          <p:cNvSpPr>
            <a:spLocks/>
          </p:cNvSpPr>
          <p:nvPr/>
        </p:nvSpPr>
        <p:spPr bwMode="auto">
          <a:xfrm>
            <a:off x="4922838" y="4205288"/>
            <a:ext cx="2593975" cy="2074862"/>
          </a:xfrm>
          <a:custGeom>
            <a:avLst/>
            <a:gdLst/>
            <a:ahLst/>
            <a:cxnLst>
              <a:cxn ang="0">
                <a:pos x="9118" y="6379"/>
              </a:cxn>
              <a:cxn ang="0">
                <a:pos x="8720" y="5144"/>
              </a:cxn>
              <a:cxn ang="0">
                <a:pos x="8308" y="4042"/>
              </a:cxn>
              <a:cxn ang="0">
                <a:pos x="7883" y="3074"/>
              </a:cxn>
              <a:cxn ang="0">
                <a:pos x="7448" y="2238"/>
              </a:cxn>
              <a:cxn ang="0">
                <a:pos x="7116" y="1699"/>
              </a:cxn>
              <a:cxn ang="0">
                <a:pos x="6892" y="1380"/>
              </a:cxn>
              <a:cxn ang="0">
                <a:pos x="6664" y="1094"/>
              </a:cxn>
              <a:cxn ang="0">
                <a:pos x="6435" y="842"/>
              </a:cxn>
              <a:cxn ang="0">
                <a:pos x="6205" y="623"/>
              </a:cxn>
              <a:cxn ang="0">
                <a:pos x="5972" y="436"/>
              </a:cxn>
              <a:cxn ang="0">
                <a:pos x="5738" y="282"/>
              </a:cxn>
              <a:cxn ang="0">
                <a:pos x="5501" y="161"/>
              </a:cxn>
              <a:cxn ang="0">
                <a:pos x="5264" y="74"/>
              </a:cxn>
              <a:cxn ang="0">
                <a:pos x="5025" y="20"/>
              </a:cxn>
              <a:cxn ang="0">
                <a:pos x="4786" y="0"/>
              </a:cxn>
              <a:cxn ang="0">
                <a:pos x="4547" y="14"/>
              </a:cxn>
              <a:cxn ang="0">
                <a:pos x="4307" y="61"/>
              </a:cxn>
              <a:cxn ang="0">
                <a:pos x="4068" y="143"/>
              </a:cxn>
              <a:cxn ang="0">
                <a:pos x="3831" y="256"/>
              </a:cxn>
              <a:cxn ang="0">
                <a:pos x="3595" y="402"/>
              </a:cxn>
              <a:cxn ang="0">
                <a:pos x="3362" y="581"/>
              </a:cxn>
              <a:cxn ang="0">
                <a:pos x="3129" y="793"/>
              </a:cxn>
              <a:cxn ang="0">
                <a:pos x="2897" y="1038"/>
              </a:cxn>
              <a:cxn ang="0">
                <a:pos x="2668" y="1314"/>
              </a:cxn>
              <a:cxn ang="0">
                <a:pos x="2441" y="1622"/>
              </a:cxn>
              <a:cxn ang="0">
                <a:pos x="2029" y="2272"/>
              </a:cxn>
              <a:cxn ang="0">
                <a:pos x="1587" y="3102"/>
              </a:cxn>
              <a:cxn ang="0">
                <a:pos x="1157" y="4062"/>
              </a:cxn>
              <a:cxn ang="0">
                <a:pos x="737" y="5150"/>
              </a:cxn>
              <a:cxn ang="0">
                <a:pos x="329" y="6364"/>
              </a:cxn>
              <a:cxn ang="0">
                <a:pos x="95" y="7500"/>
              </a:cxn>
              <a:cxn ang="0">
                <a:pos x="489" y="6183"/>
              </a:cxn>
              <a:cxn ang="0">
                <a:pos x="898" y="4994"/>
              </a:cxn>
              <a:cxn ang="0">
                <a:pos x="1318" y="3931"/>
              </a:cxn>
              <a:cxn ang="0">
                <a:pos x="1748" y="2999"/>
              </a:cxn>
              <a:cxn ang="0">
                <a:pos x="2187" y="2196"/>
              </a:cxn>
              <a:cxn ang="0">
                <a:pos x="2558" y="1625"/>
              </a:cxn>
              <a:cxn ang="0">
                <a:pos x="2783" y="1327"/>
              </a:cxn>
              <a:cxn ang="0">
                <a:pos x="3008" y="1060"/>
              </a:cxn>
              <a:cxn ang="0">
                <a:pos x="3235" y="827"/>
              </a:cxn>
              <a:cxn ang="0">
                <a:pos x="3462" y="626"/>
              </a:cxn>
              <a:cxn ang="0">
                <a:pos x="3690" y="457"/>
              </a:cxn>
              <a:cxn ang="0">
                <a:pos x="3917" y="321"/>
              </a:cxn>
              <a:cxn ang="0">
                <a:pos x="4143" y="218"/>
              </a:cxn>
              <a:cxn ang="0">
                <a:pos x="4371" y="146"/>
              </a:cxn>
              <a:cxn ang="0">
                <a:pos x="4597" y="107"/>
              </a:cxn>
              <a:cxn ang="0">
                <a:pos x="4823" y="99"/>
              </a:cxn>
              <a:cxn ang="0">
                <a:pos x="5048" y="123"/>
              </a:cxn>
              <a:cxn ang="0">
                <a:pos x="5274" y="180"/>
              </a:cxn>
              <a:cxn ang="0">
                <a:pos x="5500" y="268"/>
              </a:cxn>
              <a:cxn ang="0">
                <a:pos x="5726" y="389"/>
              </a:cxn>
              <a:cxn ang="0">
                <a:pos x="5952" y="542"/>
              </a:cxn>
              <a:cxn ang="0">
                <a:pos x="6177" y="729"/>
              </a:cxn>
              <a:cxn ang="0">
                <a:pos x="6402" y="950"/>
              </a:cxn>
              <a:cxn ang="0">
                <a:pos x="6626" y="1203"/>
              </a:cxn>
              <a:cxn ang="0">
                <a:pos x="6849" y="1488"/>
              </a:cxn>
              <a:cxn ang="0">
                <a:pos x="7071" y="1809"/>
              </a:cxn>
              <a:cxn ang="0">
                <a:pos x="7436" y="2416"/>
              </a:cxn>
              <a:cxn ang="0">
                <a:pos x="7866" y="3268"/>
              </a:cxn>
              <a:cxn ang="0">
                <a:pos x="8287" y="4253"/>
              </a:cxn>
              <a:cxn ang="0">
                <a:pos x="8694" y="5373"/>
              </a:cxn>
              <a:cxn ang="0">
                <a:pos x="9090" y="6626"/>
              </a:cxn>
            </a:cxnLst>
            <a:rect l="0" t="0" r="r" b="b"/>
            <a:pathLst>
              <a:path w="9440" h="7537">
                <a:moveTo>
                  <a:pt x="9440" y="7511"/>
                </a:moveTo>
                <a:lnTo>
                  <a:pt x="9376" y="7278"/>
                </a:lnTo>
                <a:lnTo>
                  <a:pt x="9313" y="7047"/>
                </a:lnTo>
                <a:lnTo>
                  <a:pt x="9249" y="6822"/>
                </a:lnTo>
                <a:lnTo>
                  <a:pt x="9183" y="6599"/>
                </a:lnTo>
                <a:lnTo>
                  <a:pt x="9118" y="6379"/>
                </a:lnTo>
                <a:lnTo>
                  <a:pt x="9053" y="6164"/>
                </a:lnTo>
                <a:lnTo>
                  <a:pt x="8988" y="5953"/>
                </a:lnTo>
                <a:lnTo>
                  <a:pt x="8921" y="5745"/>
                </a:lnTo>
                <a:lnTo>
                  <a:pt x="8854" y="5541"/>
                </a:lnTo>
                <a:lnTo>
                  <a:pt x="8788" y="5341"/>
                </a:lnTo>
                <a:lnTo>
                  <a:pt x="8720" y="5144"/>
                </a:lnTo>
                <a:lnTo>
                  <a:pt x="8652" y="4951"/>
                </a:lnTo>
                <a:lnTo>
                  <a:pt x="8584" y="4762"/>
                </a:lnTo>
                <a:lnTo>
                  <a:pt x="8516" y="4576"/>
                </a:lnTo>
                <a:lnTo>
                  <a:pt x="8446" y="4395"/>
                </a:lnTo>
                <a:lnTo>
                  <a:pt x="8378" y="4217"/>
                </a:lnTo>
                <a:lnTo>
                  <a:pt x="8308" y="4042"/>
                </a:lnTo>
                <a:lnTo>
                  <a:pt x="8238" y="3871"/>
                </a:lnTo>
                <a:lnTo>
                  <a:pt x="8168" y="3704"/>
                </a:lnTo>
                <a:lnTo>
                  <a:pt x="8097" y="3541"/>
                </a:lnTo>
                <a:lnTo>
                  <a:pt x="8027" y="3382"/>
                </a:lnTo>
                <a:lnTo>
                  <a:pt x="7955" y="3226"/>
                </a:lnTo>
                <a:lnTo>
                  <a:pt x="7883" y="3074"/>
                </a:lnTo>
                <a:lnTo>
                  <a:pt x="7811" y="2925"/>
                </a:lnTo>
                <a:lnTo>
                  <a:pt x="7740" y="2781"/>
                </a:lnTo>
                <a:lnTo>
                  <a:pt x="7668" y="2640"/>
                </a:lnTo>
                <a:lnTo>
                  <a:pt x="7595" y="2502"/>
                </a:lnTo>
                <a:lnTo>
                  <a:pt x="7521" y="2368"/>
                </a:lnTo>
                <a:lnTo>
                  <a:pt x="7448" y="2238"/>
                </a:lnTo>
                <a:lnTo>
                  <a:pt x="7376" y="2112"/>
                </a:lnTo>
                <a:lnTo>
                  <a:pt x="7302" y="1989"/>
                </a:lnTo>
                <a:lnTo>
                  <a:pt x="7228" y="1871"/>
                </a:lnTo>
                <a:lnTo>
                  <a:pt x="7191" y="1812"/>
                </a:lnTo>
                <a:lnTo>
                  <a:pt x="7153" y="1755"/>
                </a:lnTo>
                <a:lnTo>
                  <a:pt x="7116" y="1699"/>
                </a:lnTo>
                <a:lnTo>
                  <a:pt x="7079" y="1644"/>
                </a:lnTo>
                <a:lnTo>
                  <a:pt x="7041" y="1589"/>
                </a:lnTo>
                <a:lnTo>
                  <a:pt x="7004" y="1535"/>
                </a:lnTo>
                <a:lnTo>
                  <a:pt x="6966" y="1483"/>
                </a:lnTo>
                <a:lnTo>
                  <a:pt x="6929" y="1431"/>
                </a:lnTo>
                <a:lnTo>
                  <a:pt x="6892" y="1380"/>
                </a:lnTo>
                <a:lnTo>
                  <a:pt x="6854" y="1330"/>
                </a:lnTo>
                <a:lnTo>
                  <a:pt x="6816" y="1281"/>
                </a:lnTo>
                <a:lnTo>
                  <a:pt x="6778" y="1233"/>
                </a:lnTo>
                <a:lnTo>
                  <a:pt x="6741" y="1186"/>
                </a:lnTo>
                <a:lnTo>
                  <a:pt x="6703" y="1140"/>
                </a:lnTo>
                <a:lnTo>
                  <a:pt x="6664" y="1094"/>
                </a:lnTo>
                <a:lnTo>
                  <a:pt x="6626" y="1051"/>
                </a:lnTo>
                <a:lnTo>
                  <a:pt x="6588" y="1007"/>
                </a:lnTo>
                <a:lnTo>
                  <a:pt x="6550" y="964"/>
                </a:lnTo>
                <a:lnTo>
                  <a:pt x="6512" y="923"/>
                </a:lnTo>
                <a:lnTo>
                  <a:pt x="6474" y="882"/>
                </a:lnTo>
                <a:lnTo>
                  <a:pt x="6435" y="842"/>
                </a:lnTo>
                <a:lnTo>
                  <a:pt x="6397" y="803"/>
                </a:lnTo>
                <a:lnTo>
                  <a:pt x="6359" y="765"/>
                </a:lnTo>
                <a:lnTo>
                  <a:pt x="6320" y="728"/>
                </a:lnTo>
                <a:lnTo>
                  <a:pt x="6282" y="692"/>
                </a:lnTo>
                <a:lnTo>
                  <a:pt x="6244" y="656"/>
                </a:lnTo>
                <a:lnTo>
                  <a:pt x="6205" y="623"/>
                </a:lnTo>
                <a:lnTo>
                  <a:pt x="6167" y="589"/>
                </a:lnTo>
                <a:lnTo>
                  <a:pt x="6127" y="556"/>
                </a:lnTo>
                <a:lnTo>
                  <a:pt x="6088" y="525"/>
                </a:lnTo>
                <a:lnTo>
                  <a:pt x="6050" y="495"/>
                </a:lnTo>
                <a:lnTo>
                  <a:pt x="6011" y="464"/>
                </a:lnTo>
                <a:lnTo>
                  <a:pt x="5972" y="436"/>
                </a:lnTo>
                <a:lnTo>
                  <a:pt x="5933" y="408"/>
                </a:lnTo>
                <a:lnTo>
                  <a:pt x="5895" y="381"/>
                </a:lnTo>
                <a:lnTo>
                  <a:pt x="5856" y="354"/>
                </a:lnTo>
                <a:lnTo>
                  <a:pt x="5816" y="329"/>
                </a:lnTo>
                <a:lnTo>
                  <a:pt x="5777" y="306"/>
                </a:lnTo>
                <a:lnTo>
                  <a:pt x="5738" y="282"/>
                </a:lnTo>
                <a:lnTo>
                  <a:pt x="5698" y="260"/>
                </a:lnTo>
                <a:lnTo>
                  <a:pt x="5659" y="238"/>
                </a:lnTo>
                <a:lnTo>
                  <a:pt x="5620" y="218"/>
                </a:lnTo>
                <a:lnTo>
                  <a:pt x="5581" y="198"/>
                </a:lnTo>
                <a:lnTo>
                  <a:pt x="5541" y="180"/>
                </a:lnTo>
                <a:lnTo>
                  <a:pt x="5501" y="161"/>
                </a:lnTo>
                <a:lnTo>
                  <a:pt x="5462" y="145"/>
                </a:lnTo>
                <a:lnTo>
                  <a:pt x="5423" y="129"/>
                </a:lnTo>
                <a:lnTo>
                  <a:pt x="5383" y="113"/>
                </a:lnTo>
                <a:lnTo>
                  <a:pt x="5344" y="99"/>
                </a:lnTo>
                <a:lnTo>
                  <a:pt x="5304" y="86"/>
                </a:lnTo>
                <a:lnTo>
                  <a:pt x="5264" y="74"/>
                </a:lnTo>
                <a:lnTo>
                  <a:pt x="5224" y="63"/>
                </a:lnTo>
                <a:lnTo>
                  <a:pt x="5185" y="52"/>
                </a:lnTo>
                <a:lnTo>
                  <a:pt x="5145" y="43"/>
                </a:lnTo>
                <a:lnTo>
                  <a:pt x="5105" y="35"/>
                </a:lnTo>
                <a:lnTo>
                  <a:pt x="5065" y="26"/>
                </a:lnTo>
                <a:lnTo>
                  <a:pt x="5025" y="20"/>
                </a:lnTo>
                <a:lnTo>
                  <a:pt x="4986" y="14"/>
                </a:lnTo>
                <a:lnTo>
                  <a:pt x="4946" y="10"/>
                </a:lnTo>
                <a:lnTo>
                  <a:pt x="4905" y="6"/>
                </a:lnTo>
                <a:lnTo>
                  <a:pt x="4866" y="4"/>
                </a:lnTo>
                <a:lnTo>
                  <a:pt x="4826" y="1"/>
                </a:lnTo>
                <a:lnTo>
                  <a:pt x="4786" y="0"/>
                </a:lnTo>
                <a:lnTo>
                  <a:pt x="4747" y="0"/>
                </a:lnTo>
                <a:lnTo>
                  <a:pt x="4706" y="1"/>
                </a:lnTo>
                <a:lnTo>
                  <a:pt x="4666" y="3"/>
                </a:lnTo>
                <a:lnTo>
                  <a:pt x="4626" y="6"/>
                </a:lnTo>
                <a:lnTo>
                  <a:pt x="4587" y="9"/>
                </a:lnTo>
                <a:lnTo>
                  <a:pt x="4547" y="14"/>
                </a:lnTo>
                <a:lnTo>
                  <a:pt x="4506" y="20"/>
                </a:lnTo>
                <a:lnTo>
                  <a:pt x="4466" y="26"/>
                </a:lnTo>
                <a:lnTo>
                  <a:pt x="4427" y="33"/>
                </a:lnTo>
                <a:lnTo>
                  <a:pt x="4387" y="42"/>
                </a:lnTo>
                <a:lnTo>
                  <a:pt x="4347" y="51"/>
                </a:lnTo>
                <a:lnTo>
                  <a:pt x="4307" y="61"/>
                </a:lnTo>
                <a:lnTo>
                  <a:pt x="4267" y="72"/>
                </a:lnTo>
                <a:lnTo>
                  <a:pt x="4228" y="85"/>
                </a:lnTo>
                <a:lnTo>
                  <a:pt x="4188" y="98"/>
                </a:lnTo>
                <a:lnTo>
                  <a:pt x="4148" y="111"/>
                </a:lnTo>
                <a:lnTo>
                  <a:pt x="4109" y="126"/>
                </a:lnTo>
                <a:lnTo>
                  <a:pt x="4068" y="143"/>
                </a:lnTo>
                <a:lnTo>
                  <a:pt x="4029" y="159"/>
                </a:lnTo>
                <a:lnTo>
                  <a:pt x="3990" y="176"/>
                </a:lnTo>
                <a:lnTo>
                  <a:pt x="3950" y="195"/>
                </a:lnTo>
                <a:lnTo>
                  <a:pt x="3911" y="214"/>
                </a:lnTo>
                <a:lnTo>
                  <a:pt x="3872" y="235"/>
                </a:lnTo>
                <a:lnTo>
                  <a:pt x="3831" y="256"/>
                </a:lnTo>
                <a:lnTo>
                  <a:pt x="3792" y="278"/>
                </a:lnTo>
                <a:lnTo>
                  <a:pt x="3753" y="301"/>
                </a:lnTo>
                <a:lnTo>
                  <a:pt x="3714" y="325"/>
                </a:lnTo>
                <a:lnTo>
                  <a:pt x="3675" y="350"/>
                </a:lnTo>
                <a:lnTo>
                  <a:pt x="3634" y="376"/>
                </a:lnTo>
                <a:lnTo>
                  <a:pt x="3595" y="402"/>
                </a:lnTo>
                <a:lnTo>
                  <a:pt x="3556" y="430"/>
                </a:lnTo>
                <a:lnTo>
                  <a:pt x="3517" y="459"/>
                </a:lnTo>
                <a:lnTo>
                  <a:pt x="3479" y="488"/>
                </a:lnTo>
                <a:lnTo>
                  <a:pt x="3440" y="518"/>
                </a:lnTo>
                <a:lnTo>
                  <a:pt x="3401" y="550"/>
                </a:lnTo>
                <a:lnTo>
                  <a:pt x="3362" y="581"/>
                </a:lnTo>
                <a:lnTo>
                  <a:pt x="3322" y="615"/>
                </a:lnTo>
                <a:lnTo>
                  <a:pt x="3283" y="649"/>
                </a:lnTo>
                <a:lnTo>
                  <a:pt x="3245" y="684"/>
                </a:lnTo>
                <a:lnTo>
                  <a:pt x="3206" y="719"/>
                </a:lnTo>
                <a:lnTo>
                  <a:pt x="3167" y="756"/>
                </a:lnTo>
                <a:lnTo>
                  <a:pt x="3129" y="793"/>
                </a:lnTo>
                <a:lnTo>
                  <a:pt x="3090" y="832"/>
                </a:lnTo>
                <a:lnTo>
                  <a:pt x="3052" y="871"/>
                </a:lnTo>
                <a:lnTo>
                  <a:pt x="3013" y="912"/>
                </a:lnTo>
                <a:lnTo>
                  <a:pt x="2975" y="953"/>
                </a:lnTo>
                <a:lnTo>
                  <a:pt x="2937" y="994"/>
                </a:lnTo>
                <a:lnTo>
                  <a:pt x="2897" y="1038"/>
                </a:lnTo>
                <a:lnTo>
                  <a:pt x="2859" y="1081"/>
                </a:lnTo>
                <a:lnTo>
                  <a:pt x="2821" y="1126"/>
                </a:lnTo>
                <a:lnTo>
                  <a:pt x="2782" y="1171"/>
                </a:lnTo>
                <a:lnTo>
                  <a:pt x="2744" y="1218"/>
                </a:lnTo>
                <a:lnTo>
                  <a:pt x="2706" y="1266"/>
                </a:lnTo>
                <a:lnTo>
                  <a:pt x="2668" y="1314"/>
                </a:lnTo>
                <a:lnTo>
                  <a:pt x="2630" y="1364"/>
                </a:lnTo>
                <a:lnTo>
                  <a:pt x="2592" y="1413"/>
                </a:lnTo>
                <a:lnTo>
                  <a:pt x="2554" y="1465"/>
                </a:lnTo>
                <a:lnTo>
                  <a:pt x="2517" y="1516"/>
                </a:lnTo>
                <a:lnTo>
                  <a:pt x="2479" y="1569"/>
                </a:lnTo>
                <a:lnTo>
                  <a:pt x="2441" y="1622"/>
                </a:lnTo>
                <a:lnTo>
                  <a:pt x="2403" y="1677"/>
                </a:lnTo>
                <a:lnTo>
                  <a:pt x="2328" y="1788"/>
                </a:lnTo>
                <a:lnTo>
                  <a:pt x="2253" y="1904"/>
                </a:lnTo>
                <a:lnTo>
                  <a:pt x="2178" y="2023"/>
                </a:lnTo>
                <a:lnTo>
                  <a:pt x="2104" y="2146"/>
                </a:lnTo>
                <a:lnTo>
                  <a:pt x="2029" y="2272"/>
                </a:lnTo>
                <a:lnTo>
                  <a:pt x="1955" y="2401"/>
                </a:lnTo>
                <a:lnTo>
                  <a:pt x="1881" y="2534"/>
                </a:lnTo>
                <a:lnTo>
                  <a:pt x="1807" y="2671"/>
                </a:lnTo>
                <a:lnTo>
                  <a:pt x="1734" y="2811"/>
                </a:lnTo>
                <a:lnTo>
                  <a:pt x="1660" y="2955"/>
                </a:lnTo>
                <a:lnTo>
                  <a:pt x="1587" y="3102"/>
                </a:lnTo>
                <a:lnTo>
                  <a:pt x="1516" y="3253"/>
                </a:lnTo>
                <a:lnTo>
                  <a:pt x="1443" y="3408"/>
                </a:lnTo>
                <a:lnTo>
                  <a:pt x="1371" y="3566"/>
                </a:lnTo>
                <a:lnTo>
                  <a:pt x="1299" y="3728"/>
                </a:lnTo>
                <a:lnTo>
                  <a:pt x="1227" y="3893"/>
                </a:lnTo>
                <a:lnTo>
                  <a:pt x="1157" y="4062"/>
                </a:lnTo>
                <a:lnTo>
                  <a:pt x="1086" y="4234"/>
                </a:lnTo>
                <a:lnTo>
                  <a:pt x="1015" y="4410"/>
                </a:lnTo>
                <a:lnTo>
                  <a:pt x="945" y="4589"/>
                </a:lnTo>
                <a:lnTo>
                  <a:pt x="875" y="4773"/>
                </a:lnTo>
                <a:lnTo>
                  <a:pt x="806" y="4959"/>
                </a:lnTo>
                <a:lnTo>
                  <a:pt x="737" y="5150"/>
                </a:lnTo>
                <a:lnTo>
                  <a:pt x="668" y="5343"/>
                </a:lnTo>
                <a:lnTo>
                  <a:pt x="599" y="5540"/>
                </a:lnTo>
                <a:lnTo>
                  <a:pt x="532" y="5741"/>
                </a:lnTo>
                <a:lnTo>
                  <a:pt x="463" y="5945"/>
                </a:lnTo>
                <a:lnTo>
                  <a:pt x="396" y="6154"/>
                </a:lnTo>
                <a:lnTo>
                  <a:pt x="329" y="6364"/>
                </a:lnTo>
                <a:lnTo>
                  <a:pt x="263" y="6579"/>
                </a:lnTo>
                <a:lnTo>
                  <a:pt x="197" y="6798"/>
                </a:lnTo>
                <a:lnTo>
                  <a:pt x="130" y="7020"/>
                </a:lnTo>
                <a:lnTo>
                  <a:pt x="65" y="7245"/>
                </a:lnTo>
                <a:lnTo>
                  <a:pt x="0" y="7474"/>
                </a:lnTo>
                <a:lnTo>
                  <a:pt x="95" y="7500"/>
                </a:lnTo>
                <a:lnTo>
                  <a:pt x="160" y="7272"/>
                </a:lnTo>
                <a:lnTo>
                  <a:pt x="225" y="7047"/>
                </a:lnTo>
                <a:lnTo>
                  <a:pt x="290" y="6826"/>
                </a:lnTo>
                <a:lnTo>
                  <a:pt x="357" y="6608"/>
                </a:lnTo>
                <a:lnTo>
                  <a:pt x="423" y="6394"/>
                </a:lnTo>
                <a:lnTo>
                  <a:pt x="489" y="6183"/>
                </a:lnTo>
                <a:lnTo>
                  <a:pt x="557" y="5975"/>
                </a:lnTo>
                <a:lnTo>
                  <a:pt x="624" y="5772"/>
                </a:lnTo>
                <a:lnTo>
                  <a:pt x="693" y="5572"/>
                </a:lnTo>
                <a:lnTo>
                  <a:pt x="760" y="5375"/>
                </a:lnTo>
                <a:lnTo>
                  <a:pt x="828" y="5183"/>
                </a:lnTo>
                <a:lnTo>
                  <a:pt x="898" y="4994"/>
                </a:lnTo>
                <a:lnTo>
                  <a:pt x="967" y="4807"/>
                </a:lnTo>
                <a:lnTo>
                  <a:pt x="1036" y="4625"/>
                </a:lnTo>
                <a:lnTo>
                  <a:pt x="1107" y="4446"/>
                </a:lnTo>
                <a:lnTo>
                  <a:pt x="1176" y="4271"/>
                </a:lnTo>
                <a:lnTo>
                  <a:pt x="1247" y="4100"/>
                </a:lnTo>
                <a:lnTo>
                  <a:pt x="1318" y="3931"/>
                </a:lnTo>
                <a:lnTo>
                  <a:pt x="1388" y="3767"/>
                </a:lnTo>
                <a:lnTo>
                  <a:pt x="1460" y="3606"/>
                </a:lnTo>
                <a:lnTo>
                  <a:pt x="1532" y="3449"/>
                </a:lnTo>
                <a:lnTo>
                  <a:pt x="1604" y="3296"/>
                </a:lnTo>
                <a:lnTo>
                  <a:pt x="1675" y="3146"/>
                </a:lnTo>
                <a:lnTo>
                  <a:pt x="1748" y="2999"/>
                </a:lnTo>
                <a:lnTo>
                  <a:pt x="1821" y="2856"/>
                </a:lnTo>
                <a:lnTo>
                  <a:pt x="1894" y="2717"/>
                </a:lnTo>
                <a:lnTo>
                  <a:pt x="1967" y="2581"/>
                </a:lnTo>
                <a:lnTo>
                  <a:pt x="2040" y="2449"/>
                </a:lnTo>
                <a:lnTo>
                  <a:pt x="2114" y="2320"/>
                </a:lnTo>
                <a:lnTo>
                  <a:pt x="2187" y="2196"/>
                </a:lnTo>
                <a:lnTo>
                  <a:pt x="2261" y="2074"/>
                </a:lnTo>
                <a:lnTo>
                  <a:pt x="2335" y="1957"/>
                </a:lnTo>
                <a:lnTo>
                  <a:pt x="2409" y="1843"/>
                </a:lnTo>
                <a:lnTo>
                  <a:pt x="2484" y="1732"/>
                </a:lnTo>
                <a:lnTo>
                  <a:pt x="2521" y="1678"/>
                </a:lnTo>
                <a:lnTo>
                  <a:pt x="2558" y="1625"/>
                </a:lnTo>
                <a:lnTo>
                  <a:pt x="2596" y="1573"/>
                </a:lnTo>
                <a:lnTo>
                  <a:pt x="2633" y="1522"/>
                </a:lnTo>
                <a:lnTo>
                  <a:pt x="2670" y="1472"/>
                </a:lnTo>
                <a:lnTo>
                  <a:pt x="2708" y="1422"/>
                </a:lnTo>
                <a:lnTo>
                  <a:pt x="2745" y="1374"/>
                </a:lnTo>
                <a:lnTo>
                  <a:pt x="2783" y="1327"/>
                </a:lnTo>
                <a:lnTo>
                  <a:pt x="2820" y="1280"/>
                </a:lnTo>
                <a:lnTo>
                  <a:pt x="2858" y="1234"/>
                </a:lnTo>
                <a:lnTo>
                  <a:pt x="2895" y="1190"/>
                </a:lnTo>
                <a:lnTo>
                  <a:pt x="2933" y="1145"/>
                </a:lnTo>
                <a:lnTo>
                  <a:pt x="2971" y="1103"/>
                </a:lnTo>
                <a:lnTo>
                  <a:pt x="3008" y="1060"/>
                </a:lnTo>
                <a:lnTo>
                  <a:pt x="3046" y="1019"/>
                </a:lnTo>
                <a:lnTo>
                  <a:pt x="3084" y="979"/>
                </a:lnTo>
                <a:lnTo>
                  <a:pt x="3121" y="940"/>
                </a:lnTo>
                <a:lnTo>
                  <a:pt x="3159" y="901"/>
                </a:lnTo>
                <a:lnTo>
                  <a:pt x="3197" y="863"/>
                </a:lnTo>
                <a:lnTo>
                  <a:pt x="3235" y="827"/>
                </a:lnTo>
                <a:lnTo>
                  <a:pt x="3272" y="791"/>
                </a:lnTo>
                <a:lnTo>
                  <a:pt x="3311" y="756"/>
                </a:lnTo>
                <a:lnTo>
                  <a:pt x="3349" y="722"/>
                </a:lnTo>
                <a:lnTo>
                  <a:pt x="3387" y="689"/>
                </a:lnTo>
                <a:lnTo>
                  <a:pt x="3425" y="656"/>
                </a:lnTo>
                <a:lnTo>
                  <a:pt x="3462" y="626"/>
                </a:lnTo>
                <a:lnTo>
                  <a:pt x="3500" y="596"/>
                </a:lnTo>
                <a:lnTo>
                  <a:pt x="3538" y="566"/>
                </a:lnTo>
                <a:lnTo>
                  <a:pt x="3576" y="537"/>
                </a:lnTo>
                <a:lnTo>
                  <a:pt x="3614" y="510"/>
                </a:lnTo>
                <a:lnTo>
                  <a:pt x="3652" y="483"/>
                </a:lnTo>
                <a:lnTo>
                  <a:pt x="3690" y="457"/>
                </a:lnTo>
                <a:lnTo>
                  <a:pt x="3727" y="433"/>
                </a:lnTo>
                <a:lnTo>
                  <a:pt x="3765" y="409"/>
                </a:lnTo>
                <a:lnTo>
                  <a:pt x="3803" y="385"/>
                </a:lnTo>
                <a:lnTo>
                  <a:pt x="3841" y="363"/>
                </a:lnTo>
                <a:lnTo>
                  <a:pt x="3879" y="341"/>
                </a:lnTo>
                <a:lnTo>
                  <a:pt x="3917" y="321"/>
                </a:lnTo>
                <a:lnTo>
                  <a:pt x="3954" y="301"/>
                </a:lnTo>
                <a:lnTo>
                  <a:pt x="3992" y="283"/>
                </a:lnTo>
                <a:lnTo>
                  <a:pt x="4030" y="265"/>
                </a:lnTo>
                <a:lnTo>
                  <a:pt x="4068" y="248"/>
                </a:lnTo>
                <a:lnTo>
                  <a:pt x="4106" y="233"/>
                </a:lnTo>
                <a:lnTo>
                  <a:pt x="4143" y="218"/>
                </a:lnTo>
                <a:lnTo>
                  <a:pt x="4181" y="203"/>
                </a:lnTo>
                <a:lnTo>
                  <a:pt x="4219" y="190"/>
                </a:lnTo>
                <a:lnTo>
                  <a:pt x="4257" y="178"/>
                </a:lnTo>
                <a:lnTo>
                  <a:pt x="4294" y="167"/>
                </a:lnTo>
                <a:lnTo>
                  <a:pt x="4332" y="156"/>
                </a:lnTo>
                <a:lnTo>
                  <a:pt x="4371" y="146"/>
                </a:lnTo>
                <a:lnTo>
                  <a:pt x="4407" y="137"/>
                </a:lnTo>
                <a:lnTo>
                  <a:pt x="4446" y="130"/>
                </a:lnTo>
                <a:lnTo>
                  <a:pt x="4484" y="122"/>
                </a:lnTo>
                <a:lnTo>
                  <a:pt x="4522" y="117"/>
                </a:lnTo>
                <a:lnTo>
                  <a:pt x="4559" y="111"/>
                </a:lnTo>
                <a:lnTo>
                  <a:pt x="4597" y="107"/>
                </a:lnTo>
                <a:lnTo>
                  <a:pt x="4634" y="104"/>
                </a:lnTo>
                <a:lnTo>
                  <a:pt x="4672" y="100"/>
                </a:lnTo>
                <a:lnTo>
                  <a:pt x="4710" y="99"/>
                </a:lnTo>
                <a:lnTo>
                  <a:pt x="4747" y="98"/>
                </a:lnTo>
                <a:lnTo>
                  <a:pt x="4785" y="98"/>
                </a:lnTo>
                <a:lnTo>
                  <a:pt x="4823" y="99"/>
                </a:lnTo>
                <a:lnTo>
                  <a:pt x="4860" y="101"/>
                </a:lnTo>
                <a:lnTo>
                  <a:pt x="4898" y="104"/>
                </a:lnTo>
                <a:lnTo>
                  <a:pt x="4935" y="107"/>
                </a:lnTo>
                <a:lnTo>
                  <a:pt x="4973" y="111"/>
                </a:lnTo>
                <a:lnTo>
                  <a:pt x="5011" y="118"/>
                </a:lnTo>
                <a:lnTo>
                  <a:pt x="5048" y="123"/>
                </a:lnTo>
                <a:lnTo>
                  <a:pt x="5086" y="131"/>
                </a:lnTo>
                <a:lnTo>
                  <a:pt x="5124" y="138"/>
                </a:lnTo>
                <a:lnTo>
                  <a:pt x="5161" y="147"/>
                </a:lnTo>
                <a:lnTo>
                  <a:pt x="5199" y="157"/>
                </a:lnTo>
                <a:lnTo>
                  <a:pt x="5237" y="168"/>
                </a:lnTo>
                <a:lnTo>
                  <a:pt x="5274" y="180"/>
                </a:lnTo>
                <a:lnTo>
                  <a:pt x="5312" y="192"/>
                </a:lnTo>
                <a:lnTo>
                  <a:pt x="5349" y="206"/>
                </a:lnTo>
                <a:lnTo>
                  <a:pt x="5387" y="220"/>
                </a:lnTo>
                <a:lnTo>
                  <a:pt x="5425" y="235"/>
                </a:lnTo>
                <a:lnTo>
                  <a:pt x="5462" y="251"/>
                </a:lnTo>
                <a:lnTo>
                  <a:pt x="5500" y="268"/>
                </a:lnTo>
                <a:lnTo>
                  <a:pt x="5538" y="286"/>
                </a:lnTo>
                <a:lnTo>
                  <a:pt x="5575" y="304"/>
                </a:lnTo>
                <a:lnTo>
                  <a:pt x="5613" y="324"/>
                </a:lnTo>
                <a:lnTo>
                  <a:pt x="5651" y="345"/>
                </a:lnTo>
                <a:lnTo>
                  <a:pt x="5688" y="366"/>
                </a:lnTo>
                <a:lnTo>
                  <a:pt x="5726" y="389"/>
                </a:lnTo>
                <a:lnTo>
                  <a:pt x="5764" y="412"/>
                </a:lnTo>
                <a:lnTo>
                  <a:pt x="5801" y="437"/>
                </a:lnTo>
                <a:lnTo>
                  <a:pt x="5839" y="462"/>
                </a:lnTo>
                <a:lnTo>
                  <a:pt x="5877" y="488"/>
                </a:lnTo>
                <a:lnTo>
                  <a:pt x="5914" y="514"/>
                </a:lnTo>
                <a:lnTo>
                  <a:pt x="5952" y="542"/>
                </a:lnTo>
                <a:lnTo>
                  <a:pt x="5989" y="572"/>
                </a:lnTo>
                <a:lnTo>
                  <a:pt x="6027" y="601"/>
                </a:lnTo>
                <a:lnTo>
                  <a:pt x="6065" y="631"/>
                </a:lnTo>
                <a:lnTo>
                  <a:pt x="6102" y="663"/>
                </a:lnTo>
                <a:lnTo>
                  <a:pt x="6140" y="696"/>
                </a:lnTo>
                <a:lnTo>
                  <a:pt x="6177" y="729"/>
                </a:lnTo>
                <a:lnTo>
                  <a:pt x="6215" y="764"/>
                </a:lnTo>
                <a:lnTo>
                  <a:pt x="6252" y="799"/>
                </a:lnTo>
                <a:lnTo>
                  <a:pt x="6290" y="836"/>
                </a:lnTo>
                <a:lnTo>
                  <a:pt x="6327" y="873"/>
                </a:lnTo>
                <a:lnTo>
                  <a:pt x="6366" y="911"/>
                </a:lnTo>
                <a:lnTo>
                  <a:pt x="6402" y="950"/>
                </a:lnTo>
                <a:lnTo>
                  <a:pt x="6441" y="989"/>
                </a:lnTo>
                <a:lnTo>
                  <a:pt x="6477" y="1030"/>
                </a:lnTo>
                <a:lnTo>
                  <a:pt x="6516" y="1071"/>
                </a:lnTo>
                <a:lnTo>
                  <a:pt x="6553" y="1114"/>
                </a:lnTo>
                <a:lnTo>
                  <a:pt x="6589" y="1158"/>
                </a:lnTo>
                <a:lnTo>
                  <a:pt x="6626" y="1203"/>
                </a:lnTo>
                <a:lnTo>
                  <a:pt x="6664" y="1247"/>
                </a:lnTo>
                <a:lnTo>
                  <a:pt x="6701" y="1294"/>
                </a:lnTo>
                <a:lnTo>
                  <a:pt x="6738" y="1342"/>
                </a:lnTo>
                <a:lnTo>
                  <a:pt x="6775" y="1390"/>
                </a:lnTo>
                <a:lnTo>
                  <a:pt x="6812" y="1438"/>
                </a:lnTo>
                <a:lnTo>
                  <a:pt x="6849" y="1488"/>
                </a:lnTo>
                <a:lnTo>
                  <a:pt x="6887" y="1539"/>
                </a:lnTo>
                <a:lnTo>
                  <a:pt x="6923" y="1592"/>
                </a:lnTo>
                <a:lnTo>
                  <a:pt x="6960" y="1645"/>
                </a:lnTo>
                <a:lnTo>
                  <a:pt x="6997" y="1698"/>
                </a:lnTo>
                <a:lnTo>
                  <a:pt x="7034" y="1753"/>
                </a:lnTo>
                <a:lnTo>
                  <a:pt x="7071" y="1809"/>
                </a:lnTo>
                <a:lnTo>
                  <a:pt x="7108" y="1865"/>
                </a:lnTo>
                <a:lnTo>
                  <a:pt x="7145" y="1922"/>
                </a:lnTo>
                <a:lnTo>
                  <a:pt x="7218" y="2040"/>
                </a:lnTo>
                <a:lnTo>
                  <a:pt x="7291" y="2162"/>
                </a:lnTo>
                <a:lnTo>
                  <a:pt x="7364" y="2287"/>
                </a:lnTo>
                <a:lnTo>
                  <a:pt x="7436" y="2416"/>
                </a:lnTo>
                <a:lnTo>
                  <a:pt x="7508" y="2549"/>
                </a:lnTo>
                <a:lnTo>
                  <a:pt x="7581" y="2684"/>
                </a:lnTo>
                <a:lnTo>
                  <a:pt x="7653" y="2824"/>
                </a:lnTo>
                <a:lnTo>
                  <a:pt x="7724" y="2969"/>
                </a:lnTo>
                <a:lnTo>
                  <a:pt x="7795" y="3116"/>
                </a:lnTo>
                <a:lnTo>
                  <a:pt x="7866" y="3268"/>
                </a:lnTo>
                <a:lnTo>
                  <a:pt x="7938" y="3422"/>
                </a:lnTo>
                <a:lnTo>
                  <a:pt x="8007" y="3580"/>
                </a:lnTo>
                <a:lnTo>
                  <a:pt x="8078" y="3743"/>
                </a:lnTo>
                <a:lnTo>
                  <a:pt x="8147" y="3910"/>
                </a:lnTo>
                <a:lnTo>
                  <a:pt x="8217" y="4079"/>
                </a:lnTo>
                <a:lnTo>
                  <a:pt x="8287" y="4253"/>
                </a:lnTo>
                <a:lnTo>
                  <a:pt x="8355" y="4430"/>
                </a:lnTo>
                <a:lnTo>
                  <a:pt x="8424" y="4611"/>
                </a:lnTo>
                <a:lnTo>
                  <a:pt x="8492" y="4796"/>
                </a:lnTo>
                <a:lnTo>
                  <a:pt x="8559" y="4984"/>
                </a:lnTo>
                <a:lnTo>
                  <a:pt x="8628" y="5176"/>
                </a:lnTo>
                <a:lnTo>
                  <a:pt x="8694" y="5373"/>
                </a:lnTo>
                <a:lnTo>
                  <a:pt x="8762" y="5571"/>
                </a:lnTo>
                <a:lnTo>
                  <a:pt x="8828" y="5776"/>
                </a:lnTo>
                <a:lnTo>
                  <a:pt x="8894" y="5982"/>
                </a:lnTo>
                <a:lnTo>
                  <a:pt x="8960" y="6193"/>
                </a:lnTo>
                <a:lnTo>
                  <a:pt x="9025" y="6408"/>
                </a:lnTo>
                <a:lnTo>
                  <a:pt x="9090" y="6626"/>
                </a:lnTo>
                <a:lnTo>
                  <a:pt x="9154" y="6848"/>
                </a:lnTo>
                <a:lnTo>
                  <a:pt x="9218" y="7075"/>
                </a:lnTo>
                <a:lnTo>
                  <a:pt x="9282" y="7304"/>
                </a:lnTo>
                <a:lnTo>
                  <a:pt x="9345" y="7537"/>
                </a:lnTo>
                <a:lnTo>
                  <a:pt x="9440" y="7511"/>
                </a:lnTo>
                <a:close/>
              </a:path>
            </a:pathLst>
          </a:custGeom>
          <a:solidFill>
            <a:srgbClr val="0033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91" name="Rectangle 1103"/>
          <p:cNvSpPr>
            <a:spLocks noChangeArrowheads="1"/>
          </p:cNvSpPr>
          <p:nvPr/>
        </p:nvSpPr>
        <p:spPr bwMode="auto">
          <a:xfrm>
            <a:off x="7366000" y="5559425"/>
            <a:ext cx="990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i="0">
                <a:solidFill>
                  <a:srgbClr val="0033CC"/>
                </a:solidFill>
                <a:latin typeface="Arial" charset="0"/>
              </a:rPr>
              <a:t>Total revenue</a:t>
            </a:r>
            <a:endParaRPr lang="en-US" sz="1400" b="0" i="0">
              <a:latin typeface="Arial" charset="0"/>
            </a:endParaRPr>
          </a:p>
        </p:txBody>
      </p:sp>
      <p:sp>
        <p:nvSpPr>
          <p:cNvPr id="115792" name="Freeform 1104"/>
          <p:cNvSpPr>
            <a:spLocks/>
          </p:cNvSpPr>
          <p:nvPr/>
        </p:nvSpPr>
        <p:spPr bwMode="auto">
          <a:xfrm>
            <a:off x="4922838" y="5084763"/>
            <a:ext cx="665162" cy="698500"/>
          </a:xfrm>
          <a:custGeom>
            <a:avLst/>
            <a:gdLst/>
            <a:ahLst/>
            <a:cxnLst>
              <a:cxn ang="0">
                <a:pos x="2378" y="0"/>
              </a:cxn>
              <a:cxn ang="0">
                <a:pos x="2264" y="78"/>
              </a:cxn>
              <a:cxn ang="0">
                <a:pos x="2152" y="158"/>
              </a:cxn>
              <a:cxn ang="0">
                <a:pos x="2042" y="241"/>
              </a:cxn>
              <a:cxn ang="0">
                <a:pos x="1934" y="325"/>
              </a:cxn>
              <a:cxn ang="0">
                <a:pos x="1829" y="411"/>
              </a:cxn>
              <a:cxn ang="0">
                <a:pos x="1725" y="498"/>
              </a:cxn>
              <a:cxn ang="0">
                <a:pos x="1625" y="586"/>
              </a:cxn>
              <a:cxn ang="0">
                <a:pos x="1527" y="676"/>
              </a:cxn>
              <a:cxn ang="0">
                <a:pos x="1338" y="857"/>
              </a:cxn>
              <a:cxn ang="0">
                <a:pos x="1159" y="1038"/>
              </a:cxn>
              <a:cxn ang="0">
                <a:pos x="992" y="1219"/>
              </a:cxn>
              <a:cxn ang="0">
                <a:pos x="834" y="1396"/>
              </a:cxn>
              <a:cxn ang="0">
                <a:pos x="687" y="1570"/>
              </a:cxn>
              <a:cxn ang="0">
                <a:pos x="552" y="1736"/>
              </a:cxn>
              <a:cxn ang="0">
                <a:pos x="430" y="1895"/>
              </a:cxn>
              <a:cxn ang="0">
                <a:pos x="318" y="2044"/>
              </a:cxn>
              <a:cxn ang="0">
                <a:pos x="220" y="2180"/>
              </a:cxn>
              <a:cxn ang="0">
                <a:pos x="133" y="2302"/>
              </a:cxn>
              <a:cxn ang="0">
                <a:pos x="0" y="2497"/>
              </a:cxn>
              <a:cxn ang="0">
                <a:pos x="121" y="2449"/>
              </a:cxn>
              <a:cxn ang="0">
                <a:pos x="235" y="2285"/>
              </a:cxn>
              <a:cxn ang="0">
                <a:pos x="326" y="2156"/>
              </a:cxn>
              <a:cxn ang="0">
                <a:pos x="431" y="2014"/>
              </a:cxn>
              <a:cxn ang="0">
                <a:pos x="547" y="1862"/>
              </a:cxn>
              <a:cxn ang="0">
                <a:pos x="675" y="1701"/>
              </a:cxn>
              <a:cxn ang="0">
                <a:pos x="816" y="1531"/>
              </a:cxn>
              <a:cxn ang="0">
                <a:pos x="967" y="1357"/>
              </a:cxn>
              <a:cxn ang="0">
                <a:pos x="1128" y="1179"/>
              </a:cxn>
              <a:cxn ang="0">
                <a:pos x="1300" y="999"/>
              </a:cxn>
              <a:cxn ang="0">
                <a:pos x="1482" y="819"/>
              </a:cxn>
              <a:cxn ang="0">
                <a:pos x="1625" y="685"/>
              </a:cxn>
              <a:cxn ang="0">
                <a:pos x="1723" y="597"/>
              </a:cxn>
              <a:cxn ang="0">
                <a:pos x="1824" y="510"/>
              </a:cxn>
              <a:cxn ang="0">
                <a:pos x="1928" y="424"/>
              </a:cxn>
              <a:cxn ang="0">
                <a:pos x="2032" y="341"/>
              </a:cxn>
              <a:cxn ang="0">
                <a:pos x="2140" y="258"/>
              </a:cxn>
              <a:cxn ang="0">
                <a:pos x="2250" y="177"/>
              </a:cxn>
              <a:cxn ang="0">
                <a:pos x="2361" y="98"/>
              </a:cxn>
              <a:cxn ang="0">
                <a:pos x="2418" y="60"/>
              </a:cxn>
              <a:cxn ang="0">
                <a:pos x="2378" y="0"/>
              </a:cxn>
            </a:cxnLst>
            <a:rect l="0" t="0" r="r" b="b"/>
            <a:pathLst>
              <a:path w="2418" h="2538">
                <a:moveTo>
                  <a:pt x="2378" y="0"/>
                </a:moveTo>
                <a:lnTo>
                  <a:pt x="2378" y="0"/>
                </a:lnTo>
                <a:lnTo>
                  <a:pt x="2320" y="39"/>
                </a:lnTo>
                <a:lnTo>
                  <a:pt x="2264" y="78"/>
                </a:lnTo>
                <a:lnTo>
                  <a:pt x="2207" y="118"/>
                </a:lnTo>
                <a:lnTo>
                  <a:pt x="2152" y="158"/>
                </a:lnTo>
                <a:lnTo>
                  <a:pt x="2096" y="199"/>
                </a:lnTo>
                <a:lnTo>
                  <a:pt x="2042" y="241"/>
                </a:lnTo>
                <a:lnTo>
                  <a:pt x="1987" y="282"/>
                </a:lnTo>
                <a:lnTo>
                  <a:pt x="1934" y="325"/>
                </a:lnTo>
                <a:lnTo>
                  <a:pt x="1881" y="368"/>
                </a:lnTo>
                <a:lnTo>
                  <a:pt x="1829" y="411"/>
                </a:lnTo>
                <a:lnTo>
                  <a:pt x="1777" y="455"/>
                </a:lnTo>
                <a:lnTo>
                  <a:pt x="1725" y="498"/>
                </a:lnTo>
                <a:lnTo>
                  <a:pt x="1675" y="543"/>
                </a:lnTo>
                <a:lnTo>
                  <a:pt x="1625" y="586"/>
                </a:lnTo>
                <a:lnTo>
                  <a:pt x="1575" y="631"/>
                </a:lnTo>
                <a:lnTo>
                  <a:pt x="1527" y="676"/>
                </a:lnTo>
                <a:lnTo>
                  <a:pt x="1431" y="766"/>
                </a:lnTo>
                <a:lnTo>
                  <a:pt x="1338" y="857"/>
                </a:lnTo>
                <a:lnTo>
                  <a:pt x="1247" y="948"/>
                </a:lnTo>
                <a:lnTo>
                  <a:pt x="1159" y="1038"/>
                </a:lnTo>
                <a:lnTo>
                  <a:pt x="1074" y="1129"/>
                </a:lnTo>
                <a:lnTo>
                  <a:pt x="992" y="1219"/>
                </a:lnTo>
                <a:lnTo>
                  <a:pt x="911" y="1308"/>
                </a:lnTo>
                <a:lnTo>
                  <a:pt x="834" y="1396"/>
                </a:lnTo>
                <a:lnTo>
                  <a:pt x="759" y="1484"/>
                </a:lnTo>
                <a:lnTo>
                  <a:pt x="687" y="1570"/>
                </a:lnTo>
                <a:lnTo>
                  <a:pt x="619" y="1654"/>
                </a:lnTo>
                <a:lnTo>
                  <a:pt x="552" y="1736"/>
                </a:lnTo>
                <a:lnTo>
                  <a:pt x="489" y="1817"/>
                </a:lnTo>
                <a:lnTo>
                  <a:pt x="430" y="1895"/>
                </a:lnTo>
                <a:lnTo>
                  <a:pt x="372" y="1971"/>
                </a:lnTo>
                <a:lnTo>
                  <a:pt x="318" y="2044"/>
                </a:lnTo>
                <a:lnTo>
                  <a:pt x="268" y="2113"/>
                </a:lnTo>
                <a:lnTo>
                  <a:pt x="220" y="2180"/>
                </a:lnTo>
                <a:lnTo>
                  <a:pt x="175" y="2243"/>
                </a:lnTo>
                <a:lnTo>
                  <a:pt x="133" y="2302"/>
                </a:lnTo>
                <a:lnTo>
                  <a:pt x="60" y="2409"/>
                </a:lnTo>
                <a:lnTo>
                  <a:pt x="0" y="2497"/>
                </a:lnTo>
                <a:lnTo>
                  <a:pt x="61" y="2538"/>
                </a:lnTo>
                <a:lnTo>
                  <a:pt x="121" y="2449"/>
                </a:lnTo>
                <a:lnTo>
                  <a:pt x="194" y="2344"/>
                </a:lnTo>
                <a:lnTo>
                  <a:pt x="235" y="2285"/>
                </a:lnTo>
                <a:lnTo>
                  <a:pt x="280" y="2222"/>
                </a:lnTo>
                <a:lnTo>
                  <a:pt x="326" y="2156"/>
                </a:lnTo>
                <a:lnTo>
                  <a:pt x="377" y="2087"/>
                </a:lnTo>
                <a:lnTo>
                  <a:pt x="431" y="2014"/>
                </a:lnTo>
                <a:lnTo>
                  <a:pt x="487" y="1940"/>
                </a:lnTo>
                <a:lnTo>
                  <a:pt x="547" y="1862"/>
                </a:lnTo>
                <a:lnTo>
                  <a:pt x="610" y="1782"/>
                </a:lnTo>
                <a:lnTo>
                  <a:pt x="675" y="1701"/>
                </a:lnTo>
                <a:lnTo>
                  <a:pt x="744" y="1617"/>
                </a:lnTo>
                <a:lnTo>
                  <a:pt x="816" y="1531"/>
                </a:lnTo>
                <a:lnTo>
                  <a:pt x="889" y="1444"/>
                </a:lnTo>
                <a:lnTo>
                  <a:pt x="967" y="1357"/>
                </a:lnTo>
                <a:lnTo>
                  <a:pt x="1046" y="1268"/>
                </a:lnTo>
                <a:lnTo>
                  <a:pt x="1128" y="1179"/>
                </a:lnTo>
                <a:lnTo>
                  <a:pt x="1212" y="1089"/>
                </a:lnTo>
                <a:lnTo>
                  <a:pt x="1300" y="999"/>
                </a:lnTo>
                <a:lnTo>
                  <a:pt x="1390" y="909"/>
                </a:lnTo>
                <a:lnTo>
                  <a:pt x="1482" y="819"/>
                </a:lnTo>
                <a:lnTo>
                  <a:pt x="1577" y="730"/>
                </a:lnTo>
                <a:lnTo>
                  <a:pt x="1625" y="685"/>
                </a:lnTo>
                <a:lnTo>
                  <a:pt x="1674" y="642"/>
                </a:lnTo>
                <a:lnTo>
                  <a:pt x="1723" y="597"/>
                </a:lnTo>
                <a:lnTo>
                  <a:pt x="1773" y="554"/>
                </a:lnTo>
                <a:lnTo>
                  <a:pt x="1824" y="510"/>
                </a:lnTo>
                <a:lnTo>
                  <a:pt x="1876" y="467"/>
                </a:lnTo>
                <a:lnTo>
                  <a:pt x="1928" y="424"/>
                </a:lnTo>
                <a:lnTo>
                  <a:pt x="1980" y="382"/>
                </a:lnTo>
                <a:lnTo>
                  <a:pt x="2032" y="341"/>
                </a:lnTo>
                <a:lnTo>
                  <a:pt x="2086" y="298"/>
                </a:lnTo>
                <a:lnTo>
                  <a:pt x="2140" y="258"/>
                </a:lnTo>
                <a:lnTo>
                  <a:pt x="2194" y="217"/>
                </a:lnTo>
                <a:lnTo>
                  <a:pt x="2250" y="177"/>
                </a:lnTo>
                <a:lnTo>
                  <a:pt x="2305" y="138"/>
                </a:lnTo>
                <a:lnTo>
                  <a:pt x="2361" y="98"/>
                </a:lnTo>
                <a:lnTo>
                  <a:pt x="2418" y="60"/>
                </a:lnTo>
                <a:lnTo>
                  <a:pt x="2418" y="60"/>
                </a:lnTo>
                <a:lnTo>
                  <a:pt x="2378" y="0"/>
                </a:lnTo>
                <a:lnTo>
                  <a:pt x="2378" y="0"/>
                </a:lnTo>
                <a:lnTo>
                  <a:pt x="2378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93" name="Freeform 1105"/>
          <p:cNvSpPr>
            <a:spLocks/>
          </p:cNvSpPr>
          <p:nvPr/>
        </p:nvSpPr>
        <p:spPr bwMode="auto">
          <a:xfrm>
            <a:off x="5576888" y="4068763"/>
            <a:ext cx="539750" cy="1031875"/>
          </a:xfrm>
          <a:custGeom>
            <a:avLst/>
            <a:gdLst/>
            <a:ahLst/>
            <a:cxnLst>
              <a:cxn ang="0">
                <a:pos x="1772" y="430"/>
              </a:cxn>
              <a:cxn ang="0">
                <a:pos x="1604" y="1004"/>
              </a:cxn>
              <a:cxn ang="0">
                <a:pos x="1502" y="1341"/>
              </a:cxn>
              <a:cxn ang="0">
                <a:pos x="1404" y="1645"/>
              </a:cxn>
              <a:cxn ang="0">
                <a:pos x="1311" y="1919"/>
              </a:cxn>
              <a:cxn ang="0">
                <a:pos x="1241" y="2106"/>
              </a:cxn>
              <a:cxn ang="0">
                <a:pos x="1196" y="2224"/>
              </a:cxn>
              <a:cxn ang="0">
                <a:pos x="1149" y="2336"/>
              </a:cxn>
              <a:cxn ang="0">
                <a:pos x="1101" y="2441"/>
              </a:cxn>
              <a:cxn ang="0">
                <a:pos x="1053" y="2542"/>
              </a:cxn>
              <a:cxn ang="0">
                <a:pos x="1004" y="2637"/>
              </a:cxn>
              <a:cxn ang="0">
                <a:pos x="953" y="2728"/>
              </a:cxn>
              <a:cxn ang="0">
                <a:pos x="901" y="2815"/>
              </a:cxn>
              <a:cxn ang="0">
                <a:pos x="847" y="2898"/>
              </a:cxn>
              <a:cxn ang="0">
                <a:pos x="790" y="2978"/>
              </a:cxn>
              <a:cxn ang="0">
                <a:pos x="731" y="3054"/>
              </a:cxn>
              <a:cxn ang="0">
                <a:pos x="671" y="3127"/>
              </a:cxn>
              <a:cxn ang="0">
                <a:pos x="606" y="3199"/>
              </a:cxn>
              <a:cxn ang="0">
                <a:pos x="538" y="3269"/>
              </a:cxn>
              <a:cxn ang="0">
                <a:pos x="467" y="3337"/>
              </a:cxn>
              <a:cxn ang="0">
                <a:pos x="392" y="3403"/>
              </a:cxn>
              <a:cxn ang="0">
                <a:pos x="313" y="3470"/>
              </a:cxn>
              <a:cxn ang="0">
                <a:pos x="229" y="3534"/>
              </a:cxn>
              <a:cxn ang="0">
                <a:pos x="141" y="3599"/>
              </a:cxn>
              <a:cxn ang="0">
                <a:pos x="48" y="3664"/>
              </a:cxn>
              <a:cxn ang="0">
                <a:pos x="40" y="3757"/>
              </a:cxn>
              <a:cxn ang="0">
                <a:pos x="137" y="3691"/>
              </a:cxn>
              <a:cxn ang="0">
                <a:pos x="229" y="3626"/>
              </a:cxn>
              <a:cxn ang="0">
                <a:pos x="316" y="3560"/>
              </a:cxn>
              <a:cxn ang="0">
                <a:pos x="400" y="3492"/>
              </a:cxn>
              <a:cxn ang="0">
                <a:pos x="478" y="3425"/>
              </a:cxn>
              <a:cxn ang="0">
                <a:pos x="553" y="3356"/>
              </a:cxn>
              <a:cxn ang="0">
                <a:pos x="625" y="3285"/>
              </a:cxn>
              <a:cxn ang="0">
                <a:pos x="693" y="3213"/>
              </a:cxn>
              <a:cxn ang="0">
                <a:pos x="758" y="3138"/>
              </a:cxn>
              <a:cxn ang="0">
                <a:pos x="820" y="3061"/>
              </a:cxn>
              <a:cxn ang="0">
                <a:pos x="879" y="2981"/>
              </a:cxn>
              <a:cxn ang="0">
                <a:pos x="936" y="2897"/>
              </a:cxn>
              <a:cxn ang="0">
                <a:pos x="990" y="2809"/>
              </a:cxn>
              <a:cxn ang="0">
                <a:pos x="1043" y="2719"/>
              </a:cxn>
              <a:cxn ang="0">
                <a:pos x="1094" y="2623"/>
              </a:cxn>
              <a:cxn ang="0">
                <a:pos x="1144" y="2524"/>
              </a:cxn>
              <a:cxn ang="0">
                <a:pos x="1192" y="2418"/>
              </a:cxn>
              <a:cxn ang="0">
                <a:pos x="1240" y="2308"/>
              </a:cxn>
              <a:cxn ang="0">
                <a:pos x="1287" y="2193"/>
              </a:cxn>
              <a:cxn ang="0">
                <a:pos x="1334" y="2072"/>
              </a:cxn>
              <a:cxn ang="0">
                <a:pos x="1427" y="1809"/>
              </a:cxn>
              <a:cxn ang="0">
                <a:pos x="1523" y="1519"/>
              </a:cxn>
              <a:cxn ang="0">
                <a:pos x="1623" y="1197"/>
              </a:cxn>
              <a:cxn ang="0">
                <a:pos x="1728" y="842"/>
              </a:cxn>
              <a:cxn ang="0">
                <a:pos x="1967" y="21"/>
              </a:cxn>
            </a:cxnLst>
            <a:rect l="0" t="0" r="r" b="b"/>
            <a:pathLst>
              <a:path w="1967" h="3757">
                <a:moveTo>
                  <a:pt x="1896" y="0"/>
                </a:moveTo>
                <a:lnTo>
                  <a:pt x="1772" y="430"/>
                </a:lnTo>
                <a:lnTo>
                  <a:pt x="1658" y="823"/>
                </a:lnTo>
                <a:lnTo>
                  <a:pt x="1604" y="1004"/>
                </a:lnTo>
                <a:lnTo>
                  <a:pt x="1552" y="1177"/>
                </a:lnTo>
                <a:lnTo>
                  <a:pt x="1502" y="1341"/>
                </a:lnTo>
                <a:lnTo>
                  <a:pt x="1453" y="1496"/>
                </a:lnTo>
                <a:lnTo>
                  <a:pt x="1404" y="1645"/>
                </a:lnTo>
                <a:lnTo>
                  <a:pt x="1358" y="1785"/>
                </a:lnTo>
                <a:lnTo>
                  <a:pt x="1311" y="1919"/>
                </a:lnTo>
                <a:lnTo>
                  <a:pt x="1265" y="2046"/>
                </a:lnTo>
                <a:lnTo>
                  <a:pt x="1241" y="2106"/>
                </a:lnTo>
                <a:lnTo>
                  <a:pt x="1219" y="2166"/>
                </a:lnTo>
                <a:lnTo>
                  <a:pt x="1196" y="2224"/>
                </a:lnTo>
                <a:lnTo>
                  <a:pt x="1172" y="2280"/>
                </a:lnTo>
                <a:lnTo>
                  <a:pt x="1149" y="2336"/>
                </a:lnTo>
                <a:lnTo>
                  <a:pt x="1125" y="2389"/>
                </a:lnTo>
                <a:lnTo>
                  <a:pt x="1101" y="2441"/>
                </a:lnTo>
                <a:lnTo>
                  <a:pt x="1077" y="2492"/>
                </a:lnTo>
                <a:lnTo>
                  <a:pt x="1053" y="2542"/>
                </a:lnTo>
                <a:lnTo>
                  <a:pt x="1028" y="2590"/>
                </a:lnTo>
                <a:lnTo>
                  <a:pt x="1004" y="2637"/>
                </a:lnTo>
                <a:lnTo>
                  <a:pt x="979" y="2683"/>
                </a:lnTo>
                <a:lnTo>
                  <a:pt x="953" y="2728"/>
                </a:lnTo>
                <a:lnTo>
                  <a:pt x="927" y="2772"/>
                </a:lnTo>
                <a:lnTo>
                  <a:pt x="901" y="2815"/>
                </a:lnTo>
                <a:lnTo>
                  <a:pt x="874" y="2857"/>
                </a:lnTo>
                <a:lnTo>
                  <a:pt x="847" y="2898"/>
                </a:lnTo>
                <a:lnTo>
                  <a:pt x="818" y="2938"/>
                </a:lnTo>
                <a:lnTo>
                  <a:pt x="790" y="2978"/>
                </a:lnTo>
                <a:lnTo>
                  <a:pt x="762" y="3017"/>
                </a:lnTo>
                <a:lnTo>
                  <a:pt x="731" y="3054"/>
                </a:lnTo>
                <a:lnTo>
                  <a:pt x="701" y="3092"/>
                </a:lnTo>
                <a:lnTo>
                  <a:pt x="671" y="3127"/>
                </a:lnTo>
                <a:lnTo>
                  <a:pt x="638" y="3164"/>
                </a:lnTo>
                <a:lnTo>
                  <a:pt x="606" y="3199"/>
                </a:lnTo>
                <a:lnTo>
                  <a:pt x="573" y="3234"/>
                </a:lnTo>
                <a:lnTo>
                  <a:pt x="538" y="3269"/>
                </a:lnTo>
                <a:lnTo>
                  <a:pt x="503" y="3303"/>
                </a:lnTo>
                <a:lnTo>
                  <a:pt x="467" y="3337"/>
                </a:lnTo>
                <a:lnTo>
                  <a:pt x="430" y="3370"/>
                </a:lnTo>
                <a:lnTo>
                  <a:pt x="392" y="3403"/>
                </a:lnTo>
                <a:lnTo>
                  <a:pt x="353" y="3436"/>
                </a:lnTo>
                <a:lnTo>
                  <a:pt x="313" y="3470"/>
                </a:lnTo>
                <a:lnTo>
                  <a:pt x="272" y="3502"/>
                </a:lnTo>
                <a:lnTo>
                  <a:pt x="229" y="3534"/>
                </a:lnTo>
                <a:lnTo>
                  <a:pt x="186" y="3566"/>
                </a:lnTo>
                <a:lnTo>
                  <a:pt x="141" y="3599"/>
                </a:lnTo>
                <a:lnTo>
                  <a:pt x="95" y="3631"/>
                </a:lnTo>
                <a:lnTo>
                  <a:pt x="48" y="3664"/>
                </a:lnTo>
                <a:lnTo>
                  <a:pt x="0" y="3697"/>
                </a:lnTo>
                <a:lnTo>
                  <a:pt x="40" y="3757"/>
                </a:lnTo>
                <a:lnTo>
                  <a:pt x="89" y="3725"/>
                </a:lnTo>
                <a:lnTo>
                  <a:pt x="137" y="3691"/>
                </a:lnTo>
                <a:lnTo>
                  <a:pt x="184" y="3659"/>
                </a:lnTo>
                <a:lnTo>
                  <a:pt x="229" y="3626"/>
                </a:lnTo>
                <a:lnTo>
                  <a:pt x="274" y="3592"/>
                </a:lnTo>
                <a:lnTo>
                  <a:pt x="316" y="3560"/>
                </a:lnTo>
                <a:lnTo>
                  <a:pt x="359" y="3526"/>
                </a:lnTo>
                <a:lnTo>
                  <a:pt x="400" y="3492"/>
                </a:lnTo>
                <a:lnTo>
                  <a:pt x="440" y="3459"/>
                </a:lnTo>
                <a:lnTo>
                  <a:pt x="478" y="3425"/>
                </a:lnTo>
                <a:lnTo>
                  <a:pt x="516" y="3390"/>
                </a:lnTo>
                <a:lnTo>
                  <a:pt x="553" y="3356"/>
                </a:lnTo>
                <a:lnTo>
                  <a:pt x="590" y="3321"/>
                </a:lnTo>
                <a:lnTo>
                  <a:pt x="625" y="3285"/>
                </a:lnTo>
                <a:lnTo>
                  <a:pt x="660" y="3249"/>
                </a:lnTo>
                <a:lnTo>
                  <a:pt x="693" y="3213"/>
                </a:lnTo>
                <a:lnTo>
                  <a:pt x="726" y="3176"/>
                </a:lnTo>
                <a:lnTo>
                  <a:pt x="758" y="3138"/>
                </a:lnTo>
                <a:lnTo>
                  <a:pt x="789" y="3100"/>
                </a:lnTo>
                <a:lnTo>
                  <a:pt x="820" y="3061"/>
                </a:lnTo>
                <a:lnTo>
                  <a:pt x="850" y="3021"/>
                </a:lnTo>
                <a:lnTo>
                  <a:pt x="879" y="2981"/>
                </a:lnTo>
                <a:lnTo>
                  <a:pt x="908" y="2940"/>
                </a:lnTo>
                <a:lnTo>
                  <a:pt x="936" y="2897"/>
                </a:lnTo>
                <a:lnTo>
                  <a:pt x="963" y="2854"/>
                </a:lnTo>
                <a:lnTo>
                  <a:pt x="990" y="2809"/>
                </a:lnTo>
                <a:lnTo>
                  <a:pt x="1016" y="2765"/>
                </a:lnTo>
                <a:lnTo>
                  <a:pt x="1043" y="2719"/>
                </a:lnTo>
                <a:lnTo>
                  <a:pt x="1068" y="2671"/>
                </a:lnTo>
                <a:lnTo>
                  <a:pt x="1094" y="2623"/>
                </a:lnTo>
                <a:lnTo>
                  <a:pt x="1119" y="2574"/>
                </a:lnTo>
                <a:lnTo>
                  <a:pt x="1144" y="2524"/>
                </a:lnTo>
                <a:lnTo>
                  <a:pt x="1169" y="2471"/>
                </a:lnTo>
                <a:lnTo>
                  <a:pt x="1192" y="2418"/>
                </a:lnTo>
                <a:lnTo>
                  <a:pt x="1216" y="2364"/>
                </a:lnTo>
                <a:lnTo>
                  <a:pt x="1240" y="2308"/>
                </a:lnTo>
                <a:lnTo>
                  <a:pt x="1263" y="2252"/>
                </a:lnTo>
                <a:lnTo>
                  <a:pt x="1287" y="2193"/>
                </a:lnTo>
                <a:lnTo>
                  <a:pt x="1310" y="2133"/>
                </a:lnTo>
                <a:lnTo>
                  <a:pt x="1334" y="2072"/>
                </a:lnTo>
                <a:lnTo>
                  <a:pt x="1381" y="1944"/>
                </a:lnTo>
                <a:lnTo>
                  <a:pt x="1427" y="1809"/>
                </a:lnTo>
                <a:lnTo>
                  <a:pt x="1475" y="1668"/>
                </a:lnTo>
                <a:lnTo>
                  <a:pt x="1523" y="1519"/>
                </a:lnTo>
                <a:lnTo>
                  <a:pt x="1572" y="1362"/>
                </a:lnTo>
                <a:lnTo>
                  <a:pt x="1623" y="1197"/>
                </a:lnTo>
                <a:lnTo>
                  <a:pt x="1674" y="1025"/>
                </a:lnTo>
                <a:lnTo>
                  <a:pt x="1728" y="842"/>
                </a:lnTo>
                <a:lnTo>
                  <a:pt x="1843" y="451"/>
                </a:lnTo>
                <a:lnTo>
                  <a:pt x="1967" y="21"/>
                </a:lnTo>
                <a:lnTo>
                  <a:pt x="1896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94" name="Rectangle 1106"/>
          <p:cNvSpPr>
            <a:spLocks noChangeArrowheads="1"/>
          </p:cNvSpPr>
          <p:nvPr/>
        </p:nvSpPr>
        <p:spPr bwMode="auto">
          <a:xfrm>
            <a:off x="6184900" y="3965575"/>
            <a:ext cx="720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i="0">
                <a:solidFill>
                  <a:srgbClr val="FF9900"/>
                </a:solidFill>
                <a:latin typeface="Arial" charset="0"/>
              </a:rPr>
              <a:t>Total cost</a:t>
            </a:r>
            <a:endParaRPr lang="en-US" sz="1400" b="0" i="0">
              <a:latin typeface="Arial" charset="0"/>
            </a:endParaRPr>
          </a:p>
        </p:txBody>
      </p:sp>
      <p:sp>
        <p:nvSpPr>
          <p:cNvPr id="115795" name="Rectangle 1107"/>
          <p:cNvSpPr>
            <a:spLocks noChangeArrowheads="1"/>
          </p:cNvSpPr>
          <p:nvPr/>
        </p:nvSpPr>
        <p:spPr bwMode="auto">
          <a:xfrm>
            <a:off x="5005388" y="4054475"/>
            <a:ext cx="787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i="0">
                <a:solidFill>
                  <a:srgbClr val="1F1A17"/>
                </a:solidFill>
                <a:latin typeface="Arial" charset="0"/>
              </a:rPr>
              <a:t>Maximum  </a:t>
            </a:r>
            <a:endParaRPr lang="en-US" sz="1400" b="0" i="0">
              <a:latin typeface="Arial" charset="0"/>
            </a:endParaRPr>
          </a:p>
        </p:txBody>
      </p:sp>
      <p:sp>
        <p:nvSpPr>
          <p:cNvPr id="115796" name="Rectangle 1108"/>
          <p:cNvSpPr>
            <a:spLocks noChangeArrowheads="1"/>
          </p:cNvSpPr>
          <p:nvPr/>
        </p:nvSpPr>
        <p:spPr bwMode="auto">
          <a:xfrm>
            <a:off x="5005388" y="4200525"/>
            <a:ext cx="3905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i="0">
                <a:solidFill>
                  <a:srgbClr val="1F1A17"/>
                </a:solidFill>
                <a:latin typeface="Arial" charset="0"/>
              </a:rPr>
              <a:t>profit</a:t>
            </a:r>
            <a:endParaRPr lang="en-US" sz="1400" b="0" i="0">
              <a:latin typeface="Arial" charset="0"/>
            </a:endParaRPr>
          </a:p>
        </p:txBody>
      </p:sp>
      <p:sp>
        <p:nvSpPr>
          <p:cNvPr id="115797" name="Freeform 1109"/>
          <p:cNvSpPr>
            <a:spLocks/>
          </p:cNvSpPr>
          <p:nvPr/>
        </p:nvSpPr>
        <p:spPr bwMode="auto">
          <a:xfrm>
            <a:off x="5629275" y="4502150"/>
            <a:ext cx="92075" cy="473075"/>
          </a:xfrm>
          <a:custGeom>
            <a:avLst/>
            <a:gdLst/>
            <a:ahLst/>
            <a:cxnLst>
              <a:cxn ang="0">
                <a:pos x="332" y="1715"/>
              </a:cxn>
              <a:cxn ang="0">
                <a:pos x="160" y="1543"/>
              </a:cxn>
              <a:cxn ang="0">
                <a:pos x="160" y="1054"/>
              </a:cxn>
              <a:cxn ang="0">
                <a:pos x="0" y="895"/>
              </a:cxn>
              <a:cxn ang="0">
                <a:pos x="160" y="735"/>
              </a:cxn>
              <a:cxn ang="0">
                <a:pos x="160" y="172"/>
              </a:cxn>
              <a:cxn ang="0">
                <a:pos x="332" y="0"/>
              </a:cxn>
            </a:cxnLst>
            <a:rect l="0" t="0" r="r" b="b"/>
            <a:pathLst>
              <a:path w="332" h="1715">
                <a:moveTo>
                  <a:pt x="332" y="1715"/>
                </a:moveTo>
                <a:lnTo>
                  <a:pt x="160" y="1543"/>
                </a:lnTo>
                <a:lnTo>
                  <a:pt x="160" y="1054"/>
                </a:lnTo>
                <a:lnTo>
                  <a:pt x="0" y="895"/>
                </a:lnTo>
                <a:lnTo>
                  <a:pt x="160" y="735"/>
                </a:lnTo>
                <a:lnTo>
                  <a:pt x="160" y="172"/>
                </a:lnTo>
                <a:lnTo>
                  <a:pt x="332" y="0"/>
                </a:lnTo>
              </a:path>
            </a:pathLst>
          </a:custGeom>
          <a:noFill/>
          <a:ln w="12700">
            <a:solidFill>
              <a:srgbClr val="1F1A1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98" name="Freeform 1110"/>
          <p:cNvSpPr>
            <a:spLocks/>
          </p:cNvSpPr>
          <p:nvPr/>
        </p:nvSpPr>
        <p:spPr bwMode="auto">
          <a:xfrm>
            <a:off x="5307013" y="4340225"/>
            <a:ext cx="307975" cy="403225"/>
          </a:xfrm>
          <a:custGeom>
            <a:avLst/>
            <a:gdLst/>
            <a:ahLst/>
            <a:cxnLst>
              <a:cxn ang="0">
                <a:pos x="1119" y="1434"/>
              </a:cxn>
              <a:cxn ang="0">
                <a:pos x="39" y="0"/>
              </a:cxn>
              <a:cxn ang="0">
                <a:pos x="0" y="29"/>
              </a:cxn>
              <a:cxn ang="0">
                <a:pos x="1080" y="1463"/>
              </a:cxn>
              <a:cxn ang="0">
                <a:pos x="1119" y="1434"/>
              </a:cxn>
            </a:cxnLst>
            <a:rect l="0" t="0" r="r" b="b"/>
            <a:pathLst>
              <a:path w="1119" h="1463">
                <a:moveTo>
                  <a:pt x="1119" y="1434"/>
                </a:moveTo>
                <a:lnTo>
                  <a:pt x="39" y="0"/>
                </a:lnTo>
                <a:lnTo>
                  <a:pt x="0" y="29"/>
                </a:lnTo>
                <a:lnTo>
                  <a:pt x="1080" y="1463"/>
                </a:lnTo>
                <a:lnTo>
                  <a:pt x="1119" y="1434"/>
                </a:lnTo>
                <a:close/>
              </a:path>
            </a:pathLst>
          </a:custGeom>
          <a:solidFill>
            <a:srgbClr val="1F1A1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99" name="Rectangle 1111"/>
          <p:cNvSpPr>
            <a:spLocks noChangeArrowheads="1"/>
          </p:cNvSpPr>
          <p:nvPr/>
        </p:nvSpPr>
        <p:spPr bwMode="auto">
          <a:xfrm>
            <a:off x="7773988" y="6372225"/>
            <a:ext cx="1320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i="0">
                <a:solidFill>
                  <a:srgbClr val="1F1A17"/>
                </a:solidFill>
                <a:latin typeface="Arial" charset="0"/>
              </a:rPr>
              <a:t>Diamonds per day</a:t>
            </a:r>
            <a:endParaRPr lang="en-US" sz="1400" b="0" i="0">
              <a:latin typeface="Arial" charset="0"/>
            </a:endParaRPr>
          </a:p>
        </p:txBody>
      </p:sp>
      <p:sp>
        <p:nvSpPr>
          <p:cNvPr id="115800" name="Freeform 1112"/>
          <p:cNvSpPr>
            <a:spLocks/>
          </p:cNvSpPr>
          <p:nvPr/>
        </p:nvSpPr>
        <p:spPr bwMode="auto">
          <a:xfrm>
            <a:off x="4919663" y="5081588"/>
            <a:ext cx="669925" cy="703262"/>
          </a:xfrm>
          <a:custGeom>
            <a:avLst/>
            <a:gdLst/>
            <a:ahLst/>
            <a:cxnLst>
              <a:cxn ang="0">
                <a:pos x="2380" y="0"/>
              </a:cxn>
              <a:cxn ang="0">
                <a:pos x="2266" y="78"/>
              </a:cxn>
              <a:cxn ang="0">
                <a:pos x="2154" y="158"/>
              </a:cxn>
              <a:cxn ang="0">
                <a:pos x="2044" y="241"/>
              </a:cxn>
              <a:cxn ang="0">
                <a:pos x="1936" y="326"/>
              </a:cxn>
              <a:cxn ang="0">
                <a:pos x="1831" y="412"/>
              </a:cxn>
              <a:cxn ang="0">
                <a:pos x="1728" y="498"/>
              </a:cxn>
              <a:cxn ang="0">
                <a:pos x="1627" y="587"/>
              </a:cxn>
              <a:cxn ang="0">
                <a:pos x="1529" y="678"/>
              </a:cxn>
              <a:cxn ang="0">
                <a:pos x="1340" y="858"/>
              </a:cxn>
              <a:cxn ang="0">
                <a:pos x="1160" y="1040"/>
              </a:cxn>
              <a:cxn ang="0">
                <a:pos x="992" y="1221"/>
              </a:cxn>
              <a:cxn ang="0">
                <a:pos x="834" y="1399"/>
              </a:cxn>
              <a:cxn ang="0">
                <a:pos x="689" y="1573"/>
              </a:cxn>
              <a:cxn ang="0">
                <a:pos x="553" y="1739"/>
              </a:cxn>
              <a:cxn ang="0">
                <a:pos x="430" y="1897"/>
              </a:cxn>
              <a:cxn ang="0">
                <a:pos x="318" y="2046"/>
              </a:cxn>
              <a:cxn ang="0">
                <a:pos x="219" y="2183"/>
              </a:cxn>
              <a:cxn ang="0">
                <a:pos x="133" y="2305"/>
              </a:cxn>
              <a:cxn ang="0">
                <a:pos x="0" y="2500"/>
              </a:cxn>
              <a:cxn ang="0">
                <a:pos x="141" y="2467"/>
              </a:cxn>
              <a:cxn ang="0">
                <a:pos x="255" y="2301"/>
              </a:cxn>
              <a:cxn ang="0">
                <a:pos x="346" y="2173"/>
              </a:cxn>
              <a:cxn ang="0">
                <a:pos x="450" y="2032"/>
              </a:cxn>
              <a:cxn ang="0">
                <a:pos x="567" y="1880"/>
              </a:cxn>
              <a:cxn ang="0">
                <a:pos x="695" y="1718"/>
              </a:cxn>
              <a:cxn ang="0">
                <a:pos x="834" y="1550"/>
              </a:cxn>
              <a:cxn ang="0">
                <a:pos x="985" y="1375"/>
              </a:cxn>
              <a:cxn ang="0">
                <a:pos x="1147" y="1197"/>
              </a:cxn>
              <a:cxn ang="0">
                <a:pos x="1319" y="1018"/>
              </a:cxn>
              <a:cxn ang="0">
                <a:pos x="1501" y="837"/>
              </a:cxn>
              <a:cxn ang="0">
                <a:pos x="1643" y="705"/>
              </a:cxn>
              <a:cxn ang="0">
                <a:pos x="1742" y="617"/>
              </a:cxn>
              <a:cxn ang="0">
                <a:pos x="1842" y="530"/>
              </a:cxn>
              <a:cxn ang="0">
                <a:pos x="1945" y="444"/>
              </a:cxn>
              <a:cxn ang="0">
                <a:pos x="2050" y="359"/>
              </a:cxn>
              <a:cxn ang="0">
                <a:pos x="2157" y="278"/>
              </a:cxn>
              <a:cxn ang="0">
                <a:pos x="2267" y="198"/>
              </a:cxn>
              <a:cxn ang="0">
                <a:pos x="2378" y="119"/>
              </a:cxn>
              <a:cxn ang="0">
                <a:pos x="2435" y="81"/>
              </a:cxn>
              <a:cxn ang="0">
                <a:pos x="2380" y="0"/>
              </a:cxn>
            </a:cxnLst>
            <a:rect l="0" t="0" r="r" b="b"/>
            <a:pathLst>
              <a:path w="2435" h="2555">
                <a:moveTo>
                  <a:pt x="2380" y="0"/>
                </a:moveTo>
                <a:lnTo>
                  <a:pt x="2380" y="0"/>
                </a:lnTo>
                <a:lnTo>
                  <a:pt x="2324" y="38"/>
                </a:lnTo>
                <a:lnTo>
                  <a:pt x="2266" y="78"/>
                </a:lnTo>
                <a:lnTo>
                  <a:pt x="2209" y="118"/>
                </a:lnTo>
                <a:lnTo>
                  <a:pt x="2154" y="158"/>
                </a:lnTo>
                <a:lnTo>
                  <a:pt x="2099" y="200"/>
                </a:lnTo>
                <a:lnTo>
                  <a:pt x="2044" y="241"/>
                </a:lnTo>
                <a:lnTo>
                  <a:pt x="1990" y="283"/>
                </a:lnTo>
                <a:lnTo>
                  <a:pt x="1936" y="326"/>
                </a:lnTo>
                <a:lnTo>
                  <a:pt x="1883" y="368"/>
                </a:lnTo>
                <a:lnTo>
                  <a:pt x="1831" y="412"/>
                </a:lnTo>
                <a:lnTo>
                  <a:pt x="1779" y="455"/>
                </a:lnTo>
                <a:lnTo>
                  <a:pt x="1728" y="498"/>
                </a:lnTo>
                <a:lnTo>
                  <a:pt x="1677" y="543"/>
                </a:lnTo>
                <a:lnTo>
                  <a:pt x="1627" y="587"/>
                </a:lnTo>
                <a:lnTo>
                  <a:pt x="1578" y="632"/>
                </a:lnTo>
                <a:lnTo>
                  <a:pt x="1529" y="678"/>
                </a:lnTo>
                <a:lnTo>
                  <a:pt x="1433" y="768"/>
                </a:lnTo>
                <a:lnTo>
                  <a:pt x="1340" y="858"/>
                </a:lnTo>
                <a:lnTo>
                  <a:pt x="1248" y="949"/>
                </a:lnTo>
                <a:lnTo>
                  <a:pt x="1160" y="1040"/>
                </a:lnTo>
                <a:lnTo>
                  <a:pt x="1076" y="1131"/>
                </a:lnTo>
                <a:lnTo>
                  <a:pt x="992" y="1221"/>
                </a:lnTo>
                <a:lnTo>
                  <a:pt x="912" y="1310"/>
                </a:lnTo>
                <a:lnTo>
                  <a:pt x="834" y="1399"/>
                </a:lnTo>
                <a:lnTo>
                  <a:pt x="760" y="1486"/>
                </a:lnTo>
                <a:lnTo>
                  <a:pt x="689" y="1573"/>
                </a:lnTo>
                <a:lnTo>
                  <a:pt x="619" y="1656"/>
                </a:lnTo>
                <a:lnTo>
                  <a:pt x="553" y="1739"/>
                </a:lnTo>
                <a:lnTo>
                  <a:pt x="490" y="1819"/>
                </a:lnTo>
                <a:lnTo>
                  <a:pt x="430" y="1897"/>
                </a:lnTo>
                <a:lnTo>
                  <a:pt x="372" y="1973"/>
                </a:lnTo>
                <a:lnTo>
                  <a:pt x="318" y="2046"/>
                </a:lnTo>
                <a:lnTo>
                  <a:pt x="267" y="2116"/>
                </a:lnTo>
                <a:lnTo>
                  <a:pt x="219" y="2183"/>
                </a:lnTo>
                <a:lnTo>
                  <a:pt x="174" y="2245"/>
                </a:lnTo>
                <a:lnTo>
                  <a:pt x="133" y="2305"/>
                </a:lnTo>
                <a:lnTo>
                  <a:pt x="60" y="2411"/>
                </a:lnTo>
                <a:lnTo>
                  <a:pt x="0" y="2500"/>
                </a:lnTo>
                <a:lnTo>
                  <a:pt x="82" y="2555"/>
                </a:lnTo>
                <a:lnTo>
                  <a:pt x="141" y="2467"/>
                </a:lnTo>
                <a:lnTo>
                  <a:pt x="213" y="2360"/>
                </a:lnTo>
                <a:lnTo>
                  <a:pt x="255" y="2301"/>
                </a:lnTo>
                <a:lnTo>
                  <a:pt x="299" y="2240"/>
                </a:lnTo>
                <a:lnTo>
                  <a:pt x="346" y="2173"/>
                </a:lnTo>
                <a:lnTo>
                  <a:pt x="397" y="2104"/>
                </a:lnTo>
                <a:lnTo>
                  <a:pt x="450" y="2032"/>
                </a:lnTo>
                <a:lnTo>
                  <a:pt x="507" y="1957"/>
                </a:lnTo>
                <a:lnTo>
                  <a:pt x="567" y="1880"/>
                </a:lnTo>
                <a:lnTo>
                  <a:pt x="630" y="1800"/>
                </a:lnTo>
                <a:lnTo>
                  <a:pt x="695" y="1718"/>
                </a:lnTo>
                <a:lnTo>
                  <a:pt x="764" y="1635"/>
                </a:lnTo>
                <a:lnTo>
                  <a:pt x="834" y="1550"/>
                </a:lnTo>
                <a:lnTo>
                  <a:pt x="908" y="1463"/>
                </a:lnTo>
                <a:lnTo>
                  <a:pt x="985" y="1375"/>
                </a:lnTo>
                <a:lnTo>
                  <a:pt x="1065" y="1286"/>
                </a:lnTo>
                <a:lnTo>
                  <a:pt x="1147" y="1197"/>
                </a:lnTo>
                <a:lnTo>
                  <a:pt x="1231" y="1108"/>
                </a:lnTo>
                <a:lnTo>
                  <a:pt x="1319" y="1018"/>
                </a:lnTo>
                <a:lnTo>
                  <a:pt x="1408" y="927"/>
                </a:lnTo>
                <a:lnTo>
                  <a:pt x="1501" y="837"/>
                </a:lnTo>
                <a:lnTo>
                  <a:pt x="1595" y="748"/>
                </a:lnTo>
                <a:lnTo>
                  <a:pt x="1643" y="705"/>
                </a:lnTo>
                <a:lnTo>
                  <a:pt x="1692" y="660"/>
                </a:lnTo>
                <a:lnTo>
                  <a:pt x="1742" y="617"/>
                </a:lnTo>
                <a:lnTo>
                  <a:pt x="1792" y="573"/>
                </a:lnTo>
                <a:lnTo>
                  <a:pt x="1842" y="530"/>
                </a:lnTo>
                <a:lnTo>
                  <a:pt x="1893" y="486"/>
                </a:lnTo>
                <a:lnTo>
                  <a:pt x="1945" y="444"/>
                </a:lnTo>
                <a:lnTo>
                  <a:pt x="1997" y="402"/>
                </a:lnTo>
                <a:lnTo>
                  <a:pt x="2050" y="359"/>
                </a:lnTo>
                <a:lnTo>
                  <a:pt x="2103" y="318"/>
                </a:lnTo>
                <a:lnTo>
                  <a:pt x="2157" y="278"/>
                </a:lnTo>
                <a:lnTo>
                  <a:pt x="2212" y="237"/>
                </a:lnTo>
                <a:lnTo>
                  <a:pt x="2267" y="198"/>
                </a:lnTo>
                <a:lnTo>
                  <a:pt x="2323" y="157"/>
                </a:lnTo>
                <a:lnTo>
                  <a:pt x="2378" y="119"/>
                </a:lnTo>
                <a:lnTo>
                  <a:pt x="2435" y="81"/>
                </a:lnTo>
                <a:lnTo>
                  <a:pt x="2435" y="81"/>
                </a:lnTo>
                <a:lnTo>
                  <a:pt x="2380" y="0"/>
                </a:lnTo>
                <a:lnTo>
                  <a:pt x="2380" y="0"/>
                </a:lnTo>
                <a:lnTo>
                  <a:pt x="2380" y="0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801" name="Freeform 1113"/>
          <p:cNvSpPr>
            <a:spLocks/>
          </p:cNvSpPr>
          <p:nvPr/>
        </p:nvSpPr>
        <p:spPr bwMode="auto">
          <a:xfrm>
            <a:off x="5573713" y="4067175"/>
            <a:ext cx="547687" cy="1036638"/>
          </a:xfrm>
          <a:custGeom>
            <a:avLst/>
            <a:gdLst/>
            <a:ahLst/>
            <a:cxnLst>
              <a:cxn ang="0">
                <a:pos x="1768" y="430"/>
              </a:cxn>
              <a:cxn ang="0">
                <a:pos x="1601" y="1003"/>
              </a:cxn>
              <a:cxn ang="0">
                <a:pos x="1498" y="1339"/>
              </a:cxn>
              <a:cxn ang="0">
                <a:pos x="1402" y="1643"/>
              </a:cxn>
              <a:cxn ang="0">
                <a:pos x="1308" y="1918"/>
              </a:cxn>
              <a:cxn ang="0">
                <a:pos x="1238" y="2105"/>
              </a:cxn>
              <a:cxn ang="0">
                <a:pos x="1192" y="2222"/>
              </a:cxn>
              <a:cxn ang="0">
                <a:pos x="1146" y="2333"/>
              </a:cxn>
              <a:cxn ang="0">
                <a:pos x="1098" y="2439"/>
              </a:cxn>
              <a:cxn ang="0">
                <a:pos x="1050" y="2540"/>
              </a:cxn>
              <a:cxn ang="0">
                <a:pos x="1001" y="2634"/>
              </a:cxn>
              <a:cxn ang="0">
                <a:pos x="950" y="2725"/>
              </a:cxn>
              <a:cxn ang="0">
                <a:pos x="899" y="2811"/>
              </a:cxn>
              <a:cxn ang="0">
                <a:pos x="845" y="2894"/>
              </a:cxn>
              <a:cxn ang="0">
                <a:pos x="788" y="2973"/>
              </a:cxn>
              <a:cxn ang="0">
                <a:pos x="730" y="3049"/>
              </a:cxn>
              <a:cxn ang="0">
                <a:pos x="669" y="3123"/>
              </a:cxn>
              <a:cxn ang="0">
                <a:pos x="605" y="3193"/>
              </a:cxn>
              <a:cxn ang="0">
                <a:pos x="537" y="3263"/>
              </a:cxn>
              <a:cxn ang="0">
                <a:pos x="467" y="3330"/>
              </a:cxn>
              <a:cxn ang="0">
                <a:pos x="392" y="3397"/>
              </a:cxn>
              <a:cxn ang="0">
                <a:pos x="313" y="3463"/>
              </a:cxn>
              <a:cxn ang="0">
                <a:pos x="230" y="3527"/>
              </a:cxn>
              <a:cxn ang="0">
                <a:pos x="142" y="3592"/>
              </a:cxn>
              <a:cxn ang="0">
                <a:pos x="49" y="3657"/>
              </a:cxn>
              <a:cxn ang="0">
                <a:pos x="55" y="3771"/>
              </a:cxn>
              <a:cxn ang="0">
                <a:pos x="152" y="3705"/>
              </a:cxn>
              <a:cxn ang="0">
                <a:pos x="245" y="3639"/>
              </a:cxn>
              <a:cxn ang="0">
                <a:pos x="332" y="3573"/>
              </a:cxn>
              <a:cxn ang="0">
                <a:pos x="415" y="3505"/>
              </a:cxn>
              <a:cxn ang="0">
                <a:pos x="495" y="3437"/>
              </a:cxn>
              <a:cxn ang="0">
                <a:pos x="570" y="3368"/>
              </a:cxn>
              <a:cxn ang="0">
                <a:pos x="642" y="3297"/>
              </a:cxn>
              <a:cxn ang="0">
                <a:pos x="710" y="3224"/>
              </a:cxn>
              <a:cxn ang="0">
                <a:pos x="775" y="3149"/>
              </a:cxn>
              <a:cxn ang="0">
                <a:pos x="837" y="3071"/>
              </a:cxn>
              <a:cxn ang="0">
                <a:pos x="897" y="2990"/>
              </a:cxn>
              <a:cxn ang="0">
                <a:pos x="954" y="2907"/>
              </a:cxn>
              <a:cxn ang="0">
                <a:pos x="1009" y="2819"/>
              </a:cxn>
              <a:cxn ang="0">
                <a:pos x="1061" y="2727"/>
              </a:cxn>
              <a:cxn ang="0">
                <a:pos x="1112" y="2632"/>
              </a:cxn>
              <a:cxn ang="0">
                <a:pos x="1162" y="2532"/>
              </a:cxn>
              <a:cxn ang="0">
                <a:pos x="1211" y="2427"/>
              </a:cxn>
              <a:cxn ang="0">
                <a:pos x="1259" y="2317"/>
              </a:cxn>
              <a:cxn ang="0">
                <a:pos x="1306" y="2201"/>
              </a:cxn>
              <a:cxn ang="0">
                <a:pos x="1354" y="2078"/>
              </a:cxn>
              <a:cxn ang="0">
                <a:pos x="1447" y="1816"/>
              </a:cxn>
              <a:cxn ang="0">
                <a:pos x="1543" y="1525"/>
              </a:cxn>
              <a:cxn ang="0">
                <a:pos x="1642" y="1204"/>
              </a:cxn>
              <a:cxn ang="0">
                <a:pos x="1748" y="848"/>
              </a:cxn>
              <a:cxn ang="0">
                <a:pos x="1986" y="27"/>
              </a:cxn>
            </a:cxnLst>
            <a:rect l="0" t="0" r="r" b="b"/>
            <a:pathLst>
              <a:path w="1986" h="3771">
                <a:moveTo>
                  <a:pt x="1892" y="0"/>
                </a:moveTo>
                <a:lnTo>
                  <a:pt x="1768" y="430"/>
                </a:lnTo>
                <a:lnTo>
                  <a:pt x="1654" y="821"/>
                </a:lnTo>
                <a:lnTo>
                  <a:pt x="1601" y="1003"/>
                </a:lnTo>
                <a:lnTo>
                  <a:pt x="1548" y="1175"/>
                </a:lnTo>
                <a:lnTo>
                  <a:pt x="1498" y="1339"/>
                </a:lnTo>
                <a:lnTo>
                  <a:pt x="1449" y="1496"/>
                </a:lnTo>
                <a:lnTo>
                  <a:pt x="1402" y="1643"/>
                </a:lnTo>
                <a:lnTo>
                  <a:pt x="1354" y="1785"/>
                </a:lnTo>
                <a:lnTo>
                  <a:pt x="1308" y="1918"/>
                </a:lnTo>
                <a:lnTo>
                  <a:pt x="1261" y="2044"/>
                </a:lnTo>
                <a:lnTo>
                  <a:pt x="1238" y="2105"/>
                </a:lnTo>
                <a:lnTo>
                  <a:pt x="1216" y="2165"/>
                </a:lnTo>
                <a:lnTo>
                  <a:pt x="1192" y="2222"/>
                </a:lnTo>
                <a:lnTo>
                  <a:pt x="1169" y="2279"/>
                </a:lnTo>
                <a:lnTo>
                  <a:pt x="1146" y="2333"/>
                </a:lnTo>
                <a:lnTo>
                  <a:pt x="1122" y="2386"/>
                </a:lnTo>
                <a:lnTo>
                  <a:pt x="1098" y="2439"/>
                </a:lnTo>
                <a:lnTo>
                  <a:pt x="1074" y="2490"/>
                </a:lnTo>
                <a:lnTo>
                  <a:pt x="1050" y="2540"/>
                </a:lnTo>
                <a:lnTo>
                  <a:pt x="1025" y="2587"/>
                </a:lnTo>
                <a:lnTo>
                  <a:pt x="1001" y="2634"/>
                </a:lnTo>
                <a:lnTo>
                  <a:pt x="976" y="2680"/>
                </a:lnTo>
                <a:lnTo>
                  <a:pt x="950" y="2725"/>
                </a:lnTo>
                <a:lnTo>
                  <a:pt x="925" y="2769"/>
                </a:lnTo>
                <a:lnTo>
                  <a:pt x="899" y="2811"/>
                </a:lnTo>
                <a:lnTo>
                  <a:pt x="872" y="2853"/>
                </a:lnTo>
                <a:lnTo>
                  <a:pt x="845" y="2894"/>
                </a:lnTo>
                <a:lnTo>
                  <a:pt x="817" y="2934"/>
                </a:lnTo>
                <a:lnTo>
                  <a:pt x="788" y="2973"/>
                </a:lnTo>
                <a:lnTo>
                  <a:pt x="760" y="3012"/>
                </a:lnTo>
                <a:lnTo>
                  <a:pt x="730" y="3049"/>
                </a:lnTo>
                <a:lnTo>
                  <a:pt x="700" y="3087"/>
                </a:lnTo>
                <a:lnTo>
                  <a:pt x="669" y="3123"/>
                </a:lnTo>
                <a:lnTo>
                  <a:pt x="637" y="3159"/>
                </a:lnTo>
                <a:lnTo>
                  <a:pt x="605" y="3193"/>
                </a:lnTo>
                <a:lnTo>
                  <a:pt x="572" y="3229"/>
                </a:lnTo>
                <a:lnTo>
                  <a:pt x="537" y="3263"/>
                </a:lnTo>
                <a:lnTo>
                  <a:pt x="502" y="3297"/>
                </a:lnTo>
                <a:lnTo>
                  <a:pt x="467" y="3330"/>
                </a:lnTo>
                <a:lnTo>
                  <a:pt x="430" y="3364"/>
                </a:lnTo>
                <a:lnTo>
                  <a:pt x="392" y="3397"/>
                </a:lnTo>
                <a:lnTo>
                  <a:pt x="354" y="3430"/>
                </a:lnTo>
                <a:lnTo>
                  <a:pt x="313" y="3463"/>
                </a:lnTo>
                <a:lnTo>
                  <a:pt x="272" y="3495"/>
                </a:lnTo>
                <a:lnTo>
                  <a:pt x="230" y="3527"/>
                </a:lnTo>
                <a:lnTo>
                  <a:pt x="186" y="3560"/>
                </a:lnTo>
                <a:lnTo>
                  <a:pt x="142" y="3592"/>
                </a:lnTo>
                <a:lnTo>
                  <a:pt x="96" y="3625"/>
                </a:lnTo>
                <a:lnTo>
                  <a:pt x="49" y="3657"/>
                </a:lnTo>
                <a:lnTo>
                  <a:pt x="0" y="3690"/>
                </a:lnTo>
                <a:lnTo>
                  <a:pt x="55" y="3771"/>
                </a:lnTo>
                <a:lnTo>
                  <a:pt x="105" y="3738"/>
                </a:lnTo>
                <a:lnTo>
                  <a:pt x="152" y="3705"/>
                </a:lnTo>
                <a:lnTo>
                  <a:pt x="199" y="3671"/>
                </a:lnTo>
                <a:lnTo>
                  <a:pt x="245" y="3639"/>
                </a:lnTo>
                <a:lnTo>
                  <a:pt x="288" y="3605"/>
                </a:lnTo>
                <a:lnTo>
                  <a:pt x="332" y="3573"/>
                </a:lnTo>
                <a:lnTo>
                  <a:pt x="374" y="3539"/>
                </a:lnTo>
                <a:lnTo>
                  <a:pt x="415" y="3505"/>
                </a:lnTo>
                <a:lnTo>
                  <a:pt x="456" y="3472"/>
                </a:lnTo>
                <a:lnTo>
                  <a:pt x="495" y="3437"/>
                </a:lnTo>
                <a:lnTo>
                  <a:pt x="533" y="3403"/>
                </a:lnTo>
                <a:lnTo>
                  <a:pt x="570" y="3368"/>
                </a:lnTo>
                <a:lnTo>
                  <a:pt x="607" y="3332"/>
                </a:lnTo>
                <a:lnTo>
                  <a:pt x="642" y="3297"/>
                </a:lnTo>
                <a:lnTo>
                  <a:pt x="676" y="3261"/>
                </a:lnTo>
                <a:lnTo>
                  <a:pt x="710" y="3224"/>
                </a:lnTo>
                <a:lnTo>
                  <a:pt x="743" y="3187"/>
                </a:lnTo>
                <a:lnTo>
                  <a:pt x="775" y="3149"/>
                </a:lnTo>
                <a:lnTo>
                  <a:pt x="807" y="3111"/>
                </a:lnTo>
                <a:lnTo>
                  <a:pt x="837" y="3071"/>
                </a:lnTo>
                <a:lnTo>
                  <a:pt x="868" y="3032"/>
                </a:lnTo>
                <a:lnTo>
                  <a:pt x="897" y="2990"/>
                </a:lnTo>
                <a:lnTo>
                  <a:pt x="925" y="2949"/>
                </a:lnTo>
                <a:lnTo>
                  <a:pt x="954" y="2907"/>
                </a:lnTo>
                <a:lnTo>
                  <a:pt x="982" y="2863"/>
                </a:lnTo>
                <a:lnTo>
                  <a:pt x="1009" y="2819"/>
                </a:lnTo>
                <a:lnTo>
                  <a:pt x="1035" y="2774"/>
                </a:lnTo>
                <a:lnTo>
                  <a:pt x="1061" y="2727"/>
                </a:lnTo>
                <a:lnTo>
                  <a:pt x="1087" y="2681"/>
                </a:lnTo>
                <a:lnTo>
                  <a:pt x="1112" y="2632"/>
                </a:lnTo>
                <a:lnTo>
                  <a:pt x="1138" y="2582"/>
                </a:lnTo>
                <a:lnTo>
                  <a:pt x="1162" y="2532"/>
                </a:lnTo>
                <a:lnTo>
                  <a:pt x="1187" y="2480"/>
                </a:lnTo>
                <a:lnTo>
                  <a:pt x="1211" y="2427"/>
                </a:lnTo>
                <a:lnTo>
                  <a:pt x="1235" y="2372"/>
                </a:lnTo>
                <a:lnTo>
                  <a:pt x="1259" y="2317"/>
                </a:lnTo>
                <a:lnTo>
                  <a:pt x="1283" y="2259"/>
                </a:lnTo>
                <a:lnTo>
                  <a:pt x="1306" y="2201"/>
                </a:lnTo>
                <a:lnTo>
                  <a:pt x="1330" y="2140"/>
                </a:lnTo>
                <a:lnTo>
                  <a:pt x="1354" y="2078"/>
                </a:lnTo>
                <a:lnTo>
                  <a:pt x="1400" y="1951"/>
                </a:lnTo>
                <a:lnTo>
                  <a:pt x="1447" y="1816"/>
                </a:lnTo>
                <a:lnTo>
                  <a:pt x="1494" y="1674"/>
                </a:lnTo>
                <a:lnTo>
                  <a:pt x="1543" y="1525"/>
                </a:lnTo>
                <a:lnTo>
                  <a:pt x="1592" y="1369"/>
                </a:lnTo>
                <a:lnTo>
                  <a:pt x="1642" y="1204"/>
                </a:lnTo>
                <a:lnTo>
                  <a:pt x="1694" y="1031"/>
                </a:lnTo>
                <a:lnTo>
                  <a:pt x="1748" y="848"/>
                </a:lnTo>
                <a:lnTo>
                  <a:pt x="1861" y="457"/>
                </a:lnTo>
                <a:lnTo>
                  <a:pt x="1986" y="27"/>
                </a:lnTo>
                <a:lnTo>
                  <a:pt x="1892" y="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802" name="Line 1114"/>
          <p:cNvSpPr>
            <a:spLocks noChangeShapeType="1"/>
          </p:cNvSpPr>
          <p:nvPr/>
        </p:nvSpPr>
        <p:spPr bwMode="auto">
          <a:xfrm flipH="1">
            <a:off x="4849813" y="4497388"/>
            <a:ext cx="76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803" name="Line 1115"/>
          <p:cNvSpPr>
            <a:spLocks noChangeShapeType="1"/>
          </p:cNvSpPr>
          <p:nvPr/>
        </p:nvSpPr>
        <p:spPr bwMode="auto">
          <a:xfrm flipH="1">
            <a:off x="4849813" y="4981575"/>
            <a:ext cx="71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804" name="Line 1116"/>
          <p:cNvSpPr>
            <a:spLocks noChangeShapeType="1"/>
          </p:cNvSpPr>
          <p:nvPr/>
        </p:nvSpPr>
        <p:spPr bwMode="auto">
          <a:xfrm>
            <a:off x="4921250" y="4497388"/>
            <a:ext cx="8191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805" name="Line 1117"/>
          <p:cNvSpPr>
            <a:spLocks noChangeShapeType="1"/>
          </p:cNvSpPr>
          <p:nvPr/>
        </p:nvSpPr>
        <p:spPr bwMode="auto">
          <a:xfrm>
            <a:off x="4926013" y="4975225"/>
            <a:ext cx="81915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806" name="Line 1118"/>
          <p:cNvSpPr>
            <a:spLocks noChangeShapeType="1"/>
          </p:cNvSpPr>
          <p:nvPr/>
        </p:nvSpPr>
        <p:spPr bwMode="auto">
          <a:xfrm flipH="1">
            <a:off x="4849813" y="5784850"/>
            <a:ext cx="71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807" name="Line 1119"/>
          <p:cNvSpPr>
            <a:spLocks noChangeShapeType="1"/>
          </p:cNvSpPr>
          <p:nvPr/>
        </p:nvSpPr>
        <p:spPr bwMode="auto">
          <a:xfrm>
            <a:off x="5734050" y="6280150"/>
            <a:ext cx="0" cy="825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808" name="Line 1120"/>
          <p:cNvSpPr>
            <a:spLocks noChangeShapeType="1"/>
          </p:cNvSpPr>
          <p:nvPr/>
        </p:nvSpPr>
        <p:spPr bwMode="auto">
          <a:xfrm>
            <a:off x="6207125" y="6269038"/>
            <a:ext cx="0" cy="825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809" name="Line 1121"/>
          <p:cNvSpPr>
            <a:spLocks noChangeShapeType="1"/>
          </p:cNvSpPr>
          <p:nvPr/>
        </p:nvSpPr>
        <p:spPr bwMode="auto">
          <a:xfrm>
            <a:off x="7504113" y="6273800"/>
            <a:ext cx="0" cy="825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810" name="Line 1122"/>
          <p:cNvSpPr>
            <a:spLocks noChangeShapeType="1"/>
          </p:cNvSpPr>
          <p:nvPr/>
        </p:nvSpPr>
        <p:spPr bwMode="auto">
          <a:xfrm flipV="1">
            <a:off x="5734050" y="3529013"/>
            <a:ext cx="0" cy="2744787"/>
          </a:xfrm>
          <a:prstGeom prst="line">
            <a:avLst/>
          </a:prstGeom>
          <a:noFill/>
          <a:ln w="15875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811" name="Line 1123"/>
          <p:cNvSpPr>
            <a:spLocks noChangeShapeType="1"/>
          </p:cNvSpPr>
          <p:nvPr/>
        </p:nvSpPr>
        <p:spPr bwMode="auto">
          <a:xfrm>
            <a:off x="4902200" y="6273800"/>
            <a:ext cx="38242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812" name="Line 1124"/>
          <p:cNvSpPr>
            <a:spLocks noChangeShapeType="1"/>
          </p:cNvSpPr>
          <p:nvPr/>
        </p:nvSpPr>
        <p:spPr bwMode="auto">
          <a:xfrm flipV="1">
            <a:off x="4914900" y="3770313"/>
            <a:ext cx="0" cy="2498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813" name="Rectangle 1125"/>
          <p:cNvSpPr>
            <a:spLocks noChangeArrowheads="1"/>
          </p:cNvSpPr>
          <p:nvPr/>
        </p:nvSpPr>
        <p:spPr bwMode="auto">
          <a:xfrm>
            <a:off x="4903788" y="3522663"/>
            <a:ext cx="38100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1200">
                <a:latin typeface="Arial" charset="0"/>
              </a:rPr>
              <a:t>(b) Total Cost and Revenue</a:t>
            </a:r>
            <a:endParaRPr lang="en-US" sz="1200">
              <a:solidFill>
                <a:srgbClr val="EAEAEA"/>
              </a:solidFill>
              <a:latin typeface="Arial" charset="0"/>
            </a:endParaRPr>
          </a:p>
        </p:txBody>
      </p:sp>
      <p:sp>
        <p:nvSpPr>
          <p:cNvPr id="115814" name="Line 1126"/>
          <p:cNvSpPr>
            <a:spLocks noChangeShapeType="1"/>
          </p:cNvSpPr>
          <p:nvPr/>
        </p:nvSpPr>
        <p:spPr bwMode="auto">
          <a:xfrm flipV="1">
            <a:off x="4914900" y="1069975"/>
            <a:ext cx="0" cy="2173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817" name="Text Box 1129"/>
          <p:cNvSpPr txBox="1">
            <a:spLocks noChangeArrowheads="1"/>
          </p:cNvSpPr>
          <p:nvPr/>
        </p:nvSpPr>
        <p:spPr bwMode="auto">
          <a:xfrm>
            <a:off x="0" y="955675"/>
            <a:ext cx="3962400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i="0"/>
              <a:t>The intersection of the two marginal curves at point </a:t>
            </a:r>
            <a:r>
              <a:rPr lang="en-US" sz="1600"/>
              <a:t>e</a:t>
            </a:r>
            <a:r>
              <a:rPr lang="en-US" sz="1600" i="0"/>
              <a:t> in panel (a) indicates that profit is maximized when 10 diamonds are sold.  At this rate of output, we move up to the demand curve to find the profit-maximizing price of $5,250.  The average total cost of $4,000 is identified by point </a:t>
            </a:r>
            <a:r>
              <a:rPr lang="en-US" sz="1600"/>
              <a:t>b</a:t>
            </a:r>
            <a:r>
              <a:rPr lang="en-US" sz="1600" i="0"/>
              <a:t> </a:t>
            </a:r>
            <a:r>
              <a:rPr lang="en-US" sz="1600" i="0">
                <a:sym typeface="Wingdings" pitchFamily="2" charset="2"/>
              </a:rPr>
              <a:t> the average profit per diamond equals the price of $5,250 minus the average total cost of $4,000  $1,250  economic profit is the equal to $1,250 * 10 units sold  $12,500 as shown by the blue shaded area.</a:t>
            </a:r>
            <a:endParaRPr lang="en-US" sz="1600" i="0"/>
          </a:p>
        </p:txBody>
      </p:sp>
      <p:sp>
        <p:nvSpPr>
          <p:cNvPr id="115819" name="Text Box 1131"/>
          <p:cNvSpPr txBox="1">
            <a:spLocks noChangeArrowheads="1"/>
          </p:cNvSpPr>
          <p:nvPr/>
        </p:nvSpPr>
        <p:spPr bwMode="auto">
          <a:xfrm>
            <a:off x="0" y="4267200"/>
            <a:ext cx="376555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i="0"/>
              <a:t>In panel (b), the firm’s profit or loss is measured by the vertical distance between the total revenue and total cost curves </a:t>
            </a:r>
            <a:r>
              <a:rPr lang="en-US" sz="1600" i="0">
                <a:sym typeface="Wingdings" pitchFamily="2" charset="2"/>
              </a:rPr>
              <a:t> again profit is maximized where De Beers produces 10 diamonds per day</a:t>
            </a:r>
            <a:endParaRPr lang="en-US" sz="1600" i="0"/>
          </a:p>
        </p:txBody>
      </p:sp>
      <p:sp>
        <p:nvSpPr>
          <p:cNvPr id="115820" name="Text Box 1132"/>
          <p:cNvSpPr txBox="1">
            <a:spLocks noChangeArrowheads="1"/>
          </p:cNvSpPr>
          <p:nvPr/>
        </p:nvSpPr>
        <p:spPr bwMode="auto">
          <a:xfrm rot="-5344232">
            <a:off x="3572668" y="2218532"/>
            <a:ext cx="1389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0"/>
              <a:t>Dollars per unit</a:t>
            </a:r>
          </a:p>
        </p:txBody>
      </p:sp>
      <p:sp>
        <p:nvSpPr>
          <p:cNvPr id="115821" name="Text Box 1133"/>
          <p:cNvSpPr txBox="1">
            <a:spLocks noChangeArrowheads="1"/>
          </p:cNvSpPr>
          <p:nvPr/>
        </p:nvSpPr>
        <p:spPr bwMode="auto">
          <a:xfrm rot="-5322562">
            <a:off x="3612356" y="5074444"/>
            <a:ext cx="1157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0"/>
              <a:t>Total dollars</a:t>
            </a:r>
          </a:p>
        </p:txBody>
      </p:sp>
      <p:cxnSp>
        <p:nvCxnSpPr>
          <p:cNvPr id="115822" name="AutoShape 1134"/>
          <p:cNvCxnSpPr>
            <a:cxnSpLocks noChangeShapeType="1"/>
            <a:stCxn id="115742" idx="2"/>
          </p:cNvCxnSpPr>
          <p:nvPr/>
        </p:nvCxnSpPr>
        <p:spPr bwMode="auto">
          <a:xfrm>
            <a:off x="7472363" y="3228975"/>
            <a:ext cx="1587" cy="15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5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5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5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5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5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51" grpId="0" autoUpdateAnimBg="0"/>
      <p:bldP spid="115753" grpId="0" autoUpdateAnimBg="0"/>
      <p:bldP spid="115817" grpId="0" autoUpdateAnimBg="0"/>
      <p:bldP spid="11581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Monopolist’s Profit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short run, monopolist earn THREE types of profit, same as perfect competition</a:t>
            </a:r>
          </a:p>
          <a:p>
            <a:pPr lvl="1"/>
            <a:r>
              <a:rPr lang="en-US" dirty="0" smtClean="0"/>
              <a:t>Supernormal profit</a:t>
            </a:r>
          </a:p>
          <a:p>
            <a:pPr lvl="2"/>
            <a:r>
              <a:rPr lang="en-US" dirty="0" smtClean="0"/>
              <a:t>TR &gt; TC or P &gt; ATC</a:t>
            </a:r>
          </a:p>
          <a:p>
            <a:pPr lvl="1"/>
            <a:r>
              <a:rPr lang="en-US" dirty="0" smtClean="0"/>
              <a:t>Subnormal profit</a:t>
            </a:r>
          </a:p>
          <a:p>
            <a:pPr lvl="2"/>
            <a:r>
              <a:rPr lang="en-US" dirty="0" smtClean="0"/>
              <a:t>TR &lt; TC or P &lt; ATC</a:t>
            </a:r>
          </a:p>
          <a:p>
            <a:pPr lvl="1"/>
            <a:r>
              <a:rPr lang="en-US" dirty="0" smtClean="0"/>
              <a:t>Normal profit/ Breakeven profit</a:t>
            </a:r>
          </a:p>
          <a:p>
            <a:pPr lvl="2"/>
            <a:r>
              <a:rPr lang="en-US" dirty="0" smtClean="0"/>
              <a:t>TR = TC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Supernormal Profit</a:t>
            </a:r>
            <a:endParaRPr lang="en-US" dirty="0"/>
          </a:p>
        </p:txBody>
      </p:sp>
      <p:pic>
        <p:nvPicPr>
          <p:cNvPr id="4" name="Content Placeholder 3" descr="monopoly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828800"/>
            <a:ext cx="6233627" cy="4754050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Subnormal Profit</a:t>
            </a:r>
            <a:endParaRPr lang="en-US" dirty="0"/>
          </a:p>
        </p:txBody>
      </p:sp>
      <p:pic>
        <p:nvPicPr>
          <p:cNvPr id="6" name="Content Placeholder 5" descr="monop_los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828800"/>
            <a:ext cx="6126710" cy="4572000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profit</a:t>
            </a:r>
            <a:endParaRPr lang="en-US" dirty="0"/>
          </a:p>
        </p:txBody>
      </p:sp>
      <p:pic>
        <p:nvPicPr>
          <p:cNvPr id="4" name="Content Placeholder 3" descr="monop normal profi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828800"/>
            <a:ext cx="5486400" cy="4755602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Run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long run, monopolist will only earn </a:t>
            </a:r>
            <a:r>
              <a:rPr lang="en-US" b="1" dirty="0" smtClean="0"/>
              <a:t>supernormal profits</a:t>
            </a:r>
          </a:p>
          <a:p>
            <a:r>
              <a:rPr lang="en-US" dirty="0" smtClean="0"/>
              <a:t>This is because there are barriers to entry of new firms into the market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Run Profit</a:t>
            </a:r>
            <a:endParaRPr lang="en-US" dirty="0"/>
          </a:p>
        </p:txBody>
      </p:sp>
      <p:pic>
        <p:nvPicPr>
          <p:cNvPr id="4" name="Content Placeholder 3" descr="monopoly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4999" y="2133600"/>
            <a:ext cx="5595257" cy="4267200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smtClean="0"/>
              <a:t>onopolistic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Short run Equilibrium</a:t>
            </a:r>
          </a:p>
          <a:p>
            <a:r>
              <a:rPr lang="en-US" dirty="0" smtClean="0"/>
              <a:t>Long run Equilibrium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Run Equilibrium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short run equilibrium, monopolist firms earn THREE types of profit</a:t>
            </a:r>
          </a:p>
          <a:p>
            <a:pPr lvl="1"/>
            <a:r>
              <a:rPr lang="en-US" dirty="0" smtClean="0"/>
              <a:t>Supernormal profit</a:t>
            </a:r>
          </a:p>
          <a:p>
            <a:pPr lvl="2"/>
            <a:r>
              <a:rPr lang="en-US" dirty="0" smtClean="0"/>
              <a:t>TR &gt; TC or P &gt; ATC</a:t>
            </a:r>
          </a:p>
          <a:p>
            <a:pPr lvl="1"/>
            <a:r>
              <a:rPr lang="en-US" dirty="0" smtClean="0"/>
              <a:t>Subnormal profit</a:t>
            </a:r>
          </a:p>
          <a:p>
            <a:pPr lvl="2"/>
            <a:r>
              <a:rPr lang="en-US" dirty="0" smtClean="0"/>
              <a:t>TR &lt; TC or P &lt; ATC</a:t>
            </a:r>
          </a:p>
          <a:p>
            <a:pPr lvl="1"/>
            <a:r>
              <a:rPr lang="en-US" dirty="0" smtClean="0"/>
              <a:t>Normal profit</a:t>
            </a:r>
          </a:p>
          <a:p>
            <a:pPr lvl="2"/>
            <a:r>
              <a:rPr lang="en-US" dirty="0" smtClean="0"/>
              <a:t>TR = TC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Supernormal Profit</a:t>
            </a:r>
            <a:endParaRPr lang="en-US" dirty="0"/>
          </a:p>
        </p:txBody>
      </p:sp>
      <p:pic>
        <p:nvPicPr>
          <p:cNvPr id="4" name="Content Placeholder 3" descr="monopolistic_supernormal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828800"/>
            <a:ext cx="5919107" cy="44196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MARKET STRUCTURE EQUILIBRIUM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400736"/>
          </a:xfrm>
        </p:spPr>
        <p:txBody>
          <a:bodyPr>
            <a:normAutofit/>
          </a:bodyPr>
          <a:lstStyle/>
          <a:p>
            <a:r>
              <a:rPr lang="en-US" dirty="0" smtClean="0"/>
              <a:t>SHORT – RUN EQUILIBRIUM</a:t>
            </a:r>
          </a:p>
          <a:p>
            <a:r>
              <a:rPr lang="en-US" dirty="0" smtClean="0"/>
              <a:t>	Total Approach</a:t>
            </a:r>
          </a:p>
          <a:p>
            <a:r>
              <a:rPr lang="en-US" dirty="0" smtClean="0"/>
              <a:t>	Marginal Approach</a:t>
            </a:r>
          </a:p>
          <a:p>
            <a:r>
              <a:rPr lang="en-US" dirty="0" smtClean="0"/>
              <a:t>SHUT – DOWN POINT</a:t>
            </a:r>
          </a:p>
          <a:p>
            <a:r>
              <a:rPr lang="en-US" dirty="0" smtClean="0"/>
              <a:t>LONG – RUN EQUILIBRIUM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Subnormal Profit</a:t>
            </a:r>
            <a:endParaRPr lang="en-US" dirty="0"/>
          </a:p>
        </p:txBody>
      </p:sp>
      <p:pic>
        <p:nvPicPr>
          <p:cNvPr id="4" name="Content Placeholder 3" descr="monopolistic lo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399" y="2057400"/>
            <a:ext cx="4092633" cy="4267200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Profit</a:t>
            </a:r>
            <a:endParaRPr lang="en-US" dirty="0"/>
          </a:p>
        </p:txBody>
      </p:sp>
      <p:pic>
        <p:nvPicPr>
          <p:cNvPr id="6" name="Content Placeholder 5" descr="monopolistic normal profit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828801"/>
            <a:ext cx="5568919" cy="5029200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Run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long run, a monopolistic competitive firm will earn </a:t>
            </a:r>
            <a:r>
              <a:rPr lang="en-US" b="1" dirty="0" smtClean="0"/>
              <a:t>normal profit</a:t>
            </a:r>
            <a:endParaRPr lang="en-US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Run Equilibrium</a:t>
            </a:r>
            <a:endParaRPr lang="en-US" dirty="0"/>
          </a:p>
        </p:txBody>
      </p:sp>
      <p:pic>
        <p:nvPicPr>
          <p:cNvPr id="4" name="Content Placeholder 5" descr="monopolistic normal profit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598" y="1981200"/>
            <a:ext cx="5257801" cy="44958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Short-run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–run means a period in which at least one of the input is fixed</a:t>
            </a:r>
          </a:p>
          <a:p>
            <a:r>
              <a:rPr lang="en-US" dirty="0" smtClean="0"/>
              <a:t>Is about how the industry or firms maximize their profits</a:t>
            </a:r>
          </a:p>
          <a:p>
            <a:r>
              <a:rPr lang="en-US" dirty="0" smtClean="0"/>
              <a:t>Has two approaches to determine profit maximization</a:t>
            </a:r>
          </a:p>
          <a:p>
            <a:pPr lvl="1"/>
            <a:r>
              <a:rPr lang="en-US" dirty="0" smtClean="0"/>
              <a:t>Total Approach</a:t>
            </a:r>
          </a:p>
          <a:p>
            <a:pPr lvl="1"/>
            <a:r>
              <a:rPr lang="en-US" dirty="0" smtClean="0"/>
              <a:t>Marginal Approach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/>
          <a:lstStyle/>
          <a:p>
            <a:r>
              <a:rPr lang="en-US" dirty="0" smtClean="0"/>
              <a:t>Perfect Competition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43000" y="1981200"/>
          <a:ext cx="5272279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8405"/>
                <a:gridCol w="1762062"/>
                <a:gridCol w="1312545"/>
                <a:gridCol w="9892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Profit/Loss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390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Approach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495300" y="4076700"/>
            <a:ext cx="2819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05000" y="5486400"/>
            <a:ext cx="3581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905000" y="3276600"/>
            <a:ext cx="297180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2105890" y="3394364"/>
            <a:ext cx="1780309" cy="1577108"/>
          </a:xfrm>
          <a:custGeom>
            <a:avLst/>
            <a:gdLst>
              <a:gd name="connsiteX0" fmla="*/ 0 w 1630218"/>
              <a:gd name="connsiteY0" fmla="*/ 706581 h 1577108"/>
              <a:gd name="connsiteX1" fmla="*/ 457200 w 1630218"/>
              <a:gd name="connsiteY1" fmla="*/ 1330036 h 1577108"/>
              <a:gd name="connsiteX2" fmla="*/ 1274618 w 1630218"/>
              <a:gd name="connsiteY2" fmla="*/ 1565563 h 1577108"/>
              <a:gd name="connsiteX3" fmla="*/ 1565564 w 1630218"/>
              <a:gd name="connsiteY3" fmla="*/ 1260763 h 1577108"/>
              <a:gd name="connsiteX4" fmla="*/ 1620982 w 1630218"/>
              <a:gd name="connsiteY4" fmla="*/ 928254 h 1577108"/>
              <a:gd name="connsiteX5" fmla="*/ 1620982 w 1630218"/>
              <a:gd name="connsiteY5" fmla="*/ 512618 h 1577108"/>
              <a:gd name="connsiteX6" fmla="*/ 1593273 w 1630218"/>
              <a:gd name="connsiteY6" fmla="*/ 96981 h 1577108"/>
              <a:gd name="connsiteX7" fmla="*/ 1579418 w 1630218"/>
              <a:gd name="connsiteY7" fmla="*/ 0 h 157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0218" h="1577108">
                <a:moveTo>
                  <a:pt x="0" y="706581"/>
                </a:moveTo>
                <a:cubicBezTo>
                  <a:pt x="122382" y="946726"/>
                  <a:pt x="244764" y="1186872"/>
                  <a:pt x="457200" y="1330036"/>
                </a:cubicBezTo>
                <a:cubicBezTo>
                  <a:pt x="669636" y="1473200"/>
                  <a:pt x="1089891" y="1577108"/>
                  <a:pt x="1274618" y="1565563"/>
                </a:cubicBezTo>
                <a:cubicBezTo>
                  <a:pt x="1459345" y="1554018"/>
                  <a:pt x="1507837" y="1366981"/>
                  <a:pt x="1565564" y="1260763"/>
                </a:cubicBezTo>
                <a:cubicBezTo>
                  <a:pt x="1623291" y="1154545"/>
                  <a:pt x="1611746" y="1052945"/>
                  <a:pt x="1620982" y="928254"/>
                </a:cubicBezTo>
                <a:cubicBezTo>
                  <a:pt x="1630218" y="803563"/>
                  <a:pt x="1625600" y="651163"/>
                  <a:pt x="1620982" y="512618"/>
                </a:cubicBezTo>
                <a:cubicBezTo>
                  <a:pt x="1616364" y="374073"/>
                  <a:pt x="1600200" y="182417"/>
                  <a:pt x="1593273" y="96981"/>
                </a:cubicBezTo>
                <a:cubicBezTo>
                  <a:pt x="1586346" y="11545"/>
                  <a:pt x="1582882" y="5772"/>
                  <a:pt x="1579418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953000" y="3124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581400" y="2971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Competition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36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2192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Profit/Loss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400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390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10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Marginal Approach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685800" y="4038600"/>
            <a:ext cx="2438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05000" y="5257800"/>
            <a:ext cx="3048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05000" y="3962400"/>
            <a:ext cx="243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216727" y="3297382"/>
            <a:ext cx="1579418" cy="1586346"/>
          </a:xfrm>
          <a:custGeom>
            <a:avLst/>
            <a:gdLst>
              <a:gd name="connsiteX0" fmla="*/ 0 w 1579418"/>
              <a:gd name="connsiteY0" fmla="*/ 969818 h 1586346"/>
              <a:gd name="connsiteX1" fmla="*/ 55418 w 1579418"/>
              <a:gd name="connsiteY1" fmla="*/ 1260763 h 1586346"/>
              <a:gd name="connsiteX2" fmla="*/ 235528 w 1579418"/>
              <a:gd name="connsiteY2" fmla="*/ 1551709 h 1586346"/>
              <a:gd name="connsiteX3" fmla="*/ 484909 w 1579418"/>
              <a:gd name="connsiteY3" fmla="*/ 1468582 h 1586346"/>
              <a:gd name="connsiteX4" fmla="*/ 748146 w 1579418"/>
              <a:gd name="connsiteY4" fmla="*/ 1233054 h 1586346"/>
              <a:gd name="connsiteX5" fmla="*/ 955964 w 1579418"/>
              <a:gd name="connsiteY5" fmla="*/ 900545 h 1586346"/>
              <a:gd name="connsiteX6" fmla="*/ 1330037 w 1579418"/>
              <a:gd name="connsiteY6" fmla="*/ 332509 h 1586346"/>
              <a:gd name="connsiteX7" fmla="*/ 1579418 w 1579418"/>
              <a:gd name="connsiteY7" fmla="*/ 0 h 1586346"/>
              <a:gd name="connsiteX8" fmla="*/ 1579418 w 1579418"/>
              <a:gd name="connsiteY8" fmla="*/ 0 h 158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79418" h="1586346">
                <a:moveTo>
                  <a:pt x="0" y="969818"/>
                </a:moveTo>
                <a:cubicBezTo>
                  <a:pt x="8081" y="1066799"/>
                  <a:pt x="16163" y="1163781"/>
                  <a:pt x="55418" y="1260763"/>
                </a:cubicBezTo>
                <a:cubicBezTo>
                  <a:pt x="94673" y="1357745"/>
                  <a:pt x="163946" y="1517073"/>
                  <a:pt x="235528" y="1551709"/>
                </a:cubicBezTo>
                <a:cubicBezTo>
                  <a:pt x="307110" y="1586346"/>
                  <a:pt x="399473" y="1521691"/>
                  <a:pt x="484909" y="1468582"/>
                </a:cubicBezTo>
                <a:cubicBezTo>
                  <a:pt x="570345" y="1415473"/>
                  <a:pt x="669637" y="1327727"/>
                  <a:pt x="748146" y="1233054"/>
                </a:cubicBezTo>
                <a:cubicBezTo>
                  <a:pt x="826655" y="1138381"/>
                  <a:pt x="858982" y="1050636"/>
                  <a:pt x="955964" y="900545"/>
                </a:cubicBezTo>
                <a:cubicBezTo>
                  <a:pt x="1052946" y="750454"/>
                  <a:pt x="1226128" y="482600"/>
                  <a:pt x="1330037" y="332509"/>
                </a:cubicBezTo>
                <a:cubicBezTo>
                  <a:pt x="1433946" y="182418"/>
                  <a:pt x="1579418" y="0"/>
                  <a:pt x="1579418" y="0"/>
                </a:cubicBezTo>
                <a:lnTo>
                  <a:pt x="1579418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419600" y="3886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657600" y="29718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2705894" y="4610100"/>
            <a:ext cx="1294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00400" y="5257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143000" y="3810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– run equilibrium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the short run, perfect competition firm will enjoy THREE types of profit:</a:t>
            </a:r>
          </a:p>
          <a:p>
            <a:pPr lvl="1"/>
            <a:r>
              <a:rPr lang="en-US" dirty="0" smtClean="0"/>
              <a:t>Supernormal profit </a:t>
            </a:r>
          </a:p>
          <a:p>
            <a:pPr lvl="2"/>
            <a:r>
              <a:rPr lang="en-US" dirty="0" smtClean="0"/>
              <a:t>Profit earned when total revenue greater than total cost </a:t>
            </a:r>
          </a:p>
          <a:p>
            <a:pPr lvl="2"/>
            <a:r>
              <a:rPr lang="en-US" dirty="0" smtClean="0"/>
              <a:t>TR &gt; TC or P &gt; ATC</a:t>
            </a:r>
          </a:p>
          <a:p>
            <a:pPr lvl="1"/>
            <a:r>
              <a:rPr lang="en-US" dirty="0" smtClean="0"/>
              <a:t>Subnormal profit</a:t>
            </a:r>
          </a:p>
          <a:p>
            <a:pPr lvl="2"/>
            <a:r>
              <a:rPr lang="en-US" dirty="0" smtClean="0"/>
              <a:t>Economic losses because total revenue less than total cost or price is lower than average total cost</a:t>
            </a:r>
          </a:p>
          <a:p>
            <a:pPr lvl="2"/>
            <a:r>
              <a:rPr lang="en-US" dirty="0" smtClean="0"/>
              <a:t>TR &lt; TC or P &lt; ATC</a:t>
            </a:r>
          </a:p>
          <a:p>
            <a:pPr lvl="1"/>
            <a:r>
              <a:rPr lang="en-US" dirty="0" smtClean="0"/>
              <a:t>Normal profit</a:t>
            </a:r>
          </a:p>
          <a:p>
            <a:pPr lvl="2"/>
            <a:r>
              <a:rPr lang="en-US" dirty="0" smtClean="0"/>
              <a:t>Is a breakeven for the firm to stay in industry</a:t>
            </a:r>
          </a:p>
          <a:p>
            <a:pPr lvl="2"/>
            <a:r>
              <a:rPr lang="en-US" dirty="0" smtClean="0"/>
              <a:t>Incurred when total revenue equal is to total cost </a:t>
            </a:r>
          </a:p>
          <a:p>
            <a:pPr lvl="2"/>
            <a:r>
              <a:rPr lang="en-US" dirty="0" smtClean="0"/>
              <a:t>TR = TC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364</TotalTime>
  <Words>780</Words>
  <Application>Microsoft Office PowerPoint</Application>
  <PresentationFormat>On-screen Show (4:3)</PresentationFormat>
  <Paragraphs>247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Flow</vt:lpstr>
      <vt:lpstr>PB102  MICROECONOMICS</vt:lpstr>
      <vt:lpstr>What is Market Equilibrium?</vt:lpstr>
      <vt:lpstr>MARKET STRUCTURE EQUILIBRIUM</vt:lpstr>
      <vt:lpstr>Short-run Equilibrium</vt:lpstr>
      <vt:lpstr>Perfect Competition</vt:lpstr>
      <vt:lpstr>Perfect Competition</vt:lpstr>
      <vt:lpstr>Perfect Competition</vt:lpstr>
      <vt:lpstr>Perfect Competition</vt:lpstr>
      <vt:lpstr>Short – run equilibrium </vt:lpstr>
      <vt:lpstr>Supernormal Profit</vt:lpstr>
      <vt:lpstr>Subnormal Profit </vt:lpstr>
      <vt:lpstr>Normal Profit</vt:lpstr>
      <vt:lpstr>Long-run Equilibrium</vt:lpstr>
      <vt:lpstr>Long run Equilibrium</vt:lpstr>
      <vt:lpstr>Shut Down Point</vt:lpstr>
      <vt:lpstr>Shut Down Point</vt:lpstr>
      <vt:lpstr>Short Run Equilibrium</vt:lpstr>
      <vt:lpstr>Exhibit 5:  Short-Run Revenues and Costs for the Monopolist</vt:lpstr>
      <vt:lpstr>Slide 19</vt:lpstr>
      <vt:lpstr>Exhibit 6: Monopoly Costs and Revenue</vt:lpstr>
      <vt:lpstr>Monopolist’s Profit</vt:lpstr>
      <vt:lpstr>Supernormal Profit</vt:lpstr>
      <vt:lpstr>Subnormal Profit</vt:lpstr>
      <vt:lpstr>Normal profit</vt:lpstr>
      <vt:lpstr>Long Run Equilibrium</vt:lpstr>
      <vt:lpstr>Long Run Profit</vt:lpstr>
      <vt:lpstr>Monopolistic </vt:lpstr>
      <vt:lpstr>Short Run Equilibrium</vt:lpstr>
      <vt:lpstr>Supernormal Profit</vt:lpstr>
      <vt:lpstr>Subnormal Profit</vt:lpstr>
      <vt:lpstr>Normal Profit</vt:lpstr>
      <vt:lpstr>Long Run Equilibrium</vt:lpstr>
      <vt:lpstr>Long Run Equilibrium</vt:lpstr>
    </vt:vector>
  </TitlesOfParts>
  <Company>pkb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PB102  MICROECONOMICS</dc:title>
  <dc:creator>azlinaazmi</dc:creator>
  <cp:lastModifiedBy>User</cp:lastModifiedBy>
  <cp:revision>41</cp:revision>
  <dcterms:created xsi:type="dcterms:W3CDTF">2011-03-28T08:04:54Z</dcterms:created>
  <dcterms:modified xsi:type="dcterms:W3CDTF">2011-10-06T01:33:04Z</dcterms:modified>
</cp:coreProperties>
</file>