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3" saveSubsetFonts="1">
  <p:sldMasterIdLst>
    <p:sldMasterId id="2147483660" r:id="rId1"/>
  </p:sldMasterIdLst>
  <p:handoutMasterIdLst>
    <p:handoutMasterId r:id="rId33"/>
  </p:handoutMasterIdLst>
  <p:sldIdLst>
    <p:sldId id="256" r:id="rId2"/>
    <p:sldId id="258" r:id="rId3"/>
    <p:sldId id="264" r:id="rId4"/>
    <p:sldId id="262" r:id="rId5"/>
    <p:sldId id="263" r:id="rId6"/>
    <p:sldId id="270" r:id="rId7"/>
    <p:sldId id="257" r:id="rId8"/>
    <p:sldId id="259" r:id="rId9"/>
    <p:sldId id="260" r:id="rId10"/>
    <p:sldId id="261" r:id="rId11"/>
    <p:sldId id="265" r:id="rId12"/>
    <p:sldId id="266" r:id="rId13"/>
    <p:sldId id="267" r:id="rId14"/>
    <p:sldId id="268" r:id="rId15"/>
    <p:sldId id="269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71" r:id="rId26"/>
    <p:sldId id="272" r:id="rId27"/>
    <p:sldId id="273" r:id="rId28"/>
    <p:sldId id="274" r:id="rId29"/>
    <p:sldId id="275" r:id="rId30"/>
    <p:sldId id="276" r:id="rId31"/>
    <p:sldId id="277" r:id="rId32"/>
  </p:sldIdLst>
  <p:sldSz cx="12801600" cy="9601200" type="A3"/>
  <p:notesSz cx="6858000" cy="9144000"/>
  <p:defaultTextStyle>
    <a:defPPr>
      <a:defRPr lang="en-US"/>
    </a:defPPr>
    <a:lvl1pPr marL="0" algn="l" defTabSz="122171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858" algn="l" defTabSz="122171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718" algn="l" defTabSz="122171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2577" algn="l" defTabSz="122171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3435" algn="l" defTabSz="122171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4294" algn="l" defTabSz="122171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5152" algn="l" defTabSz="122171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6012" algn="l" defTabSz="122171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6870" algn="l" defTabSz="122171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594" y="-114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C04EDF-AD38-4F97-AB83-56D06ACFD2C9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EEF94-137E-47EE-AA51-FAF612F3C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6529806"/>
            <a:ext cx="12811525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171" tIns="61086" rIns="122171" bIns="6108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60120" y="2453644"/>
            <a:ext cx="10881360" cy="2561666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63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60120" y="5056249"/>
            <a:ext cx="10881360" cy="1679587"/>
          </a:xfrm>
        </p:spPr>
        <p:txBody>
          <a:bodyPr lIns="61086" rIns="61086"/>
          <a:lstStyle>
            <a:lvl1pPr marL="0" marR="85520" indent="0" algn="r">
              <a:buNone/>
              <a:defRPr>
                <a:solidFill>
                  <a:schemeClr val="tx2"/>
                </a:solidFill>
              </a:defRPr>
            </a:lvl1pPr>
            <a:lvl2pPr marL="610858" indent="0" algn="ctr">
              <a:buNone/>
            </a:lvl2pPr>
            <a:lvl3pPr marL="1221718" indent="0" algn="ctr">
              <a:buNone/>
            </a:lvl3pPr>
            <a:lvl4pPr marL="1832577" indent="0" algn="ctr">
              <a:buNone/>
            </a:lvl4pPr>
            <a:lvl5pPr marL="2443435" indent="0" algn="ctr">
              <a:buNone/>
            </a:lvl5pPr>
            <a:lvl6pPr marL="3054294" indent="0" algn="ctr">
              <a:buNone/>
            </a:lvl6pPr>
            <a:lvl7pPr marL="3665152" indent="0" algn="ctr">
              <a:buNone/>
            </a:lvl7pPr>
            <a:lvl8pPr marL="4276012" indent="0" algn="ctr">
              <a:buNone/>
            </a:lvl8pPr>
            <a:lvl9pPr marL="488687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268" y="6934201"/>
            <a:ext cx="12806871" cy="2676924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0C59B8-8479-4CA8-99D1-A2E8964F31EC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495620-48CA-4FCB-82F8-D10564EC0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073865"/>
            <a:ext cx="11521440" cy="6140499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0C59B8-8479-4CA8-99D1-A2E8964F31EC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95620-48CA-4FCB-82F8-D10564EC0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81619" y="384498"/>
            <a:ext cx="2488459" cy="782986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8"/>
            <a:ext cx="8854440" cy="782986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0C59B8-8479-4CA8-99D1-A2E8964F31EC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95620-48CA-4FCB-82F8-D10564EC0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0C59B8-8479-4CA8-99D1-A2E8964F31EC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95620-48CA-4FCB-82F8-D10564EC00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326" y="1483596"/>
            <a:ext cx="10881360" cy="256032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63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1800" y="4104399"/>
            <a:ext cx="6400800" cy="2036844"/>
          </a:xfrm>
        </p:spPr>
        <p:txBody>
          <a:bodyPr lIns="122171" rIns="122171" anchor="t"/>
          <a:lstStyle>
            <a:lvl1pPr marL="0" indent="0" algn="l">
              <a:buNone/>
              <a:defRPr sz="3200">
                <a:solidFill>
                  <a:schemeClr val="tx1"/>
                </a:solidFill>
              </a:defRPr>
            </a:lvl1pPr>
            <a:lvl2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0C59B8-8479-4CA8-99D1-A2E8964F31EC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95620-48CA-4FCB-82F8-D10564EC00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5091352" y="4207661"/>
            <a:ext cx="256032" cy="32004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2171" tIns="61086" rIns="122171" bIns="61086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830370" y="4207661"/>
            <a:ext cx="256032" cy="32004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2171" tIns="61086" rIns="122171" bIns="61086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073861"/>
            <a:ext cx="5654040" cy="6336348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073861"/>
            <a:ext cx="5654040" cy="6336348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0C59B8-8479-4CA8-99D1-A2E8964F31EC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95620-48CA-4FCB-82F8-D10564EC00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2271"/>
            <a:ext cx="11521440" cy="16002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7574280"/>
            <a:ext cx="5656263" cy="10668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44344" anchor="ctr"/>
          <a:lstStyle>
            <a:lvl1pPr marL="0" indent="0">
              <a:buNone/>
              <a:defRPr sz="3200" b="0">
                <a:solidFill>
                  <a:schemeClr val="bg1"/>
                </a:solidFill>
              </a:defRPr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503037" y="7574280"/>
            <a:ext cx="5658486" cy="10668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44344" anchor="ctr"/>
          <a:lstStyle>
            <a:lvl1pPr marL="0" indent="0">
              <a:buNone/>
              <a:defRPr sz="3200" b="0">
                <a:solidFill>
                  <a:schemeClr val="bg1"/>
                </a:solidFill>
              </a:defRPr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40080" y="2022015"/>
            <a:ext cx="5656263" cy="5518467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7" y="2022015"/>
            <a:ext cx="5658486" cy="5518467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0C59B8-8479-4CA8-99D1-A2E8964F31EC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95620-48CA-4FCB-82F8-D10564EC0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0C59B8-8479-4CA8-99D1-A2E8964F31EC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95620-48CA-4FCB-82F8-D10564EC00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0C59B8-8479-4CA8-99D1-A2E8964F31EC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95620-48CA-4FCB-82F8-D10564EC0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2" y="6827520"/>
            <a:ext cx="10474486" cy="64008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33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187440" y="7497143"/>
            <a:ext cx="5564429" cy="1280160"/>
          </a:xfrm>
        </p:spPr>
        <p:txBody>
          <a:bodyPr/>
          <a:lstStyle>
            <a:lvl1pPr marL="0" indent="0" algn="r">
              <a:buNone/>
              <a:defRPr sz="2100"/>
            </a:lvl1pPr>
            <a:lvl2pPr>
              <a:buNone/>
              <a:defRPr sz="1700"/>
            </a:lvl2pPr>
            <a:lvl3pPr>
              <a:buNone/>
              <a:defRPr sz="1400"/>
            </a:lvl3pPr>
            <a:lvl4pPr>
              <a:buNone/>
              <a:defRPr sz="1200"/>
            </a:lvl4pPr>
            <a:lvl5pPr>
              <a:buNone/>
              <a:defRPr sz="12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80160" y="384048"/>
            <a:ext cx="10471709" cy="6400800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17845" y="8971123"/>
            <a:ext cx="2688336" cy="512064"/>
          </a:xfrm>
        </p:spPr>
        <p:txBody>
          <a:bodyPr/>
          <a:lstStyle>
            <a:extLst/>
          </a:lstStyle>
          <a:p>
            <a:fld id="{CB0C59B8-8479-4CA8-99D1-A2E8964F31EC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95620-48CA-4FCB-82F8-D10564EC0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97725" y="7620765"/>
            <a:ext cx="10027920" cy="907524"/>
          </a:xfrm>
          <a:noFill/>
        </p:spPr>
        <p:txBody>
          <a:bodyPr lIns="122171" tIns="0" rIns="122171" anchor="t"/>
          <a:lstStyle>
            <a:lvl1pPr marL="0" marR="24434" indent="0" algn="r">
              <a:buNone/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" y="265956"/>
            <a:ext cx="12161520" cy="61447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44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0C59B8-8479-4CA8-99D1-A2E8964F31EC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32105" y="8971125"/>
            <a:ext cx="3290953" cy="5111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495620-48CA-4FCB-82F8-D10564EC00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1" y="6811173"/>
            <a:ext cx="11305605" cy="787740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41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003012" y="7002794"/>
            <a:ext cx="5322806" cy="202035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2171" tIns="61086" rIns="122171" bIns="61086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4984" y="8099031"/>
            <a:ext cx="5322806" cy="11734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2171" tIns="61086" rIns="122171" bIns="61086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458" y="8107755"/>
            <a:ext cx="4763240" cy="1513215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22171" tIns="61086" rIns="122171" bIns="61086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930" y="8102835"/>
            <a:ext cx="4767713" cy="1518135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2129755" y="6983815"/>
            <a:ext cx="256032" cy="32004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2171" tIns="61086" rIns="122171" bIns="61086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868774" y="6983815"/>
            <a:ext cx="256032" cy="32004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2171" tIns="61086" rIns="122171" bIns="61086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1003012" y="7002794"/>
            <a:ext cx="5322806" cy="202035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2171" tIns="61086" rIns="122171" bIns="61086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4984" y="8099031"/>
            <a:ext cx="5322806" cy="11734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2171" tIns="61086" rIns="122171" bIns="61086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458" y="8107755"/>
            <a:ext cx="4763240" cy="1513215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22171" tIns="61086" rIns="122171" bIns="61086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930" y="8102835"/>
            <a:ext cx="4767713" cy="1518135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2171" tIns="61086" rIns="122171" bIns="61086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40080" y="2073861"/>
            <a:ext cx="11521440" cy="6336348"/>
          </a:xfrm>
          <a:prstGeom prst="rect">
            <a:avLst/>
          </a:prstGeom>
        </p:spPr>
        <p:txBody>
          <a:bodyPr vert="horz" lIns="122171" tIns="61086" rIns="122171" bIns="61086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9417845" y="8971123"/>
            <a:ext cx="2688336" cy="512064"/>
          </a:xfrm>
          <a:prstGeom prst="rect">
            <a:avLst/>
          </a:prstGeom>
        </p:spPr>
        <p:txBody>
          <a:bodyPr vert="horz" lIns="122171" tIns="61086" rIns="122171" bIns="61086" anchor="b"/>
          <a:lstStyle>
            <a:lvl1pPr algn="l" eaLnBrk="1" latinLnBrk="0" hangingPunct="1">
              <a:defRPr kumimoji="0" sz="1400">
                <a:solidFill>
                  <a:schemeClr val="tx1"/>
                </a:solidFill>
              </a:defRPr>
            </a:lvl1pPr>
            <a:extLst/>
          </a:lstStyle>
          <a:p>
            <a:fld id="{CB0C59B8-8479-4CA8-99D1-A2E8964F31EC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132105" y="8971125"/>
            <a:ext cx="3290953" cy="511175"/>
          </a:xfrm>
          <a:prstGeom prst="rect">
            <a:avLst/>
          </a:prstGeom>
        </p:spPr>
        <p:txBody>
          <a:bodyPr vert="horz" lIns="122171" tIns="61086" rIns="122171" bIns="61086" anchor="b"/>
          <a:lstStyle>
            <a:lvl1pPr algn="r" eaLnBrk="1" latinLnBrk="0" hangingPunct="1">
              <a:defRPr kumimoji="0" sz="14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2106181" y="8971125"/>
            <a:ext cx="512064" cy="511175"/>
          </a:xfrm>
          <a:prstGeom prst="rect">
            <a:avLst/>
          </a:prstGeom>
        </p:spPr>
        <p:txBody>
          <a:bodyPr vert="horz" lIns="122171" tIns="61086" rIns="122171" bIns="61086" anchor="b"/>
          <a:lstStyle>
            <a:lvl1pPr algn="r" eaLnBrk="1" latinLnBrk="0" hangingPunct="1">
              <a:defRPr kumimoji="0" sz="1400" b="0">
                <a:solidFill>
                  <a:schemeClr val="tx1"/>
                </a:solidFill>
              </a:defRPr>
            </a:lvl1pPr>
            <a:extLst/>
          </a:lstStyle>
          <a:p>
            <a:fld id="{E3495620-48CA-4FCB-82F8-D10564EC0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4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88687" indent="-342082" algn="l" rtl="0" eaLnBrk="1" latinLnBrk="0" hangingPunct="1">
        <a:spcBef>
          <a:spcPts val="535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0769" indent="-305429" algn="l" rtl="0" eaLnBrk="1" latinLnBrk="0" hangingPunct="1">
        <a:spcBef>
          <a:spcPts val="433"/>
        </a:spcBef>
        <a:buClr>
          <a:schemeClr val="accent1"/>
        </a:buClr>
        <a:buFont typeface="Verdana"/>
        <a:buChar char="◦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8414" indent="-305429" algn="l" rtl="0" eaLnBrk="1" latinLnBrk="0" hangingPunct="1">
        <a:spcBef>
          <a:spcPts val="467"/>
        </a:spcBef>
        <a:buClr>
          <a:schemeClr val="accent2"/>
        </a:buClr>
        <a:buSzPct val="100000"/>
        <a:buFont typeface="Wingdings 2"/>
        <a:buChar char="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148" indent="-305429" algn="l" rtl="0" eaLnBrk="1" latinLnBrk="0" hangingPunct="1">
        <a:spcBef>
          <a:spcPts val="467"/>
        </a:spcBef>
        <a:buClr>
          <a:schemeClr val="accent2"/>
        </a:buClr>
        <a:buFont typeface="Wingdings 2"/>
        <a:buChar char="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1832577" indent="-305429" algn="l" rtl="0" eaLnBrk="1" latinLnBrk="0" hangingPunct="1">
        <a:spcBef>
          <a:spcPts val="467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006" indent="-305429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443435" indent="-305429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2748864" indent="-305429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054294" indent="-305429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10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217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325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43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542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651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760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868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ervice_(economics)" TargetMode="External"/><Relationship Id="rId2" Type="http://schemas.openxmlformats.org/officeDocument/2006/relationships/hyperlink" Target="http://en.wikipedia.org/wiki/Good_(economics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Marketplace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lideshop.com/PowerPoint-Value-Chain?utm_source=free+sample&amp;utm_medium=free+sample&amp;utm_campaign=free+sampl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urtit.com/Science/History_Of_Science/Inventio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ood_(economics_and_accounting)" TargetMode="External"/><Relationship Id="rId2" Type="http://schemas.openxmlformats.org/officeDocument/2006/relationships/hyperlink" Target="http://en.wikipedia.org/wiki/Market_valu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Depreciation" TargetMode="External"/><Relationship Id="rId5" Type="http://schemas.openxmlformats.org/officeDocument/2006/relationships/hyperlink" Target="http://en.wikipedia.org/wiki/Gross_national_product" TargetMode="External"/><Relationship Id="rId4" Type="http://schemas.openxmlformats.org/officeDocument/2006/relationships/hyperlink" Target="http://en.wikipedia.org/wiki/Service_(economics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PB202</a:t>
            </a:r>
            <a:br>
              <a:rPr lang="en-US" dirty="0" smtClean="0"/>
            </a:br>
            <a:r>
              <a:rPr lang="en-US" dirty="0" smtClean="0"/>
              <a:t>MACROECONOMICS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CHAPTER 2</a:t>
            </a:r>
          </a:p>
          <a:p>
            <a:r>
              <a:rPr lang="en-US" sz="3800" dirty="0" smtClean="0"/>
              <a:t>NATIONAL INCOME ACCOUNTING</a:t>
            </a:r>
            <a:endParaRPr lang="en-US" sz="3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 price – current price in the market through the forces of demand and supply</a:t>
            </a:r>
          </a:p>
          <a:p>
            <a:r>
              <a:rPr lang="en-US" dirty="0" smtClean="0"/>
              <a:t>is the economic price for which a </a:t>
            </a:r>
            <a:r>
              <a:rPr lang="en-US" dirty="0" smtClean="0">
                <a:hlinkClick r:id="rId2" action="ppaction://hlinkfile" tooltip="Good (economics)"/>
              </a:rPr>
              <a:t>good</a:t>
            </a:r>
            <a:r>
              <a:rPr lang="en-US" dirty="0" smtClean="0"/>
              <a:t> or </a:t>
            </a:r>
            <a:r>
              <a:rPr lang="en-US" dirty="0" smtClean="0">
                <a:hlinkClick r:id="rId3" action="ppaction://hlinkfile" tooltip="Service (economics)"/>
              </a:rPr>
              <a:t>service</a:t>
            </a:r>
            <a:r>
              <a:rPr lang="en-US" dirty="0" smtClean="0"/>
              <a:t> is offered in the </a:t>
            </a:r>
            <a:r>
              <a:rPr lang="en-US" dirty="0" smtClean="0">
                <a:hlinkClick r:id="rId4" action="ppaction://hlinkfile" tooltip="Marketplace"/>
              </a:rPr>
              <a:t>marketplace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Cost factor – real prices earned by producers or sellers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Price and Cost Factor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known as nominal GNP</a:t>
            </a:r>
          </a:p>
          <a:p>
            <a:r>
              <a:rPr lang="en-US" dirty="0" smtClean="0"/>
              <a:t>Nominal GNP is the sum value of all produced goods and services </a:t>
            </a:r>
            <a:r>
              <a:rPr lang="en-US" i="1" dirty="0" smtClean="0"/>
              <a:t>at current prices.</a:t>
            </a:r>
          </a:p>
          <a:p>
            <a:r>
              <a:rPr lang="en-US" dirty="0" smtClean="0"/>
              <a:t>We can convert the Nominal GNP to Real GNP by using a GNP deflator</a:t>
            </a:r>
          </a:p>
          <a:p>
            <a:r>
              <a:rPr lang="en-US" dirty="0" smtClean="0"/>
              <a:t> GNP deflator = </a:t>
            </a:r>
            <a:r>
              <a:rPr lang="en-US" u="sng" dirty="0" smtClean="0"/>
              <a:t>current year price index</a:t>
            </a:r>
          </a:p>
          <a:p>
            <a:pPr>
              <a:buNone/>
            </a:pPr>
            <a:r>
              <a:rPr lang="en-US" dirty="0" smtClean="0"/>
              <a:t>						base year price index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Nominal Income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0080" y="2073860"/>
            <a:ext cx="11521440" cy="691773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Also known as Real GDP</a:t>
            </a:r>
          </a:p>
          <a:p>
            <a:r>
              <a:rPr lang="en-US" dirty="0" smtClean="0"/>
              <a:t>Real GDP is the sum value of all produced goods and services </a:t>
            </a:r>
            <a:r>
              <a:rPr lang="en-US" i="1" dirty="0" smtClean="0"/>
              <a:t>at constant prices</a:t>
            </a:r>
            <a:endParaRPr lang="en-US" dirty="0" smtClean="0"/>
          </a:p>
          <a:p>
            <a:r>
              <a:rPr lang="en-US" dirty="0" smtClean="0"/>
              <a:t>Real GDP is inflation adjusted GDP so you have to take away inflation from GDP</a:t>
            </a:r>
          </a:p>
          <a:p>
            <a:r>
              <a:rPr lang="en-US" dirty="0" smtClean="0"/>
              <a:t>Is used to measure the </a:t>
            </a: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economic growth </a:t>
            </a:r>
            <a:r>
              <a:rPr lang="en-US" dirty="0" smtClean="0"/>
              <a:t>of a country to overcome different value of money over a year</a:t>
            </a:r>
          </a:p>
          <a:p>
            <a:r>
              <a:rPr lang="en-US" dirty="0" smtClean="0"/>
              <a:t>Real GNP/GDP = </a:t>
            </a:r>
            <a:r>
              <a:rPr lang="en-US" u="sng" dirty="0" smtClean="0"/>
              <a:t>Nominal GDP </a:t>
            </a:r>
          </a:p>
          <a:p>
            <a:pPr>
              <a:buNone/>
            </a:pPr>
            <a:r>
              <a:rPr lang="en-US" dirty="0" smtClean="0"/>
              <a:t>						GNP deflator</a:t>
            </a:r>
          </a:p>
          <a:p>
            <a:pPr>
              <a:buNone/>
            </a:pPr>
            <a:r>
              <a:rPr lang="en-US" dirty="0" smtClean="0"/>
              <a:t>Or Real GDP/GNP =</a:t>
            </a:r>
            <a:r>
              <a:rPr lang="en-US" u="sng" dirty="0" smtClean="0"/>
              <a:t>Base year price index</a:t>
            </a:r>
          </a:p>
          <a:p>
            <a:pPr>
              <a:buNone/>
            </a:pPr>
            <a:r>
              <a:rPr lang="en-US" dirty="0" smtClean="0"/>
              <a:t>						current year price index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Real Income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Income that actually received by individuals and households in an economy in a year</a:t>
            </a:r>
          </a:p>
          <a:p>
            <a:r>
              <a:rPr lang="en-US" dirty="0" smtClean="0"/>
              <a:t>Can be spent, used to pay taxes or to be saved</a:t>
            </a:r>
          </a:p>
          <a:p>
            <a:r>
              <a:rPr lang="en-US" dirty="0" smtClean="0"/>
              <a:t>To estimate the purchasing power of household</a:t>
            </a:r>
          </a:p>
          <a:p>
            <a:r>
              <a:rPr lang="en-US" dirty="0" smtClean="0"/>
              <a:t>Formula: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income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5410200"/>
            <a:ext cx="9144000" cy="181588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Personal Income = national income + transfer of payment – Corporate income taxes – retained earnings – social security contributions – insurance premium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of the personal income that is left after the payment of personal direct taxes</a:t>
            </a:r>
          </a:p>
          <a:p>
            <a:r>
              <a:rPr lang="en-US" dirty="0" smtClean="0"/>
              <a:t>DPI = Personal Income – personal income tax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Disposable Personal income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Refers to average income per head of population</a:t>
            </a:r>
          </a:p>
          <a:p>
            <a:r>
              <a:rPr lang="en-US" dirty="0" smtClean="0"/>
              <a:t>GDP divided by the size of the population</a:t>
            </a:r>
          </a:p>
          <a:p>
            <a:r>
              <a:rPr lang="en-US" dirty="0" smtClean="0"/>
              <a:t>This number is connected directly to standard of living</a:t>
            </a:r>
          </a:p>
          <a:p>
            <a:r>
              <a:rPr lang="en-US" dirty="0" smtClean="0"/>
              <a:t>In general, the higher GDP per capita in a country, the higher the standard of living.</a:t>
            </a:r>
          </a:p>
          <a:p>
            <a:r>
              <a:rPr lang="en-US" dirty="0" smtClean="0"/>
              <a:t>Per capita Income = </a:t>
            </a:r>
            <a:r>
              <a:rPr lang="en-US" u="sng" dirty="0" smtClean="0"/>
              <a:t>National Income</a:t>
            </a:r>
          </a:p>
          <a:p>
            <a:pPr>
              <a:buNone/>
            </a:pPr>
            <a:r>
              <a:rPr lang="en-US" dirty="0" smtClean="0"/>
              <a:t>						   Total Population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capita Income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Income (NI) can be calculated using THREE approaches:</a:t>
            </a:r>
          </a:p>
          <a:p>
            <a:pPr lvl="1"/>
            <a:r>
              <a:rPr lang="en-US" dirty="0" smtClean="0"/>
              <a:t>Expenditure Approach</a:t>
            </a:r>
          </a:p>
          <a:p>
            <a:pPr lvl="1"/>
            <a:r>
              <a:rPr lang="en-US" dirty="0" smtClean="0"/>
              <a:t>Product Approach</a:t>
            </a:r>
          </a:p>
          <a:p>
            <a:pPr lvl="1"/>
            <a:r>
              <a:rPr lang="en-US" dirty="0" smtClean="0"/>
              <a:t>Income Approach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Methods of Measuring National Income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26920" y="5547363"/>
            <a:ext cx="6614160" cy="160069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122171" tIns="61086" rIns="122171" bIns="61086" rtlCol="0">
            <a:spAutoFit/>
          </a:bodyPr>
          <a:lstStyle/>
          <a:p>
            <a:r>
              <a:rPr lang="en-US" dirty="0" smtClean="0"/>
              <a:t>This fundamental gives the same result when we measure National Income</a:t>
            </a:r>
          </a:p>
          <a:p>
            <a:endParaRPr lang="en-US" dirty="0" smtClean="0"/>
          </a:p>
          <a:p>
            <a:r>
              <a:rPr lang="en-US" dirty="0" smtClean="0"/>
              <a:t>EXPENDITURE =PRODUCT = INCOME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method, national income is obtained by </a:t>
            </a: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adding all the expenditure </a:t>
            </a:r>
            <a:r>
              <a:rPr lang="en-US" dirty="0" smtClean="0"/>
              <a:t>on goods and services in a year</a:t>
            </a:r>
          </a:p>
          <a:p>
            <a:r>
              <a:rPr lang="en-US" dirty="0" smtClean="0"/>
              <a:t>The national expenditure is made up of four economic sectors:</a:t>
            </a:r>
          </a:p>
          <a:p>
            <a:pPr lvl="1"/>
            <a:r>
              <a:rPr lang="en-US" dirty="0" smtClean="0"/>
              <a:t>Personal Consumption (C )</a:t>
            </a:r>
          </a:p>
          <a:p>
            <a:pPr lvl="1"/>
            <a:r>
              <a:rPr lang="en-US" dirty="0" smtClean="0"/>
              <a:t>Investment (I)</a:t>
            </a:r>
          </a:p>
          <a:p>
            <a:pPr lvl="1"/>
            <a:r>
              <a:rPr lang="en-US" dirty="0" smtClean="0"/>
              <a:t>Government Spending (G)</a:t>
            </a:r>
          </a:p>
          <a:p>
            <a:pPr lvl="1"/>
            <a:r>
              <a:rPr lang="en-US" dirty="0" smtClean="0"/>
              <a:t>Net Exports (X-M)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Expenditure Approach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purchase of goods and services produced by a firms, individuals or households</a:t>
            </a:r>
          </a:p>
          <a:p>
            <a:r>
              <a:rPr lang="en-US" dirty="0" smtClean="0"/>
              <a:t>Includes only spending that only for </a:t>
            </a: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personal used</a:t>
            </a:r>
          </a:p>
          <a:p>
            <a:r>
              <a:rPr lang="en-US" dirty="0" smtClean="0"/>
              <a:t>Such as: personal computers, shoes, compact disks, paying insurance premium, seeking medical services and etc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Consumption (C)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Refers to the purchase of capital goods by firms for production and inventories</a:t>
            </a:r>
          </a:p>
          <a:p>
            <a:r>
              <a:rPr lang="en-US" dirty="0" smtClean="0"/>
              <a:t>Such as: stock materials, semi-finished products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Investment (I)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Line 16"/>
          <p:cNvSpPr>
            <a:spLocks noChangeShapeType="1"/>
          </p:cNvSpPr>
          <p:nvPr/>
        </p:nvSpPr>
        <p:spPr bwMode="auto">
          <a:xfrm flipV="1">
            <a:off x="8109903" y="6129658"/>
            <a:ext cx="8890" cy="2638107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 lIns="122171" tIns="61086" rIns="122171" bIns="61086"/>
          <a:lstStyle/>
          <a:p>
            <a:pPr>
              <a:defRPr/>
            </a:pPr>
            <a:endParaRPr lang="en-US" kern="0" noProof="1">
              <a:solidFill>
                <a:sysClr val="windowText" lastClr="000000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01" name="Line 12"/>
          <p:cNvSpPr>
            <a:spLocks noChangeShapeType="1"/>
          </p:cNvSpPr>
          <p:nvPr/>
        </p:nvSpPr>
        <p:spPr bwMode="auto">
          <a:xfrm flipV="1">
            <a:off x="9796780" y="3533779"/>
            <a:ext cx="0" cy="2218055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 lIns="122171" tIns="61086" rIns="122171" bIns="61086"/>
          <a:lstStyle/>
          <a:p>
            <a:pPr>
              <a:defRPr/>
            </a:pPr>
            <a:endParaRPr lang="en-US" kern="0" noProof="1">
              <a:solidFill>
                <a:sysClr val="windowText" lastClr="000000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05" name="Line 12"/>
          <p:cNvSpPr>
            <a:spLocks noChangeShapeType="1"/>
          </p:cNvSpPr>
          <p:nvPr/>
        </p:nvSpPr>
        <p:spPr bwMode="auto">
          <a:xfrm flipV="1">
            <a:off x="5760720" y="3533779"/>
            <a:ext cx="0" cy="2218055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 lIns="122171" tIns="61086" rIns="122171" bIns="61086"/>
          <a:lstStyle/>
          <a:p>
            <a:pPr>
              <a:defRPr/>
            </a:pPr>
            <a:endParaRPr lang="en-US" kern="0" noProof="1">
              <a:solidFill>
                <a:sysClr val="windowText" lastClr="000000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09" name="Line 12"/>
          <p:cNvSpPr>
            <a:spLocks noChangeShapeType="1"/>
          </p:cNvSpPr>
          <p:nvPr/>
        </p:nvSpPr>
        <p:spPr bwMode="auto">
          <a:xfrm flipV="1">
            <a:off x="1006793" y="3513775"/>
            <a:ext cx="0" cy="2580322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 lIns="122171" tIns="61086" rIns="122171" bIns="61086"/>
          <a:lstStyle/>
          <a:p>
            <a:pPr>
              <a:defRPr/>
            </a:pPr>
            <a:endParaRPr lang="en-US" kern="0" noProof="1">
              <a:solidFill>
                <a:sysClr val="windowText" lastClr="000000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2" name="Line 16"/>
          <p:cNvSpPr>
            <a:spLocks noChangeShapeType="1"/>
          </p:cNvSpPr>
          <p:nvPr/>
        </p:nvSpPr>
        <p:spPr bwMode="auto">
          <a:xfrm flipV="1">
            <a:off x="3564891" y="6676392"/>
            <a:ext cx="8890" cy="2220278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 lIns="122171" tIns="61086" rIns="122171" bIns="61086"/>
          <a:lstStyle/>
          <a:p>
            <a:pPr>
              <a:defRPr/>
            </a:pPr>
            <a:endParaRPr lang="en-US" kern="0" noProof="1">
              <a:solidFill>
                <a:sysClr val="windowText" lastClr="000000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6391" name="Rectangle 4"/>
          <p:cNvSpPr>
            <a:spLocks noChangeArrowheads="1"/>
          </p:cNvSpPr>
          <p:nvPr/>
        </p:nvSpPr>
        <p:spPr bwMode="gray">
          <a:xfrm>
            <a:off x="9474520" y="8627748"/>
            <a:ext cx="2153602" cy="502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1071126"/>
            <a:endParaRPr lang="en-US" sz="1700" noProof="1">
              <a:solidFill>
                <a:srgbClr val="171717"/>
              </a:solidFill>
              <a:latin typeface="Arial Narrow" pitchFamily="-108" charset="0"/>
            </a:endParaRPr>
          </a:p>
        </p:txBody>
      </p:sp>
      <p:grpSp>
        <p:nvGrpSpPr>
          <p:cNvPr id="2" name="Gruppe 76"/>
          <p:cNvGrpSpPr>
            <a:grpSpLocks/>
          </p:cNvGrpSpPr>
          <p:nvPr/>
        </p:nvGrpSpPr>
        <p:grpSpPr bwMode="auto">
          <a:xfrm>
            <a:off x="671196" y="5402900"/>
            <a:ext cx="11548111" cy="1915795"/>
            <a:chOff x="478807" y="3859777"/>
            <a:chExt cx="8249946" cy="1367543"/>
          </a:xfrm>
        </p:grpSpPr>
        <p:grpSp>
          <p:nvGrpSpPr>
            <p:cNvPr id="3" name="Gruppe 74"/>
            <p:cNvGrpSpPr>
              <a:grpSpLocks/>
            </p:cNvGrpSpPr>
            <p:nvPr/>
          </p:nvGrpSpPr>
          <p:grpSpPr bwMode="auto">
            <a:xfrm>
              <a:off x="478807" y="3859777"/>
              <a:ext cx="8249946" cy="1173993"/>
              <a:chOff x="478807" y="3859777"/>
              <a:chExt cx="8249946" cy="1173993"/>
            </a:xfrm>
          </p:grpSpPr>
          <p:sp>
            <p:nvSpPr>
              <p:cNvPr id="16410" name="Vinkel 118"/>
              <p:cNvSpPr>
                <a:spLocks noChangeArrowheads="1"/>
              </p:cNvSpPr>
              <p:nvPr/>
            </p:nvSpPr>
            <p:spPr bwMode="auto">
              <a:xfrm>
                <a:off x="3617788" y="3859777"/>
                <a:ext cx="2048197" cy="1156541"/>
              </a:xfrm>
              <a:prstGeom prst="chevron">
                <a:avLst>
                  <a:gd name="adj" fmla="val 49997"/>
                </a:avLst>
              </a:prstGeom>
              <a:gradFill rotWithShape="1">
                <a:gsLst>
                  <a:gs pos="0">
                    <a:srgbClr val="1F88C8"/>
                  </a:gs>
                  <a:gs pos="100000">
                    <a:srgbClr val="41A7C3"/>
                  </a:gs>
                </a:gsLst>
                <a:lin ang="5400000"/>
              </a:gradFill>
              <a:ln w="9525">
                <a:solidFill>
                  <a:srgbClr val="34A8CC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 sz="2100" noProof="1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6411" name="Pentagon 119"/>
              <p:cNvSpPr>
                <a:spLocks noChangeArrowheads="1"/>
              </p:cNvSpPr>
              <p:nvPr/>
            </p:nvSpPr>
            <p:spPr bwMode="auto">
              <a:xfrm>
                <a:off x="478807" y="3878815"/>
                <a:ext cx="2124409" cy="1154955"/>
              </a:xfrm>
              <a:prstGeom prst="homePlate">
                <a:avLst>
                  <a:gd name="adj" fmla="val 50004"/>
                </a:avLst>
              </a:prstGeom>
              <a:gradFill rotWithShape="1">
                <a:gsLst>
                  <a:gs pos="0">
                    <a:srgbClr val="10253F"/>
                  </a:gs>
                  <a:gs pos="59000">
                    <a:srgbClr val="254061"/>
                  </a:gs>
                  <a:gs pos="100000">
                    <a:srgbClr val="254061"/>
                  </a:gs>
                </a:gsLst>
                <a:lin ang="5400000"/>
              </a:gra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 sz="2100" noProof="1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6412" name="Vinkel 120"/>
              <p:cNvSpPr>
                <a:spLocks noChangeArrowheads="1"/>
              </p:cNvSpPr>
              <p:nvPr/>
            </p:nvSpPr>
            <p:spPr bwMode="auto">
              <a:xfrm>
                <a:off x="2087198" y="3877228"/>
                <a:ext cx="2048197" cy="1156542"/>
              </a:xfrm>
              <a:prstGeom prst="chevron">
                <a:avLst>
                  <a:gd name="adj" fmla="val 49997"/>
                </a:avLst>
              </a:prstGeom>
              <a:gradFill rotWithShape="1">
                <a:gsLst>
                  <a:gs pos="0">
                    <a:srgbClr val="1F88C8"/>
                  </a:gs>
                  <a:gs pos="100000">
                    <a:srgbClr val="002060"/>
                  </a:gs>
                </a:gsLst>
                <a:lin ang="5400000"/>
              </a:gra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 sz="2000" b="1" noProof="1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6413" name="Vinkel 124"/>
              <p:cNvSpPr>
                <a:spLocks noChangeArrowheads="1"/>
              </p:cNvSpPr>
              <p:nvPr/>
            </p:nvSpPr>
            <p:spPr bwMode="auto">
              <a:xfrm>
                <a:off x="5149966" y="3877228"/>
                <a:ext cx="2048197" cy="1156542"/>
              </a:xfrm>
              <a:prstGeom prst="chevron">
                <a:avLst>
                  <a:gd name="adj" fmla="val 49997"/>
                </a:avLst>
              </a:prstGeom>
              <a:gradFill rotWithShape="1">
                <a:gsLst>
                  <a:gs pos="0">
                    <a:srgbClr val="8EABDE"/>
                  </a:gs>
                  <a:gs pos="50000">
                    <a:srgbClr val="8EABDE"/>
                  </a:gs>
                  <a:gs pos="100000">
                    <a:srgbClr val="8FACE1"/>
                  </a:gs>
                </a:gsLst>
                <a:lin ang="5400000" scaled="1"/>
              </a:gra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indent="-458145" algn="ctr"/>
                <a:endParaRPr lang="en-US" sz="6300" b="1" noProof="1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6414" name="Vinkel 125"/>
              <p:cNvSpPr>
                <a:spLocks noChangeArrowheads="1"/>
              </p:cNvSpPr>
              <p:nvPr/>
            </p:nvSpPr>
            <p:spPr bwMode="auto">
              <a:xfrm>
                <a:off x="6680556" y="3877228"/>
                <a:ext cx="2048197" cy="1156542"/>
              </a:xfrm>
              <a:prstGeom prst="chevron">
                <a:avLst>
                  <a:gd name="adj" fmla="val 49997"/>
                </a:avLst>
              </a:prstGeom>
              <a:gradFill rotWithShape="1">
                <a:gsLst>
                  <a:gs pos="0">
                    <a:srgbClr val="C2D1ED"/>
                  </a:gs>
                  <a:gs pos="50000">
                    <a:srgbClr val="C2D1ED"/>
                  </a:gs>
                  <a:gs pos="100000">
                    <a:srgbClr val="9AB5E4"/>
                  </a:gs>
                </a:gsLst>
                <a:lin ang="5400000" scaled="1"/>
              </a:gra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indent="-458145" algn="ctr"/>
                <a:endParaRPr lang="en-US" sz="6300" b="1" noProof="1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</p:grpSp>
        <p:sp>
          <p:nvSpPr>
            <p:cNvPr id="16409" name="Rectangle 3"/>
            <p:cNvSpPr>
              <a:spLocks noChangeArrowheads="1"/>
            </p:cNvSpPr>
            <p:nvPr/>
          </p:nvSpPr>
          <p:spPr bwMode="auto">
            <a:xfrm>
              <a:off x="489922" y="5027424"/>
              <a:ext cx="7648188" cy="199896"/>
            </a:xfrm>
            <a:prstGeom prst="rect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noProof="1">
                <a:solidFill>
                  <a:srgbClr val="000000"/>
                </a:solidFill>
              </a:endParaRPr>
            </a:p>
          </p:txBody>
        </p:sp>
      </p:grpSp>
      <p:sp>
        <p:nvSpPr>
          <p:cNvPr id="16393" name="Titel 16"/>
          <p:cNvSpPr txBox="1">
            <a:spLocks/>
          </p:cNvSpPr>
          <p:nvPr/>
        </p:nvSpPr>
        <p:spPr bwMode="auto">
          <a:xfrm>
            <a:off x="248920" y="1166815"/>
            <a:ext cx="641858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71" tIns="61086" rIns="122171" bIns="61086"/>
          <a:lstStyle/>
          <a:p>
            <a:pPr defTabSz="610858"/>
            <a:r>
              <a:rPr lang="da-DK" sz="4400" dirty="0">
                <a:solidFill>
                  <a:srgbClr val="FFFFFF"/>
                </a:solidFill>
                <a:latin typeface="Arial Narrow" pitchFamily="-108" charset="0"/>
              </a:rPr>
              <a:t>Arrow Process</a:t>
            </a:r>
          </a:p>
        </p:txBody>
      </p:sp>
      <p:sp>
        <p:nvSpPr>
          <p:cNvPr id="16394" name="Pladsholder til tekst 18"/>
          <p:cNvSpPr txBox="1">
            <a:spLocks/>
          </p:cNvSpPr>
          <p:nvPr/>
        </p:nvSpPr>
        <p:spPr bwMode="auto">
          <a:xfrm>
            <a:off x="248920" y="2026924"/>
            <a:ext cx="9085580" cy="502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71" tIns="61086" rIns="122171" bIns="61086" anchor="b"/>
          <a:lstStyle/>
          <a:p>
            <a:pPr defTabSz="610858">
              <a:spcBef>
                <a:spcPct val="20000"/>
              </a:spcBef>
            </a:pPr>
            <a:r>
              <a:rPr lang="da-DK" sz="2700" b="1" dirty="0">
                <a:solidFill>
                  <a:srgbClr val="FFFFFF"/>
                </a:solidFill>
                <a:latin typeface="Arial Narrow" pitchFamily="-108" charset="0"/>
              </a:rPr>
              <a:t>Why use graphics from PowerPointing.com?</a:t>
            </a:r>
          </a:p>
        </p:txBody>
      </p:sp>
      <p:sp>
        <p:nvSpPr>
          <p:cNvPr id="16395" name="Rektangel 143"/>
          <p:cNvSpPr>
            <a:spLocks noChangeArrowheads="1"/>
          </p:cNvSpPr>
          <p:nvPr/>
        </p:nvSpPr>
        <p:spPr bwMode="auto">
          <a:xfrm>
            <a:off x="8183246" y="5994086"/>
            <a:ext cx="1417955" cy="431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2171" tIns="61086" rIns="122171" bIns="61086">
            <a:spAutoFit/>
          </a:bodyPr>
          <a:lstStyle/>
          <a:p>
            <a:r>
              <a:rPr lang="en-US" sz="2000" b="1" noProof="1" smtClean="0">
                <a:solidFill>
                  <a:srgbClr val="FFFFFF"/>
                </a:solidFill>
                <a:latin typeface="Calibri" pitchFamily="-111" charset="0"/>
              </a:rPr>
              <a:t>FACTORS</a:t>
            </a:r>
            <a:endParaRPr lang="en-US" sz="2000" noProof="1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16396" name="Rektangel 145"/>
          <p:cNvSpPr>
            <a:spLocks noChangeArrowheads="1"/>
          </p:cNvSpPr>
          <p:nvPr/>
        </p:nvSpPr>
        <p:spPr bwMode="auto">
          <a:xfrm>
            <a:off x="960120" y="2453642"/>
            <a:ext cx="3947160" cy="2893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2171" tIns="61086" rIns="122171" bIns="61086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noProof="1" smtClean="0">
                <a:solidFill>
                  <a:srgbClr val="080808"/>
                </a:solidFill>
                <a:latin typeface="Calibri" pitchFamily="-111" charset="0"/>
              </a:rPr>
              <a:t> </a:t>
            </a:r>
            <a:r>
              <a:rPr lang="en-US" sz="2000" b="1" noProof="1" smtClean="0">
                <a:solidFill>
                  <a:srgbClr val="080808"/>
                </a:solidFill>
                <a:latin typeface="Calibri" pitchFamily="-111" charset="0"/>
              </a:rPr>
              <a:t>Gross Domestic Product (GDP)</a:t>
            </a:r>
          </a:p>
          <a:p>
            <a:pPr>
              <a:buFont typeface="Arial" pitchFamily="34" charset="0"/>
              <a:buChar char="•"/>
            </a:pPr>
            <a:r>
              <a:rPr lang="en-US" sz="2000" b="1" noProof="1" smtClean="0">
                <a:solidFill>
                  <a:srgbClr val="080808"/>
                </a:solidFill>
                <a:latin typeface="Calibri" pitchFamily="-111" charset="0"/>
              </a:rPr>
              <a:t> Gross National Product (GNP)</a:t>
            </a:r>
          </a:p>
          <a:p>
            <a:pPr>
              <a:buFont typeface="Arial" pitchFamily="34" charset="0"/>
              <a:buChar char="•"/>
            </a:pPr>
            <a:r>
              <a:rPr lang="en-US" sz="2000" b="1" noProof="1" smtClean="0">
                <a:solidFill>
                  <a:srgbClr val="080808"/>
                </a:solidFill>
                <a:latin typeface="Calibri" pitchFamily="-111" charset="0"/>
              </a:rPr>
              <a:t> Net National Product (NNP)</a:t>
            </a:r>
          </a:p>
          <a:p>
            <a:pPr>
              <a:buFont typeface="Arial" pitchFamily="34" charset="0"/>
              <a:buChar char="•"/>
            </a:pPr>
            <a:r>
              <a:rPr lang="en-US" sz="2000" b="1" noProof="1" smtClean="0">
                <a:solidFill>
                  <a:srgbClr val="080808"/>
                </a:solidFill>
                <a:latin typeface="Calibri" pitchFamily="-111" charset="0"/>
              </a:rPr>
              <a:t> Market price and cost factor</a:t>
            </a:r>
          </a:p>
          <a:p>
            <a:pPr>
              <a:buFont typeface="Arial" pitchFamily="34" charset="0"/>
              <a:buChar char="•"/>
            </a:pPr>
            <a:r>
              <a:rPr lang="en-US" sz="2000" b="1" noProof="1" smtClean="0">
                <a:solidFill>
                  <a:srgbClr val="080808"/>
                </a:solidFill>
                <a:latin typeface="Calibri" pitchFamily="-111" charset="0"/>
              </a:rPr>
              <a:t> National nominal</a:t>
            </a:r>
          </a:p>
          <a:p>
            <a:pPr>
              <a:buFont typeface="Arial" pitchFamily="34" charset="0"/>
              <a:buChar char="•"/>
            </a:pPr>
            <a:r>
              <a:rPr lang="en-US" sz="2000" b="1" noProof="1" smtClean="0">
                <a:solidFill>
                  <a:srgbClr val="080808"/>
                </a:solidFill>
                <a:latin typeface="Calibri" pitchFamily="-111" charset="0"/>
              </a:rPr>
              <a:t> National real income</a:t>
            </a:r>
          </a:p>
          <a:p>
            <a:pPr>
              <a:buFont typeface="Arial" pitchFamily="34" charset="0"/>
              <a:buChar char="•"/>
            </a:pPr>
            <a:r>
              <a:rPr lang="en-US" sz="2000" b="1" noProof="1" smtClean="0">
                <a:solidFill>
                  <a:srgbClr val="080808"/>
                </a:solidFill>
                <a:latin typeface="Calibri" pitchFamily="-111" charset="0"/>
              </a:rPr>
              <a:t> Personal income                  versus</a:t>
            </a:r>
          </a:p>
          <a:p>
            <a:pPr>
              <a:buFont typeface="Arial" pitchFamily="34" charset="0"/>
              <a:buChar char="•"/>
            </a:pPr>
            <a:r>
              <a:rPr lang="en-US" sz="2000" b="1" noProof="1" smtClean="0">
                <a:solidFill>
                  <a:srgbClr val="080808"/>
                </a:solidFill>
                <a:latin typeface="Calibri" pitchFamily="-111" charset="0"/>
              </a:rPr>
              <a:t> Disposable income</a:t>
            </a:r>
          </a:p>
          <a:p>
            <a:pPr>
              <a:buFont typeface="Arial" pitchFamily="34" charset="0"/>
              <a:buChar char="•"/>
            </a:pPr>
            <a:r>
              <a:rPr lang="en-US" sz="2000" b="1" noProof="1" smtClean="0">
                <a:solidFill>
                  <a:srgbClr val="080808"/>
                </a:solidFill>
                <a:latin typeface="Calibri" pitchFamily="-111" charset="0"/>
              </a:rPr>
              <a:t> Percapita income</a:t>
            </a:r>
            <a:endParaRPr lang="en-US" sz="2000" b="1" noProof="1">
              <a:solidFill>
                <a:srgbClr val="080808"/>
              </a:solidFill>
              <a:latin typeface="Calibri" pitchFamily="-111" charset="0"/>
            </a:endParaRPr>
          </a:p>
        </p:txBody>
      </p:sp>
      <p:sp>
        <p:nvSpPr>
          <p:cNvPr id="16397" name="Rektangel 146"/>
          <p:cNvSpPr>
            <a:spLocks noChangeArrowheads="1"/>
          </p:cNvSpPr>
          <p:nvPr/>
        </p:nvSpPr>
        <p:spPr bwMode="auto">
          <a:xfrm>
            <a:off x="5758500" y="3451546"/>
            <a:ext cx="2882580" cy="2154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2171" tIns="61086" rIns="122171" bIns="61086">
            <a:spAutoFit/>
          </a:bodyPr>
          <a:lstStyle/>
          <a:p>
            <a:pPr defTabSz="1071126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noProof="1" smtClean="0">
                <a:solidFill>
                  <a:srgbClr val="080808"/>
                </a:solidFill>
              </a:rPr>
              <a:t> </a:t>
            </a:r>
            <a:r>
              <a:rPr lang="en-US" sz="2000" b="1" noProof="1" smtClean="0">
                <a:solidFill>
                  <a:srgbClr val="080808"/>
                </a:solidFill>
                <a:latin typeface="Calibri" pitchFamily="34" charset="0"/>
              </a:rPr>
              <a:t>Calculation</a:t>
            </a:r>
          </a:p>
          <a:p>
            <a:pPr defTabSz="1071126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1" noProof="1">
                <a:solidFill>
                  <a:srgbClr val="080808"/>
                </a:solidFill>
                <a:latin typeface="Calibri" pitchFamily="34" charset="0"/>
              </a:rPr>
              <a:t> </a:t>
            </a:r>
            <a:r>
              <a:rPr lang="en-US" sz="2000" b="1" noProof="1" smtClean="0">
                <a:solidFill>
                  <a:srgbClr val="080808"/>
                </a:solidFill>
                <a:latin typeface="Calibri" pitchFamily="34" charset="0"/>
              </a:rPr>
              <a:t>Comparison between periods</a:t>
            </a:r>
          </a:p>
          <a:p>
            <a:pPr defTabSz="1071126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1" noProof="1">
                <a:solidFill>
                  <a:srgbClr val="080808"/>
                </a:solidFill>
                <a:latin typeface="Calibri" pitchFamily="34" charset="0"/>
              </a:rPr>
              <a:t> </a:t>
            </a:r>
            <a:r>
              <a:rPr lang="en-US" sz="2000" b="1" noProof="1" smtClean="0">
                <a:solidFill>
                  <a:srgbClr val="080808"/>
                </a:solidFill>
                <a:latin typeface="Calibri" pitchFamily="34" charset="0"/>
              </a:rPr>
              <a:t>Comparison between countries</a:t>
            </a:r>
          </a:p>
          <a:p>
            <a:pPr defTabSz="1071126">
              <a:spcBef>
                <a:spcPct val="20000"/>
              </a:spcBef>
              <a:buFont typeface="Arial" pitchFamily="34" charset="0"/>
              <a:buChar char="•"/>
            </a:pPr>
            <a:endParaRPr lang="en-US" sz="2000" noProof="1">
              <a:solidFill>
                <a:srgbClr val="080808"/>
              </a:solidFill>
            </a:endParaRPr>
          </a:p>
        </p:txBody>
      </p:sp>
      <p:sp>
        <p:nvSpPr>
          <p:cNvPr id="16398" name="Rektangel 147"/>
          <p:cNvSpPr>
            <a:spLocks noChangeArrowheads="1"/>
          </p:cNvSpPr>
          <p:nvPr/>
        </p:nvSpPr>
        <p:spPr bwMode="auto">
          <a:xfrm>
            <a:off x="9814560" y="2560322"/>
            <a:ext cx="2495867" cy="3154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71" tIns="61086" rIns="122171" bIns="61086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700" noProof="1" smtClean="0">
                <a:solidFill>
                  <a:srgbClr val="080808"/>
                </a:solidFill>
                <a:latin typeface="Calibri" pitchFamily="-111" charset="0"/>
              </a:rPr>
              <a:t> </a:t>
            </a:r>
            <a:r>
              <a:rPr lang="en-US" sz="2000" b="1" noProof="1">
                <a:solidFill>
                  <a:srgbClr val="080808"/>
                </a:solidFill>
                <a:latin typeface="Calibri" pitchFamily="34" charset="0"/>
              </a:rPr>
              <a:t>S</a:t>
            </a:r>
            <a:r>
              <a:rPr lang="en-US" sz="2000" b="1" noProof="1" smtClean="0">
                <a:solidFill>
                  <a:srgbClr val="080808"/>
                </a:solidFill>
                <a:latin typeface="Calibri" pitchFamily="34" charset="0"/>
              </a:rPr>
              <a:t>tandard of living</a:t>
            </a:r>
          </a:p>
          <a:p>
            <a:pPr>
              <a:buFont typeface="Arial" pitchFamily="34" charset="0"/>
              <a:buChar char="•"/>
            </a:pPr>
            <a:r>
              <a:rPr lang="en-US" sz="2000" b="1" noProof="1">
                <a:solidFill>
                  <a:srgbClr val="080808"/>
                </a:solidFill>
                <a:latin typeface="Calibri" pitchFamily="34" charset="0"/>
              </a:rPr>
              <a:t> E</a:t>
            </a:r>
            <a:r>
              <a:rPr lang="en-US" sz="2000" b="1" noProof="1" smtClean="0">
                <a:solidFill>
                  <a:srgbClr val="080808"/>
                </a:solidFill>
                <a:latin typeface="Calibri" pitchFamily="34" charset="0"/>
              </a:rPr>
              <a:t>conomic performance</a:t>
            </a:r>
          </a:p>
          <a:p>
            <a:pPr>
              <a:buFont typeface="Arial" pitchFamily="34" charset="0"/>
              <a:buChar char="•"/>
            </a:pPr>
            <a:r>
              <a:rPr lang="en-US" sz="2000" b="1" noProof="1">
                <a:solidFill>
                  <a:srgbClr val="080808"/>
                </a:solidFill>
                <a:latin typeface="Calibri" pitchFamily="34" charset="0"/>
              </a:rPr>
              <a:t> N</a:t>
            </a:r>
            <a:r>
              <a:rPr lang="en-US" sz="2000" b="1" noProof="1" smtClean="0">
                <a:solidFill>
                  <a:srgbClr val="080808"/>
                </a:solidFill>
                <a:latin typeface="Calibri" pitchFamily="34" charset="0"/>
              </a:rPr>
              <a:t>ational planning</a:t>
            </a:r>
          </a:p>
          <a:p>
            <a:pPr>
              <a:buFont typeface="Arial" pitchFamily="34" charset="0"/>
              <a:buChar char="•"/>
            </a:pPr>
            <a:r>
              <a:rPr lang="en-US" sz="2000" b="1" noProof="1">
                <a:solidFill>
                  <a:srgbClr val="080808"/>
                </a:solidFill>
                <a:latin typeface="Calibri" pitchFamily="34" charset="0"/>
              </a:rPr>
              <a:t> S</a:t>
            </a:r>
            <a:r>
              <a:rPr lang="en-US" sz="2000" b="1" noProof="1" smtClean="0">
                <a:solidFill>
                  <a:srgbClr val="080808"/>
                </a:solidFill>
                <a:latin typeface="Calibri" pitchFamily="34" charset="0"/>
              </a:rPr>
              <a:t>ectoral contributions</a:t>
            </a:r>
          </a:p>
          <a:p>
            <a:pPr>
              <a:buFont typeface="Arial" pitchFamily="34" charset="0"/>
              <a:buChar char="•"/>
            </a:pPr>
            <a:r>
              <a:rPr lang="en-US" sz="2000" b="1" noProof="1">
                <a:solidFill>
                  <a:srgbClr val="080808"/>
                </a:solidFill>
                <a:latin typeface="Calibri" pitchFamily="34" charset="0"/>
              </a:rPr>
              <a:t> E</a:t>
            </a:r>
            <a:r>
              <a:rPr lang="en-US" sz="2000" b="1" noProof="1" smtClean="0">
                <a:solidFill>
                  <a:srgbClr val="080808"/>
                </a:solidFill>
                <a:latin typeface="Calibri" pitchFamily="34" charset="0"/>
              </a:rPr>
              <a:t>conomic policy</a:t>
            </a:r>
          </a:p>
          <a:p>
            <a:pPr>
              <a:buFont typeface="Arial" pitchFamily="34" charset="0"/>
              <a:buChar char="•"/>
            </a:pPr>
            <a:r>
              <a:rPr lang="en-US" sz="2000" b="1" noProof="1">
                <a:solidFill>
                  <a:srgbClr val="080808"/>
                </a:solidFill>
                <a:latin typeface="Calibri" pitchFamily="34" charset="0"/>
              </a:rPr>
              <a:t> </a:t>
            </a:r>
            <a:r>
              <a:rPr lang="en-US" sz="2000" b="1" noProof="1" smtClean="0">
                <a:solidFill>
                  <a:srgbClr val="080808"/>
                </a:solidFill>
                <a:latin typeface="Calibri" pitchFamily="34" charset="0"/>
              </a:rPr>
              <a:t>Inflationary and deflationary gaps</a:t>
            </a:r>
          </a:p>
          <a:p>
            <a:pPr>
              <a:buFont typeface="Arial" pitchFamily="34" charset="0"/>
              <a:buChar char="•"/>
            </a:pPr>
            <a:endParaRPr lang="en-US" sz="1700" noProof="1">
              <a:solidFill>
                <a:srgbClr val="080808"/>
              </a:solidFill>
              <a:latin typeface="Calibri" pitchFamily="-111" charset="0"/>
            </a:endParaRPr>
          </a:p>
        </p:txBody>
      </p:sp>
      <p:sp>
        <p:nvSpPr>
          <p:cNvPr id="16399" name="Rektangel 148"/>
          <p:cNvSpPr>
            <a:spLocks noChangeArrowheads="1"/>
          </p:cNvSpPr>
          <p:nvPr/>
        </p:nvSpPr>
        <p:spPr bwMode="auto">
          <a:xfrm>
            <a:off x="3627120" y="7254242"/>
            <a:ext cx="2498090" cy="2277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71" tIns="61086" rIns="122171" bIns="61086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noProof="1" smtClean="0">
                <a:solidFill>
                  <a:srgbClr val="080808"/>
                </a:solidFill>
                <a:latin typeface="Calibri" pitchFamily="-111" charset="0"/>
              </a:rPr>
              <a:t> </a:t>
            </a:r>
            <a:r>
              <a:rPr lang="en-US" sz="2000" b="1" noProof="1" smtClean="0">
                <a:solidFill>
                  <a:srgbClr val="080808"/>
                </a:solidFill>
                <a:latin typeface="Calibri" pitchFamily="-111" charset="0"/>
              </a:rPr>
              <a:t>Definition</a:t>
            </a:r>
          </a:p>
          <a:p>
            <a:pPr>
              <a:buFont typeface="Arial" pitchFamily="34" charset="0"/>
              <a:buChar char="•"/>
            </a:pPr>
            <a:r>
              <a:rPr lang="en-US" sz="2000" b="1" noProof="1">
                <a:solidFill>
                  <a:srgbClr val="080808"/>
                </a:solidFill>
                <a:latin typeface="Calibri" pitchFamily="-111" charset="0"/>
              </a:rPr>
              <a:t> F</a:t>
            </a:r>
            <a:r>
              <a:rPr lang="en-US" sz="2000" b="1" noProof="1" smtClean="0">
                <a:solidFill>
                  <a:srgbClr val="080808"/>
                </a:solidFill>
                <a:latin typeface="Calibri" pitchFamily="-111" charset="0"/>
              </a:rPr>
              <a:t>ormula </a:t>
            </a:r>
          </a:p>
          <a:p>
            <a:pPr>
              <a:buFont typeface="Arial" pitchFamily="34" charset="0"/>
              <a:buChar char="•"/>
            </a:pPr>
            <a:r>
              <a:rPr lang="en-US" sz="2000" b="1" noProof="1">
                <a:solidFill>
                  <a:srgbClr val="080808"/>
                </a:solidFill>
                <a:latin typeface="Calibri" pitchFamily="-111" charset="0"/>
              </a:rPr>
              <a:t> P</a:t>
            </a:r>
            <a:r>
              <a:rPr lang="en-US" sz="2000" b="1" noProof="1" smtClean="0">
                <a:solidFill>
                  <a:srgbClr val="080808"/>
                </a:solidFill>
                <a:latin typeface="Calibri" pitchFamily="-111" charset="0"/>
              </a:rPr>
              <a:t>roduct approach</a:t>
            </a:r>
          </a:p>
          <a:p>
            <a:pPr>
              <a:buFont typeface="Arial" pitchFamily="34" charset="0"/>
              <a:buChar char="•"/>
            </a:pPr>
            <a:r>
              <a:rPr lang="en-US" sz="2000" b="1" noProof="1">
                <a:solidFill>
                  <a:srgbClr val="080808"/>
                </a:solidFill>
                <a:latin typeface="Calibri" pitchFamily="-111" charset="0"/>
              </a:rPr>
              <a:t> </a:t>
            </a:r>
            <a:r>
              <a:rPr lang="en-US" sz="2000" b="1" noProof="1" smtClean="0">
                <a:solidFill>
                  <a:srgbClr val="080808"/>
                </a:solidFill>
                <a:latin typeface="Calibri" pitchFamily="-111" charset="0"/>
              </a:rPr>
              <a:t>Income approch</a:t>
            </a:r>
          </a:p>
          <a:p>
            <a:pPr>
              <a:buFont typeface="Arial" pitchFamily="34" charset="0"/>
              <a:buChar char="•"/>
            </a:pPr>
            <a:r>
              <a:rPr lang="en-US" sz="2000" b="1" noProof="1">
                <a:solidFill>
                  <a:srgbClr val="080808"/>
                </a:solidFill>
                <a:latin typeface="Calibri" pitchFamily="-111" charset="0"/>
              </a:rPr>
              <a:t> </a:t>
            </a:r>
            <a:r>
              <a:rPr lang="en-US" sz="2000" b="1" noProof="1" smtClean="0">
                <a:solidFill>
                  <a:srgbClr val="080808"/>
                </a:solidFill>
                <a:latin typeface="Calibri" pitchFamily="-111" charset="0"/>
              </a:rPr>
              <a:t>Expenditure approach </a:t>
            </a:r>
          </a:p>
          <a:p>
            <a:endParaRPr lang="en-US" sz="2000" noProof="1">
              <a:solidFill>
                <a:srgbClr val="080808"/>
              </a:solidFill>
              <a:latin typeface="Calibri" pitchFamily="-111" charset="0"/>
            </a:endParaRPr>
          </a:p>
        </p:txBody>
      </p:sp>
      <p:sp>
        <p:nvSpPr>
          <p:cNvPr id="16400" name="Rektangel 149"/>
          <p:cNvSpPr>
            <a:spLocks noChangeArrowheads="1"/>
          </p:cNvSpPr>
          <p:nvPr/>
        </p:nvSpPr>
        <p:spPr bwMode="auto">
          <a:xfrm>
            <a:off x="8214360" y="7360923"/>
            <a:ext cx="2498090" cy="2216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71" tIns="61086" rIns="122171" bIns="61086">
            <a:spAutoFit/>
          </a:bodyPr>
          <a:lstStyle/>
          <a:p>
            <a:pPr defTabSz="1071126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noProof="1" smtClean="0">
                <a:solidFill>
                  <a:srgbClr val="080808"/>
                </a:solidFill>
                <a:latin typeface="Calibri" pitchFamily="-111" charset="0"/>
              </a:rPr>
              <a:t> </a:t>
            </a:r>
            <a:r>
              <a:rPr lang="en-US" sz="2000" b="1" noProof="1" smtClean="0">
                <a:solidFill>
                  <a:srgbClr val="080808"/>
                </a:solidFill>
                <a:latin typeface="Calibri" pitchFamily="-111" charset="0"/>
              </a:rPr>
              <a:t>Factors of production</a:t>
            </a:r>
          </a:p>
          <a:p>
            <a:pPr defTabSz="1071126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1" noProof="1" smtClean="0">
                <a:solidFill>
                  <a:srgbClr val="080808"/>
                </a:solidFill>
                <a:latin typeface="Calibri" pitchFamily="-111" charset="0"/>
              </a:rPr>
              <a:t> Technology</a:t>
            </a:r>
          </a:p>
          <a:p>
            <a:pPr defTabSz="1071126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1" noProof="1" smtClean="0">
                <a:solidFill>
                  <a:srgbClr val="080808"/>
                </a:solidFill>
                <a:latin typeface="Calibri" pitchFamily="-111" charset="0"/>
              </a:rPr>
              <a:t> Government</a:t>
            </a:r>
          </a:p>
          <a:p>
            <a:pPr defTabSz="1071126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1" noProof="1" smtClean="0">
                <a:solidFill>
                  <a:srgbClr val="080808"/>
                </a:solidFill>
                <a:latin typeface="Calibri" pitchFamily="-111" charset="0"/>
              </a:rPr>
              <a:t> Political stability</a:t>
            </a:r>
          </a:p>
          <a:p>
            <a:pPr defTabSz="1071126">
              <a:spcBef>
                <a:spcPct val="20000"/>
              </a:spcBef>
            </a:pPr>
            <a:endParaRPr lang="en-US" sz="2000" noProof="1">
              <a:solidFill>
                <a:srgbClr val="080808"/>
              </a:solidFill>
            </a:endParaRPr>
          </a:p>
        </p:txBody>
      </p:sp>
      <p:sp>
        <p:nvSpPr>
          <p:cNvPr id="16401" name="Rektangel 155"/>
          <p:cNvSpPr>
            <a:spLocks noChangeArrowheads="1"/>
          </p:cNvSpPr>
          <p:nvPr/>
        </p:nvSpPr>
        <p:spPr bwMode="auto">
          <a:xfrm>
            <a:off x="5854066" y="5994086"/>
            <a:ext cx="1702434" cy="431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71" tIns="61086" rIns="122171" bIns="61086">
            <a:spAutoFit/>
          </a:bodyPr>
          <a:lstStyle/>
          <a:p>
            <a:r>
              <a:rPr lang="en-US" sz="2000" b="1" noProof="1" smtClean="0">
                <a:solidFill>
                  <a:srgbClr val="FFFFFF"/>
                </a:solidFill>
                <a:latin typeface="Calibri" pitchFamily="-111" charset="0"/>
              </a:rPr>
              <a:t>PROBLEMS</a:t>
            </a:r>
            <a:endParaRPr lang="en-US" sz="2000" noProof="1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16402" name="Rektangel 156"/>
          <p:cNvSpPr>
            <a:spLocks noChangeArrowheads="1"/>
          </p:cNvSpPr>
          <p:nvPr/>
        </p:nvSpPr>
        <p:spPr bwMode="auto">
          <a:xfrm>
            <a:off x="10263508" y="5994086"/>
            <a:ext cx="1702434" cy="431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71" tIns="61086" rIns="122171" bIns="61086">
            <a:spAutoFit/>
          </a:bodyPr>
          <a:lstStyle/>
          <a:p>
            <a:r>
              <a:rPr lang="en-US" sz="2000" b="1" noProof="1" smtClean="0">
                <a:solidFill>
                  <a:srgbClr val="0070C0"/>
                </a:solidFill>
                <a:latin typeface="Calibri" pitchFamily="-111" charset="0"/>
              </a:rPr>
              <a:t>USES</a:t>
            </a:r>
            <a:endParaRPr lang="en-US" sz="2000" noProof="1">
              <a:solidFill>
                <a:srgbClr val="0070C0"/>
              </a:solidFill>
              <a:latin typeface="Calibri" pitchFamily="-111" charset="0"/>
            </a:endParaRPr>
          </a:p>
        </p:txBody>
      </p:sp>
      <p:sp>
        <p:nvSpPr>
          <p:cNvPr id="16403" name="Rektangel 157"/>
          <p:cNvSpPr>
            <a:spLocks noChangeArrowheads="1"/>
          </p:cNvSpPr>
          <p:nvPr/>
        </p:nvSpPr>
        <p:spPr bwMode="auto">
          <a:xfrm>
            <a:off x="3738246" y="5994086"/>
            <a:ext cx="1702434" cy="431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71" tIns="61086" rIns="122171" bIns="61086">
            <a:spAutoFit/>
          </a:bodyPr>
          <a:lstStyle/>
          <a:p>
            <a:r>
              <a:rPr lang="en-US" sz="2000" b="1" noProof="1" smtClean="0">
                <a:solidFill>
                  <a:srgbClr val="FFFFFF"/>
                </a:solidFill>
                <a:latin typeface="Calibri" pitchFamily="-111" charset="0"/>
              </a:rPr>
              <a:t>METHOD</a:t>
            </a:r>
            <a:endParaRPr lang="en-US" sz="2000" noProof="1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16404" name="Rektangel 158"/>
          <p:cNvSpPr>
            <a:spLocks noChangeArrowheads="1"/>
          </p:cNvSpPr>
          <p:nvPr/>
        </p:nvSpPr>
        <p:spPr bwMode="auto">
          <a:xfrm>
            <a:off x="1035688" y="5994086"/>
            <a:ext cx="1702434" cy="431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71" tIns="61086" rIns="122171" bIns="61086">
            <a:spAutoFit/>
          </a:bodyPr>
          <a:lstStyle/>
          <a:p>
            <a:r>
              <a:rPr lang="en-US" sz="2000" b="1" noProof="1" smtClean="0">
                <a:solidFill>
                  <a:srgbClr val="FFFFFF"/>
                </a:solidFill>
                <a:latin typeface="Calibri" pitchFamily="-111" charset="0"/>
              </a:rPr>
              <a:t>CONCEPT</a:t>
            </a:r>
            <a:endParaRPr lang="en-US" sz="2000" noProof="1">
              <a:solidFill>
                <a:srgbClr val="FFFFFF"/>
              </a:solidFill>
              <a:latin typeface="Calibri" pitchFamily="-111" charset="0"/>
            </a:endParaRPr>
          </a:p>
        </p:txBody>
      </p:sp>
      <p:grpSp>
        <p:nvGrpSpPr>
          <p:cNvPr id="4" name="Gruppe 13"/>
          <p:cNvGrpSpPr/>
          <p:nvPr/>
        </p:nvGrpSpPr>
        <p:grpSpPr>
          <a:xfrm>
            <a:off x="0" y="640080"/>
            <a:ext cx="12801600" cy="1639831"/>
            <a:chOff x="0" y="800100"/>
            <a:chExt cx="9144000" cy="117130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9" name="Rektangel 3"/>
            <p:cNvSpPr>
              <a:spLocks noChangeArrowheads="1"/>
            </p:cNvSpPr>
            <p:nvPr/>
          </p:nvSpPr>
          <p:spPr bwMode="auto">
            <a:xfrm>
              <a:off x="0" y="800100"/>
              <a:ext cx="9144000" cy="1168400"/>
            </a:xfrm>
            <a:prstGeom prst="rect">
              <a:avLst/>
            </a:prstGeom>
            <a:gradFill rotWithShape="1">
              <a:gsLst>
                <a:gs pos="0">
                  <a:srgbClr val="171717"/>
                </a:gs>
                <a:gs pos="100000">
                  <a:srgbClr val="353637"/>
                </a:gs>
              </a:gsLst>
              <a:lin ang="16200000"/>
            </a:gradFill>
            <a:ln w="9525">
              <a:noFill/>
              <a:miter lim="800000"/>
              <a:headEnd/>
              <a:tailEnd/>
            </a:ln>
            <a:effectLst>
              <a:outerShdw blurRad="63500" dist="22987" dir="5400000" algn="tl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>
                <a:solidFill>
                  <a:srgbClr val="FFFFFF"/>
                </a:solidFill>
                <a:latin typeface="Arial Narrow" pitchFamily="-97" charset="0"/>
                <a:ea typeface="ＭＳ Ｐゴシック" pitchFamily="-97" charset="-128"/>
              </a:endParaRPr>
            </a:p>
          </p:txBody>
        </p:sp>
        <p:pic>
          <p:nvPicPr>
            <p:cNvPr id="30" name="Billede 4" descr="dreamstime_Architect plan.jpg"/>
            <p:cNvPicPr>
              <a:picLocks noChangeAspect="1"/>
            </p:cNvPicPr>
            <p:nvPr/>
          </p:nvPicPr>
          <p:blipFill>
            <a:blip r:embed="rId2" cstate="print">
              <a:lum bright="6000"/>
            </a:blip>
            <a:srcRect/>
            <a:stretch>
              <a:fillRect/>
            </a:stretch>
          </p:blipFill>
          <p:spPr>
            <a:xfrm>
              <a:off x="7206344" y="800100"/>
              <a:ext cx="1580470" cy="1171308"/>
            </a:xfrm>
            <a:prstGeom prst="rect">
              <a:avLst/>
            </a:prstGeom>
          </p:spPr>
        </p:pic>
      </p:grpSp>
      <p:sp>
        <p:nvSpPr>
          <p:cNvPr id="16406" name="Rectangle 30"/>
          <p:cNvSpPr>
            <a:spLocks noChangeArrowheads="1"/>
          </p:cNvSpPr>
          <p:nvPr/>
        </p:nvSpPr>
        <p:spPr bwMode="auto">
          <a:xfrm>
            <a:off x="426720" y="1386842"/>
            <a:ext cx="3412659" cy="631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2171" tIns="61086" rIns="122171" bIns="61086">
            <a:spAutoFit/>
          </a:bodyPr>
          <a:lstStyle/>
          <a:p>
            <a:pPr defTabSz="610858">
              <a:spcBef>
                <a:spcPct val="20000"/>
              </a:spcBef>
            </a:pPr>
            <a:r>
              <a:rPr lang="da-DK" sz="3300" b="1" dirty="0" smtClean="0">
                <a:solidFill>
                  <a:srgbClr val="FFFFFF"/>
                </a:solidFill>
                <a:cs typeface="Arial" charset="0"/>
              </a:rPr>
              <a:t>Chapter Review</a:t>
            </a:r>
            <a:endParaRPr lang="da-DK" sz="33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407" name="Tekstboks 57"/>
          <p:cNvSpPr txBox="1">
            <a:spLocks noChangeArrowheads="1"/>
          </p:cNvSpPr>
          <p:nvPr/>
        </p:nvSpPr>
        <p:spPr bwMode="auto">
          <a:xfrm>
            <a:off x="5105337" y="9256715"/>
            <a:ext cx="7696268" cy="338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2171" tIns="61086" rIns="122171" bIns="61086">
            <a:spAutoFit/>
          </a:bodyPr>
          <a:lstStyle/>
          <a:p>
            <a:pPr algn="r"/>
            <a:r>
              <a:rPr lang="en-US" sz="1400" dirty="0">
                <a:latin typeface="Calibri" pitchFamily="-111" charset="0"/>
              </a:rPr>
              <a:t>This illustration is a part of  ”Building Plan”. See  the whole presentation at </a:t>
            </a:r>
            <a:r>
              <a:rPr lang="en-US" sz="1400" dirty="0">
                <a:latin typeface="Calibri" pitchFamily="-111" charset="0"/>
                <a:hlinkClick r:id="rId3"/>
              </a:rPr>
              <a:t>slideshop.com/value-chain </a:t>
            </a:r>
            <a:endParaRPr lang="en-US" sz="1400" dirty="0">
              <a:latin typeface="Calibri" pitchFamily="-111" charset="0"/>
            </a:endParaRPr>
          </a:p>
        </p:txBody>
      </p:sp>
      <p:sp>
        <p:nvSpPr>
          <p:cNvPr id="33" name="Right Brace 32"/>
          <p:cNvSpPr/>
          <p:nvPr/>
        </p:nvSpPr>
        <p:spPr>
          <a:xfrm>
            <a:off x="3627120" y="3840480"/>
            <a:ext cx="213360" cy="12801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22171" tIns="61086" rIns="122171" bIns="61086"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expenditures made by a government (federal, state and local) for final goods and services</a:t>
            </a:r>
          </a:p>
          <a:p>
            <a:r>
              <a:rPr lang="en-US" dirty="0" smtClean="0"/>
              <a:t>Includes : national defense, schools, hospitals, payment of salaries</a:t>
            </a:r>
          </a:p>
          <a:p>
            <a:r>
              <a:rPr lang="en-US" dirty="0" smtClean="0"/>
              <a:t>But </a:t>
            </a: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transfer of payment </a:t>
            </a:r>
            <a:r>
              <a:rPr lang="en-US" dirty="0" smtClean="0"/>
              <a:t>(scholarship and pension) is </a:t>
            </a: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NOT</a:t>
            </a:r>
            <a:r>
              <a:rPr lang="en-US" dirty="0" smtClean="0"/>
              <a:t> included in government spending because it does not represent the purchase of goods and services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Spending (G)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difference between value of export and import of goods and services to other countries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Export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Calculate the National Income of Country X by using Expenditure Approach</a:t>
            </a:r>
          </a:p>
          <a:p>
            <a:pPr lvl="1"/>
            <a:r>
              <a:rPr lang="en-US" dirty="0" smtClean="0"/>
              <a:t>GDP at market price</a:t>
            </a:r>
          </a:p>
          <a:p>
            <a:pPr lvl="1"/>
            <a:r>
              <a:rPr lang="en-US" dirty="0" smtClean="0"/>
              <a:t>GNP at market price</a:t>
            </a:r>
          </a:p>
          <a:p>
            <a:pPr lvl="1"/>
            <a:r>
              <a:rPr lang="en-US" dirty="0" smtClean="0"/>
              <a:t>GNP at factor cost</a:t>
            </a:r>
          </a:p>
          <a:p>
            <a:pPr lvl="1"/>
            <a:r>
              <a:rPr lang="en-US" dirty="0" smtClean="0"/>
              <a:t>National Income</a:t>
            </a:r>
          </a:p>
          <a:p>
            <a:pPr lvl="1"/>
            <a:r>
              <a:rPr lang="en-US" dirty="0" smtClean="0"/>
              <a:t>Personal Income</a:t>
            </a:r>
          </a:p>
          <a:p>
            <a:pPr lvl="1"/>
            <a:r>
              <a:rPr lang="en-US" dirty="0" smtClean="0"/>
              <a:t>Disposable Personal Income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Expenditure Approach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40080" y="2073592"/>
          <a:ext cx="11094720" cy="62605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136445"/>
                <a:gridCol w="2260035"/>
                <a:gridCol w="3698240"/>
              </a:tblGrid>
              <a:tr h="512064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Items </a:t>
                      </a:r>
                      <a:endParaRPr lang="en-US" sz="25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RM million</a:t>
                      </a:r>
                      <a:endParaRPr lang="en-US" sz="2500" dirty="0"/>
                    </a:p>
                  </a:txBody>
                  <a:tcPr marL="128016" marR="128016" marT="64008" marB="64008"/>
                </a:tc>
              </a:tr>
              <a:tr h="512064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Private expenditure</a:t>
                      </a:r>
                      <a:r>
                        <a:rPr lang="en-US" sz="2500" baseline="0" dirty="0" smtClean="0"/>
                        <a:t> (C)  +</a:t>
                      </a:r>
                      <a:endParaRPr lang="en-US" sz="25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12,000</a:t>
                      </a:r>
                      <a:endParaRPr lang="en-US" sz="2500" dirty="0"/>
                    </a:p>
                  </a:txBody>
                  <a:tcPr marL="128016" marR="128016" marT="64008" marB="64008"/>
                </a:tc>
              </a:tr>
              <a:tr h="512064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Public expenditure  (G)  +</a:t>
                      </a:r>
                      <a:endParaRPr lang="en-US" sz="25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40,000</a:t>
                      </a:r>
                      <a:endParaRPr lang="en-US" sz="2500" dirty="0"/>
                    </a:p>
                  </a:txBody>
                  <a:tcPr marL="128016" marR="128016" marT="64008" marB="64008"/>
                </a:tc>
              </a:tr>
              <a:tr h="512064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Private investment</a:t>
                      </a:r>
                      <a:r>
                        <a:rPr lang="en-US" sz="2500" baseline="0" dirty="0" smtClean="0"/>
                        <a:t>  (I)     +</a:t>
                      </a:r>
                      <a:endParaRPr lang="en-US" sz="25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10,000</a:t>
                      </a:r>
                      <a:endParaRPr lang="en-US" sz="2500" dirty="0"/>
                    </a:p>
                  </a:txBody>
                  <a:tcPr marL="128016" marR="128016" marT="64008" marB="64008"/>
                </a:tc>
              </a:tr>
              <a:tr h="512064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Change in stock (I)  +/-</a:t>
                      </a:r>
                      <a:endParaRPr lang="en-US" sz="25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      600</a:t>
                      </a:r>
                      <a:endParaRPr lang="en-US" sz="2500" dirty="0"/>
                    </a:p>
                  </a:txBody>
                  <a:tcPr marL="128016" marR="128016" marT="64008" marB="64008"/>
                </a:tc>
              </a:tr>
              <a:tr h="890015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Exports of goods and services (X)</a:t>
                      </a:r>
                      <a:endParaRPr lang="en-US" sz="25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11,000</a:t>
                      </a:r>
                      <a:endParaRPr lang="en-US" sz="25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8016" marR="128016" marT="64008" marB="64008"/>
                </a:tc>
              </a:tr>
              <a:tr h="890015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Imports of goods and services (M)</a:t>
                      </a:r>
                      <a:endParaRPr lang="en-US" sz="25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8,500</a:t>
                      </a:r>
                      <a:endParaRPr lang="en-US" sz="25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8016" marR="128016" marT="64008" marB="64008"/>
                </a:tc>
              </a:tr>
              <a:tr h="512064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Net Exports</a:t>
                      </a:r>
                      <a:r>
                        <a:rPr lang="en-US" sz="2500" baseline="0" dirty="0" smtClean="0"/>
                        <a:t> (X-M) +</a:t>
                      </a:r>
                      <a:endParaRPr lang="en-US" sz="25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  2,500</a:t>
                      </a:r>
                      <a:endParaRPr lang="en-US" sz="2500" dirty="0"/>
                    </a:p>
                  </a:txBody>
                  <a:tcPr marL="128016" marR="128016" marT="64008" marB="64008"/>
                </a:tc>
              </a:tr>
              <a:tr h="896112">
                <a:tc>
                  <a:txBody>
                    <a:bodyPr/>
                    <a:lstStyle/>
                    <a:p>
                      <a:r>
                        <a:rPr lang="en-US" sz="2500" b="1" dirty="0" smtClean="0"/>
                        <a:t>G</a:t>
                      </a:r>
                      <a:r>
                        <a:rPr lang="en-US" sz="2500" b="1" baseline="0" dirty="0" smtClean="0"/>
                        <a:t>ross Domestic Product at market price</a:t>
                      </a:r>
                      <a:endParaRPr lang="en-US" sz="2500" b="1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r>
                        <a:rPr lang="en-US" sz="2500" b="1" dirty="0" smtClean="0"/>
                        <a:t>65,100</a:t>
                      </a:r>
                      <a:endParaRPr lang="en-US" sz="2500" b="1" dirty="0"/>
                    </a:p>
                  </a:txBody>
                  <a:tcPr marL="128016" marR="128016" marT="64008" marB="64008"/>
                </a:tc>
              </a:tr>
              <a:tr h="512064">
                <a:tc>
                  <a:txBody>
                    <a:bodyPr/>
                    <a:lstStyle/>
                    <a:p>
                      <a:endParaRPr lang="en-US" sz="2500" b="1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en-US" sz="2500" b="1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en-US" sz="2500" b="1" dirty="0"/>
                    </a:p>
                  </a:txBody>
                  <a:tcPr marL="128016" marR="128016" marT="64008" marB="64008"/>
                </a:tc>
              </a:tr>
            </a:tbl>
          </a:graphicData>
        </a:graphic>
      </p:graphicFrame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Expenditure Approach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adding all the income paid to firms and households</a:t>
            </a:r>
          </a:p>
          <a:p>
            <a:r>
              <a:rPr lang="en-US" dirty="0" smtClean="0"/>
              <a:t>Items:</a:t>
            </a:r>
          </a:p>
          <a:p>
            <a:pPr lvl="1"/>
            <a:r>
              <a:rPr lang="en-US" dirty="0" smtClean="0"/>
              <a:t>Wages</a:t>
            </a:r>
          </a:p>
          <a:p>
            <a:pPr lvl="1"/>
            <a:r>
              <a:rPr lang="en-US" dirty="0" smtClean="0"/>
              <a:t>Net interest</a:t>
            </a:r>
          </a:p>
          <a:p>
            <a:pPr lvl="1"/>
            <a:r>
              <a:rPr lang="en-US" dirty="0" smtClean="0"/>
              <a:t>Rental income</a:t>
            </a:r>
          </a:p>
          <a:p>
            <a:pPr lvl="1"/>
            <a:r>
              <a:rPr lang="en-US" dirty="0" smtClean="0"/>
              <a:t>Profits </a:t>
            </a:r>
            <a:endParaRPr lang="en-MY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Approach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Calculation</a:t>
            </a:r>
          </a:p>
          <a:p>
            <a:pPr lvl="1"/>
            <a:r>
              <a:rPr lang="en-US" dirty="0" smtClean="0"/>
              <a:t>Double counting </a:t>
            </a:r>
          </a:p>
          <a:p>
            <a:pPr lvl="2"/>
            <a:r>
              <a:rPr lang="en-US" dirty="0" smtClean="0"/>
              <a:t>The possibility value of intermediate goods being calculated</a:t>
            </a:r>
          </a:p>
          <a:p>
            <a:pPr lvl="2"/>
            <a:r>
              <a:rPr lang="en-US" dirty="0" smtClean="0"/>
              <a:t>To avoid, calculate only the value of final goods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Errors and omissions</a:t>
            </a:r>
          </a:p>
          <a:p>
            <a:pPr lvl="2"/>
            <a:r>
              <a:rPr lang="en-US" dirty="0" smtClean="0"/>
              <a:t>a problem in collecting and calculating statistics. </a:t>
            </a:r>
          </a:p>
          <a:p>
            <a:pPr lvl="2"/>
            <a:r>
              <a:rPr lang="en-US" dirty="0" smtClean="0"/>
              <a:t>This is a problem as people hide what they earn and firms hide their output, to avoid paying tax</a:t>
            </a:r>
          </a:p>
          <a:p>
            <a:pPr lvl="2"/>
            <a:r>
              <a:rPr lang="en-US" dirty="0" smtClean="0"/>
              <a:t> also known as the “black economy”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in measuring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Non-monetized sector</a:t>
            </a:r>
          </a:p>
          <a:p>
            <a:pPr lvl="1"/>
            <a:r>
              <a:rPr lang="en-US" dirty="0" smtClean="0"/>
              <a:t>Most in the third world countries like Bangladesh, Myanmar, Cambodia</a:t>
            </a:r>
          </a:p>
          <a:p>
            <a:pPr lvl="1"/>
            <a:r>
              <a:rPr lang="en-US" dirty="0" smtClean="0"/>
              <a:t>Agriculture sector – large quantity agriculture output does not reach the market which is consumed by farmers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in measuring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illiteracy and expertise</a:t>
            </a:r>
          </a:p>
          <a:p>
            <a:pPr lvl="1"/>
            <a:r>
              <a:rPr lang="en-US" dirty="0" smtClean="0"/>
              <a:t>Third world countries</a:t>
            </a:r>
          </a:p>
          <a:p>
            <a:pPr lvl="1"/>
            <a:r>
              <a:rPr lang="en-US" dirty="0" smtClean="0"/>
              <a:t>Lack of professionals services such as statistician, researchers </a:t>
            </a:r>
          </a:p>
          <a:p>
            <a:pPr lvl="1"/>
            <a:r>
              <a:rPr lang="en-US" dirty="0" smtClean="0"/>
              <a:t>Data reported inaccurately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in measuring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Secondhand transactions</a:t>
            </a:r>
          </a:p>
          <a:p>
            <a:pPr lvl="1"/>
            <a:r>
              <a:rPr lang="en-US" dirty="0" smtClean="0"/>
              <a:t>The trading of second hand commodities like car, TV, or refrigerator cannot be counted for the current year National Income (NI)</a:t>
            </a:r>
          </a:p>
          <a:p>
            <a:pPr lvl="1"/>
            <a:r>
              <a:rPr lang="en-US" dirty="0" smtClean="0"/>
              <a:t>these products were included in the NI when sold first time as new finish goods, there will be duplication if counted again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in measuring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Factors of productions</a:t>
            </a:r>
          </a:p>
          <a:p>
            <a:pPr lvl="1"/>
            <a:r>
              <a:rPr lang="en-US" dirty="0" smtClean="0"/>
              <a:t>Land, labor, entrepreneur, capital</a:t>
            </a:r>
          </a:p>
          <a:p>
            <a:r>
              <a:rPr lang="en-US" dirty="0" smtClean="0"/>
              <a:t>Technology</a:t>
            </a:r>
          </a:p>
          <a:p>
            <a:pPr lvl="1"/>
            <a:r>
              <a:rPr lang="en-US" dirty="0" smtClean="0"/>
              <a:t>The development in technology is affected by the level of </a:t>
            </a:r>
            <a:r>
              <a:rPr lang="en-US" dirty="0" smtClean="0">
                <a:hlinkClick r:id="rId2" action="ppaction://hlinkfile"/>
              </a:rPr>
              <a:t>invention</a:t>
            </a:r>
            <a:r>
              <a:rPr lang="en-US" dirty="0" smtClean="0"/>
              <a:t> and innovation on production.</a:t>
            </a:r>
          </a:p>
          <a:p>
            <a:r>
              <a:rPr lang="en-US" dirty="0" smtClean="0"/>
              <a:t>Government</a:t>
            </a:r>
          </a:p>
          <a:p>
            <a:pPr lvl="1"/>
            <a:r>
              <a:rPr lang="en-US" dirty="0" smtClean="0"/>
              <a:t>Government can help to provide a favorable business environment for investment. </a:t>
            </a:r>
          </a:p>
          <a:p>
            <a:r>
              <a:rPr lang="en-US" dirty="0" smtClean="0"/>
              <a:t>Political stability</a:t>
            </a:r>
          </a:p>
          <a:p>
            <a:pPr lvl="1"/>
            <a:r>
              <a:rPr lang="en-US" dirty="0" smtClean="0"/>
              <a:t>Wars, strikes and </a:t>
            </a:r>
            <a:br>
              <a:rPr lang="en-US" dirty="0" smtClean="0"/>
            </a:br>
            <a:r>
              <a:rPr lang="en-US" dirty="0" smtClean="0"/>
              <a:t>social unrests will discourage investment and business activities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affecting NI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6760" y="1813560"/>
            <a:ext cx="11521440" cy="6336348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MRT to generate between RM3 billion and RM4 billion yearly in Gross national Income – </a:t>
            </a:r>
            <a:r>
              <a:rPr lang="en-US" dirty="0" err="1" smtClean="0"/>
              <a:t>Bernama</a:t>
            </a:r>
            <a:r>
              <a:rPr lang="en-US" dirty="0" smtClean="0"/>
              <a:t> (18 </a:t>
            </a:r>
            <a:r>
              <a:rPr lang="en-US" dirty="0" err="1" smtClean="0"/>
              <a:t>Dis</a:t>
            </a:r>
            <a:r>
              <a:rPr lang="en-US" dirty="0" smtClean="0"/>
              <a:t> 2010)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Headline news</a:t>
            </a:r>
            <a:endParaRPr lang="en-US" dirty="0"/>
          </a:p>
        </p:txBody>
      </p:sp>
      <p:pic>
        <p:nvPicPr>
          <p:cNvPr id="4" name="Picture 3" descr="mrt-grafik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0322" y="4160520"/>
            <a:ext cx="8292533" cy="5120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of living</a:t>
            </a:r>
          </a:p>
          <a:p>
            <a:pPr lvl="1"/>
            <a:r>
              <a:rPr lang="en-US" dirty="0" smtClean="0"/>
              <a:t>Countries with low NI will have low standard of living (Myanmar, Vietnam, Cambodia)</a:t>
            </a:r>
          </a:p>
          <a:p>
            <a:pPr lvl="1"/>
            <a:r>
              <a:rPr lang="en-US" dirty="0" smtClean="0"/>
              <a:t>Countries with higher NI will have high standard of living (Japan, USA, UK)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uses of NI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performance</a:t>
            </a:r>
          </a:p>
          <a:p>
            <a:pPr lvl="1"/>
            <a:r>
              <a:rPr lang="en-US" dirty="0" smtClean="0"/>
              <a:t>Growing, stagnant or declining</a:t>
            </a:r>
          </a:p>
          <a:p>
            <a:r>
              <a:rPr lang="en-US" dirty="0" smtClean="0"/>
              <a:t>National planning</a:t>
            </a:r>
          </a:p>
          <a:p>
            <a:pPr lvl="1"/>
            <a:r>
              <a:rPr lang="en-US" dirty="0" smtClean="0"/>
              <a:t>Helps government to forecast future development</a:t>
            </a:r>
          </a:p>
          <a:p>
            <a:pPr lvl="1"/>
            <a:r>
              <a:rPr lang="en-US" dirty="0" smtClean="0"/>
              <a:t>Five year Malaysia Plan</a:t>
            </a:r>
          </a:p>
          <a:p>
            <a:r>
              <a:rPr lang="en-US" dirty="0" err="1" smtClean="0"/>
              <a:t>Sectoral</a:t>
            </a:r>
            <a:r>
              <a:rPr lang="en-US" dirty="0" smtClean="0"/>
              <a:t> contributions</a:t>
            </a:r>
          </a:p>
          <a:p>
            <a:pPr lvl="1"/>
            <a:r>
              <a:rPr lang="en-US" dirty="0" smtClean="0"/>
              <a:t>The importance of primary sector, secondary sector and tertiary sector</a:t>
            </a:r>
          </a:p>
          <a:p>
            <a:pPr lvl="1"/>
            <a:r>
              <a:rPr lang="en-US" dirty="0" smtClean="0"/>
              <a:t>To identify the important sectors that contribute economic growth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uses of NI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information on how much </a:t>
            </a:r>
            <a:r>
              <a:rPr lang="en-US" dirty="0" smtClean="0">
                <a:solidFill>
                  <a:srgbClr val="FF0000"/>
                </a:solidFill>
              </a:rPr>
              <a:t>spending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income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output</a:t>
            </a:r>
            <a:r>
              <a:rPr lang="en-US" dirty="0" smtClean="0"/>
              <a:t> is being created in an economy over a period of time. </a:t>
            </a:r>
          </a:p>
          <a:p>
            <a:r>
              <a:rPr lang="en-US" dirty="0" smtClean="0"/>
              <a:t>National income data gives us this information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2026920" y="2773680"/>
            <a:ext cx="7040880" cy="2987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93520" y="5867401"/>
            <a:ext cx="3733800" cy="1231361"/>
          </a:xfrm>
          <a:prstGeom prst="rect">
            <a:avLst/>
          </a:prstGeom>
          <a:noFill/>
        </p:spPr>
        <p:txBody>
          <a:bodyPr wrap="square" lIns="122171" tIns="61086" rIns="122171" bIns="61086" rtlCol="0">
            <a:spAutoFit/>
          </a:bodyPr>
          <a:lstStyle/>
          <a:p>
            <a:r>
              <a:rPr lang="en-US" dirty="0" smtClean="0"/>
              <a:t>Total </a:t>
            </a:r>
            <a:r>
              <a:rPr lang="en-US" dirty="0"/>
              <a:t>amount of expenditure taking place in the </a:t>
            </a:r>
            <a:r>
              <a:rPr lang="en-US" dirty="0" smtClean="0"/>
              <a:t>economy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560320" y="3093720"/>
            <a:ext cx="7894320" cy="27736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41080" y="5867403"/>
            <a:ext cx="3413760" cy="1600693"/>
          </a:xfrm>
          <a:prstGeom prst="rect">
            <a:avLst/>
          </a:prstGeom>
          <a:noFill/>
        </p:spPr>
        <p:txBody>
          <a:bodyPr wrap="square" lIns="122171" tIns="61086" rIns="122171" bIns="61086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total income generated through production of goods and services.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16200000" flipH="1">
            <a:off x="3787140" y="4533900"/>
            <a:ext cx="4053840" cy="117348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20640" y="7254240"/>
            <a:ext cx="3200400" cy="1970024"/>
          </a:xfrm>
          <a:prstGeom prst="rect">
            <a:avLst/>
          </a:prstGeom>
          <a:noFill/>
        </p:spPr>
        <p:txBody>
          <a:bodyPr wrap="square" lIns="122171" tIns="61086" rIns="122171" bIns="61086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total value of the output of goods and services produced in the </a:t>
            </a:r>
            <a:r>
              <a:rPr lang="en-US" dirty="0" smtClean="0"/>
              <a:t>Malaysia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figure for the total production of goods and services in a country entails a large amount of data-collection and calculation</a:t>
            </a:r>
          </a:p>
          <a:p>
            <a:r>
              <a:rPr lang="en-US" dirty="0" smtClean="0"/>
              <a:t>which prescribed a greater role for the government in managing an economy</a:t>
            </a:r>
          </a:p>
          <a:p>
            <a:r>
              <a:rPr lang="en-US" dirty="0" smtClean="0"/>
              <a:t>made it necessary for governments to obtain accurate information so that their interventions into the economy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National Income?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him? Or her?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Affect GDP or GNP?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Affect GDP or GNP?</a:t>
            </a:r>
            <a:endParaRPr lang="en-US" dirty="0"/>
          </a:p>
        </p:txBody>
      </p:sp>
      <p:pic>
        <p:nvPicPr>
          <p:cNvPr id="4" name="Content Placeholder 3" descr="aaron aziz 1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574643" y="2114708"/>
            <a:ext cx="3787140" cy="5334000"/>
          </a:xfrm>
        </p:spPr>
      </p:pic>
      <p:pic>
        <p:nvPicPr>
          <p:cNvPr id="8" name="Content Placeholder 7" descr="org gaji indon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94122" y="2346960"/>
            <a:ext cx="5831237" cy="458724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“Gross” means total product</a:t>
            </a:r>
          </a:p>
          <a:p>
            <a:r>
              <a:rPr lang="en-US" dirty="0" smtClean="0"/>
              <a:t>the value of all final goods and services produced in a country in 1 year</a:t>
            </a:r>
          </a:p>
          <a:p>
            <a:r>
              <a:rPr lang="en-US" dirty="0" smtClean="0"/>
              <a:t>Measures the output of goods and services within the borders of the country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Gross Domestic Product (GDP)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Measures the output of nation’s factors of production, regardless of whether the factors are located within the country’s borders</a:t>
            </a:r>
          </a:p>
          <a:p>
            <a:r>
              <a:rPr lang="en-US" dirty="0" smtClean="0"/>
              <a:t>Can be larger than GDP</a:t>
            </a:r>
          </a:p>
          <a:p>
            <a:r>
              <a:rPr lang="en-US" dirty="0" smtClean="0"/>
              <a:t>GNP = GDP – net factor income payments from abroad</a:t>
            </a:r>
          </a:p>
          <a:p>
            <a:r>
              <a:rPr lang="en-US" dirty="0" smtClean="0"/>
              <a:t>Can be at Market Price or Factor Cost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Gross Net Product (GNP)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total </a:t>
            </a:r>
            <a:r>
              <a:rPr lang="en-US" dirty="0" smtClean="0">
                <a:hlinkClick r:id="rId2" action="ppaction://hlinkfile" tooltip="Market value"/>
              </a:rPr>
              <a:t>market value</a:t>
            </a:r>
            <a:r>
              <a:rPr lang="en-US" dirty="0" smtClean="0"/>
              <a:t> of all final </a:t>
            </a:r>
            <a:r>
              <a:rPr lang="en-US" dirty="0" smtClean="0">
                <a:hlinkClick r:id="rId3" action="ppaction://hlinkfile" tooltip="Good (economics and accounting)"/>
              </a:rPr>
              <a:t>goods</a:t>
            </a:r>
            <a:r>
              <a:rPr lang="en-US" dirty="0" smtClean="0"/>
              <a:t> and </a:t>
            </a:r>
            <a:r>
              <a:rPr lang="en-US" dirty="0" smtClean="0">
                <a:hlinkClick r:id="rId4" action="ppaction://hlinkfile" tooltip="Service (economics)"/>
              </a:rPr>
              <a:t>services</a:t>
            </a:r>
            <a:r>
              <a:rPr lang="en-US" dirty="0" smtClean="0"/>
              <a:t> produced by residents in a country or other polity during a given period (</a:t>
            </a:r>
            <a:r>
              <a:rPr lang="en-US" dirty="0" smtClean="0">
                <a:hlinkClick r:id="rId5" action="ppaction://hlinkfile" tooltip="Gross national product"/>
              </a:rPr>
              <a:t>gross national product</a:t>
            </a:r>
            <a:r>
              <a:rPr lang="en-US" dirty="0" smtClean="0"/>
              <a:t> or GNP) minus </a:t>
            </a:r>
            <a:r>
              <a:rPr lang="en-US" dirty="0" smtClean="0">
                <a:hlinkClick r:id="rId6" action="ppaction://hlinkfile" tooltip="Depreciation"/>
              </a:rPr>
              <a:t>depreciation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NNP = GNP – depreciation</a:t>
            </a:r>
          </a:p>
          <a:p>
            <a:r>
              <a:rPr lang="en-US" dirty="0" smtClean="0"/>
              <a:t>Also referred as national income at market price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National Product (NNP)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1049</TotalTime>
  <Words>1396</Words>
  <Application>Microsoft Office PowerPoint</Application>
  <PresentationFormat>A3 Paper (297x420 mm)</PresentationFormat>
  <Paragraphs>214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Concourse</vt:lpstr>
      <vt:lpstr>PB202 MACROECONOMICS</vt:lpstr>
      <vt:lpstr>Slide 24</vt:lpstr>
      <vt:lpstr>Headline news</vt:lpstr>
      <vt:lpstr>Why?</vt:lpstr>
      <vt:lpstr>What is National Income?</vt:lpstr>
      <vt:lpstr>Why him? Or her?</vt:lpstr>
      <vt:lpstr>Gross Domestic Product (GDP)</vt:lpstr>
      <vt:lpstr>Gross Net Product (GNP)</vt:lpstr>
      <vt:lpstr>Net National Product (NNP)</vt:lpstr>
      <vt:lpstr>Market Price and Cost Factor</vt:lpstr>
      <vt:lpstr>National Nominal Income</vt:lpstr>
      <vt:lpstr>National Real Income</vt:lpstr>
      <vt:lpstr>Personal income </vt:lpstr>
      <vt:lpstr>Disposable Personal income </vt:lpstr>
      <vt:lpstr>Per capita Income</vt:lpstr>
      <vt:lpstr>Methods of Measuring National Income</vt:lpstr>
      <vt:lpstr>Expenditure Approach</vt:lpstr>
      <vt:lpstr>Personal Consumption (C)</vt:lpstr>
      <vt:lpstr>Investment (I)</vt:lpstr>
      <vt:lpstr>Government Spending (G)</vt:lpstr>
      <vt:lpstr>Net Export </vt:lpstr>
      <vt:lpstr>Expenditure Approach</vt:lpstr>
      <vt:lpstr>Expenditure Approach</vt:lpstr>
      <vt:lpstr>Income Approach</vt:lpstr>
      <vt:lpstr>Problems in measuring </vt:lpstr>
      <vt:lpstr>Problems in measuring</vt:lpstr>
      <vt:lpstr>Problems in measuring</vt:lpstr>
      <vt:lpstr>Problems in measuring</vt:lpstr>
      <vt:lpstr>Factors affecting NI</vt:lpstr>
      <vt:lpstr>The uses of NI</vt:lpstr>
      <vt:lpstr>The uses of NI</vt:lpstr>
    </vt:vector>
  </TitlesOfParts>
  <Company>KPTM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PB202 MACROECONOMICS</dc:title>
  <dc:creator>azlinaazmi</dc:creator>
  <cp:lastModifiedBy>User</cp:lastModifiedBy>
  <cp:revision>104</cp:revision>
  <dcterms:created xsi:type="dcterms:W3CDTF">2010-12-20T02:40:15Z</dcterms:created>
  <dcterms:modified xsi:type="dcterms:W3CDTF">2011-08-08T00:57:37Z</dcterms:modified>
</cp:coreProperties>
</file>