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69"/>
  </p:handoutMasterIdLst>
  <p:sldIdLst>
    <p:sldId id="256" r:id="rId2"/>
    <p:sldId id="309" r:id="rId3"/>
    <p:sldId id="259" r:id="rId4"/>
    <p:sldId id="257" r:id="rId5"/>
    <p:sldId id="296" r:id="rId6"/>
    <p:sldId id="295" r:id="rId7"/>
    <p:sldId id="293" r:id="rId8"/>
    <p:sldId id="294" r:id="rId9"/>
    <p:sldId id="258" r:id="rId10"/>
    <p:sldId id="260" r:id="rId11"/>
    <p:sldId id="261" r:id="rId12"/>
    <p:sldId id="263" r:id="rId13"/>
    <p:sldId id="276" r:id="rId14"/>
    <p:sldId id="262" r:id="rId15"/>
    <p:sldId id="277" r:id="rId16"/>
    <p:sldId id="300" r:id="rId17"/>
    <p:sldId id="302" r:id="rId18"/>
    <p:sldId id="297" r:id="rId19"/>
    <p:sldId id="299" r:id="rId20"/>
    <p:sldId id="278" r:id="rId21"/>
    <p:sldId id="287" r:id="rId22"/>
    <p:sldId id="288" r:id="rId23"/>
    <p:sldId id="264" r:id="rId24"/>
    <p:sldId id="265" r:id="rId25"/>
    <p:sldId id="266" r:id="rId26"/>
    <p:sldId id="267" r:id="rId27"/>
    <p:sldId id="310" r:id="rId28"/>
    <p:sldId id="311" r:id="rId29"/>
    <p:sldId id="268" r:id="rId30"/>
    <p:sldId id="269" r:id="rId31"/>
    <p:sldId id="270" r:id="rId32"/>
    <p:sldId id="271" r:id="rId33"/>
    <p:sldId id="272" r:id="rId34"/>
    <p:sldId id="273" r:id="rId35"/>
    <p:sldId id="274" r:id="rId36"/>
    <p:sldId id="275" r:id="rId37"/>
    <p:sldId id="279" r:id="rId38"/>
    <p:sldId id="280" r:id="rId39"/>
    <p:sldId id="281" r:id="rId40"/>
    <p:sldId id="303" r:id="rId41"/>
    <p:sldId id="304" r:id="rId42"/>
    <p:sldId id="306" r:id="rId43"/>
    <p:sldId id="307" r:id="rId44"/>
    <p:sldId id="308" r:id="rId45"/>
    <p:sldId id="312" r:id="rId46"/>
    <p:sldId id="282" r:id="rId47"/>
    <p:sldId id="283" r:id="rId48"/>
    <p:sldId id="284" r:id="rId49"/>
    <p:sldId id="285" r:id="rId50"/>
    <p:sldId id="286" r:id="rId51"/>
    <p:sldId id="289" r:id="rId52"/>
    <p:sldId id="314" r:id="rId53"/>
    <p:sldId id="290" r:id="rId54"/>
    <p:sldId id="315" r:id="rId55"/>
    <p:sldId id="313" r:id="rId56"/>
    <p:sldId id="316" r:id="rId57"/>
    <p:sldId id="317" r:id="rId58"/>
    <p:sldId id="318" r:id="rId59"/>
    <p:sldId id="292" r:id="rId60"/>
    <p:sldId id="321" r:id="rId61"/>
    <p:sldId id="291" r:id="rId62"/>
    <p:sldId id="319" r:id="rId63"/>
    <p:sldId id="320" r:id="rId64"/>
    <p:sldId id="324" r:id="rId65"/>
    <p:sldId id="323" r:id="rId66"/>
    <p:sldId id="325" r:id="rId67"/>
    <p:sldId id="322"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63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11654-F222-4519-8240-52732D71EE1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E4C42C2-BF4D-406B-A6DA-0E454F0F4DCB}">
      <dgm:prSet phldrT="[Text]"/>
      <dgm:spPr/>
      <dgm:t>
        <a:bodyPr/>
        <a:lstStyle/>
        <a:p>
          <a:r>
            <a:rPr lang="en-US" dirty="0" smtClean="0"/>
            <a:t>1</a:t>
          </a:r>
          <a:endParaRPr lang="en-US" dirty="0"/>
        </a:p>
      </dgm:t>
    </dgm:pt>
    <dgm:pt modelId="{5408F3DB-A95D-4598-AC98-36C44F6008B3}" type="parTrans" cxnId="{830B587E-954C-4ACC-8775-F31D9F10C042}">
      <dgm:prSet/>
      <dgm:spPr/>
      <dgm:t>
        <a:bodyPr/>
        <a:lstStyle/>
        <a:p>
          <a:endParaRPr lang="en-US"/>
        </a:p>
      </dgm:t>
    </dgm:pt>
    <dgm:pt modelId="{D06BC016-0E2A-42A9-90CA-70E7A598313E}" type="sibTrans" cxnId="{830B587E-954C-4ACC-8775-F31D9F10C042}">
      <dgm:prSet/>
      <dgm:spPr/>
      <dgm:t>
        <a:bodyPr/>
        <a:lstStyle/>
        <a:p>
          <a:endParaRPr lang="en-US"/>
        </a:p>
      </dgm:t>
    </dgm:pt>
    <dgm:pt modelId="{B285F602-F080-47B5-9FF5-13E457EA29DF}">
      <dgm:prSet phldrT="[Text]"/>
      <dgm:spPr/>
      <dgm:t>
        <a:bodyPr/>
        <a:lstStyle/>
        <a:p>
          <a:r>
            <a:rPr lang="en-US" dirty="0" smtClean="0"/>
            <a:t>Taste and preference</a:t>
          </a:r>
          <a:endParaRPr lang="en-US" dirty="0"/>
        </a:p>
      </dgm:t>
    </dgm:pt>
    <dgm:pt modelId="{5772F9C3-37B9-458E-AC90-24E11FC62372}" type="parTrans" cxnId="{1ACE2F35-B919-4116-8EC2-E57A6B5B5080}">
      <dgm:prSet/>
      <dgm:spPr/>
      <dgm:t>
        <a:bodyPr/>
        <a:lstStyle/>
        <a:p>
          <a:endParaRPr lang="en-US"/>
        </a:p>
      </dgm:t>
    </dgm:pt>
    <dgm:pt modelId="{573372DA-972A-4A8B-8D7C-C6C5EA988869}" type="sibTrans" cxnId="{1ACE2F35-B919-4116-8EC2-E57A6B5B5080}">
      <dgm:prSet/>
      <dgm:spPr/>
      <dgm:t>
        <a:bodyPr/>
        <a:lstStyle/>
        <a:p>
          <a:endParaRPr lang="en-US"/>
        </a:p>
      </dgm:t>
    </dgm:pt>
    <dgm:pt modelId="{74D47666-7944-42D4-8F25-361D25D7B139}">
      <dgm:prSet phldrT="[Text]"/>
      <dgm:spPr/>
      <dgm:t>
        <a:bodyPr/>
        <a:lstStyle/>
        <a:p>
          <a:r>
            <a:rPr lang="en-US" dirty="0" smtClean="0"/>
            <a:t>Change in taste</a:t>
          </a:r>
          <a:endParaRPr lang="en-US" dirty="0"/>
        </a:p>
      </dgm:t>
    </dgm:pt>
    <dgm:pt modelId="{2B9C0E71-1DF5-4980-B6E2-F78D99A5F018}" type="parTrans" cxnId="{3C353A2E-0081-4E78-95FC-D5C8982C7BCF}">
      <dgm:prSet/>
      <dgm:spPr/>
      <dgm:t>
        <a:bodyPr/>
        <a:lstStyle/>
        <a:p>
          <a:endParaRPr lang="en-US"/>
        </a:p>
      </dgm:t>
    </dgm:pt>
    <dgm:pt modelId="{605F1833-8942-464B-81A2-BDC2D0843631}" type="sibTrans" cxnId="{3C353A2E-0081-4E78-95FC-D5C8982C7BCF}">
      <dgm:prSet/>
      <dgm:spPr/>
      <dgm:t>
        <a:bodyPr/>
        <a:lstStyle/>
        <a:p>
          <a:endParaRPr lang="en-US"/>
        </a:p>
      </dgm:t>
    </dgm:pt>
    <dgm:pt modelId="{1CF6B8DF-D3F3-499A-B7FE-61C74BE5FD39}">
      <dgm:prSet phldrT="[Text]"/>
      <dgm:spPr/>
      <dgm:t>
        <a:bodyPr/>
        <a:lstStyle/>
        <a:p>
          <a:r>
            <a:rPr lang="en-US" dirty="0" smtClean="0"/>
            <a:t>2</a:t>
          </a:r>
          <a:endParaRPr lang="en-US" dirty="0"/>
        </a:p>
      </dgm:t>
    </dgm:pt>
    <dgm:pt modelId="{4C03CDD3-1399-422D-A702-51FB2CD4F27A}" type="parTrans" cxnId="{46CC1985-27D7-4C7E-B138-AC93E562E5B9}">
      <dgm:prSet/>
      <dgm:spPr/>
      <dgm:t>
        <a:bodyPr/>
        <a:lstStyle/>
        <a:p>
          <a:endParaRPr lang="en-US"/>
        </a:p>
      </dgm:t>
    </dgm:pt>
    <dgm:pt modelId="{29408CBE-FDD3-4BFC-A2BE-00E834940675}" type="sibTrans" cxnId="{46CC1985-27D7-4C7E-B138-AC93E562E5B9}">
      <dgm:prSet/>
      <dgm:spPr/>
      <dgm:t>
        <a:bodyPr/>
        <a:lstStyle/>
        <a:p>
          <a:endParaRPr lang="en-US"/>
        </a:p>
      </dgm:t>
    </dgm:pt>
    <dgm:pt modelId="{90AF5CF7-ECDF-4E1A-BCED-EE4582CE5809}">
      <dgm:prSet phldrT="[Text]"/>
      <dgm:spPr/>
      <dgm:t>
        <a:bodyPr/>
        <a:lstStyle/>
        <a:p>
          <a:r>
            <a:rPr lang="en-US" dirty="0" smtClean="0"/>
            <a:t>Relative income</a:t>
          </a:r>
          <a:endParaRPr lang="en-US" dirty="0"/>
        </a:p>
      </dgm:t>
    </dgm:pt>
    <dgm:pt modelId="{5F38D57D-342C-471B-9D22-C7177A3EFF88}" type="parTrans" cxnId="{C520A4B3-AE4D-4BEE-B817-2091145EEB3A}">
      <dgm:prSet/>
      <dgm:spPr/>
      <dgm:t>
        <a:bodyPr/>
        <a:lstStyle/>
        <a:p>
          <a:endParaRPr lang="en-US"/>
        </a:p>
      </dgm:t>
    </dgm:pt>
    <dgm:pt modelId="{49AEC5CE-1B25-4B61-A3CD-AF77D880E88E}" type="sibTrans" cxnId="{C520A4B3-AE4D-4BEE-B817-2091145EEB3A}">
      <dgm:prSet/>
      <dgm:spPr/>
      <dgm:t>
        <a:bodyPr/>
        <a:lstStyle/>
        <a:p>
          <a:endParaRPr lang="en-US"/>
        </a:p>
      </dgm:t>
    </dgm:pt>
    <dgm:pt modelId="{7A607143-1D7F-4B60-8977-CFD1C4C02C8A}">
      <dgm:prSet phldrT="[Text]"/>
      <dgm:spPr/>
      <dgm:t>
        <a:bodyPr/>
        <a:lstStyle/>
        <a:p>
          <a:r>
            <a:rPr lang="en-US" dirty="0" smtClean="0"/>
            <a:t>Change in income</a:t>
          </a:r>
          <a:endParaRPr lang="en-US" dirty="0"/>
        </a:p>
      </dgm:t>
    </dgm:pt>
    <dgm:pt modelId="{85BD5B4C-9A50-4E72-B28C-6981590F7FAD}" type="parTrans" cxnId="{30E74630-8152-48A3-BECB-32632F8CFD5F}">
      <dgm:prSet/>
      <dgm:spPr/>
      <dgm:t>
        <a:bodyPr/>
        <a:lstStyle/>
        <a:p>
          <a:endParaRPr lang="en-US"/>
        </a:p>
      </dgm:t>
    </dgm:pt>
    <dgm:pt modelId="{B6ECE114-B96A-4E53-80AE-6ADD0E91FC8A}" type="sibTrans" cxnId="{30E74630-8152-48A3-BECB-32632F8CFD5F}">
      <dgm:prSet/>
      <dgm:spPr/>
      <dgm:t>
        <a:bodyPr/>
        <a:lstStyle/>
        <a:p>
          <a:endParaRPr lang="en-US"/>
        </a:p>
      </dgm:t>
    </dgm:pt>
    <dgm:pt modelId="{4423F408-DD38-45D2-B9C0-A360EE14DE16}">
      <dgm:prSet phldrT="[Text]"/>
      <dgm:spPr/>
      <dgm:t>
        <a:bodyPr/>
        <a:lstStyle/>
        <a:p>
          <a:r>
            <a:rPr lang="en-US" dirty="0" smtClean="0"/>
            <a:t>3</a:t>
          </a:r>
          <a:endParaRPr lang="en-US" dirty="0"/>
        </a:p>
      </dgm:t>
    </dgm:pt>
    <dgm:pt modelId="{6AB18F80-3E31-4596-962D-425D3967757B}" type="parTrans" cxnId="{2A1BA260-DB46-4926-A438-EB639A7832F4}">
      <dgm:prSet/>
      <dgm:spPr/>
      <dgm:t>
        <a:bodyPr/>
        <a:lstStyle/>
        <a:p>
          <a:endParaRPr lang="en-US"/>
        </a:p>
      </dgm:t>
    </dgm:pt>
    <dgm:pt modelId="{6B9305AA-23DF-4EC0-8B62-57DE6B06C419}" type="sibTrans" cxnId="{2A1BA260-DB46-4926-A438-EB639A7832F4}">
      <dgm:prSet/>
      <dgm:spPr/>
      <dgm:t>
        <a:bodyPr/>
        <a:lstStyle/>
        <a:p>
          <a:endParaRPr lang="en-US"/>
        </a:p>
      </dgm:t>
    </dgm:pt>
    <dgm:pt modelId="{5238F6C5-3E7B-4BE8-8EB6-649B0DA1E3AC}">
      <dgm:prSet phldrT="[Text]"/>
      <dgm:spPr/>
      <dgm:t>
        <a:bodyPr/>
        <a:lstStyle/>
        <a:p>
          <a:r>
            <a:rPr lang="en-US" dirty="0" smtClean="0"/>
            <a:t>Relative price levels</a:t>
          </a:r>
          <a:endParaRPr lang="en-US" dirty="0"/>
        </a:p>
      </dgm:t>
    </dgm:pt>
    <dgm:pt modelId="{26C33848-3349-47B5-8DC3-86DE826C7AFF}" type="parTrans" cxnId="{56C34996-EA5A-4D97-8B7E-C4CD7A466870}">
      <dgm:prSet/>
      <dgm:spPr/>
      <dgm:t>
        <a:bodyPr/>
        <a:lstStyle/>
        <a:p>
          <a:endParaRPr lang="en-US"/>
        </a:p>
      </dgm:t>
    </dgm:pt>
    <dgm:pt modelId="{9E71FDA2-C9F9-4089-930D-58C8F325C886}" type="sibTrans" cxnId="{56C34996-EA5A-4D97-8B7E-C4CD7A466870}">
      <dgm:prSet/>
      <dgm:spPr/>
      <dgm:t>
        <a:bodyPr/>
        <a:lstStyle/>
        <a:p>
          <a:endParaRPr lang="en-US"/>
        </a:p>
      </dgm:t>
    </dgm:pt>
    <dgm:pt modelId="{2C17962E-D398-49C7-884F-6B8F77066088}">
      <dgm:prSet phldrT="[Text]"/>
      <dgm:spPr/>
      <dgm:t>
        <a:bodyPr/>
        <a:lstStyle/>
        <a:p>
          <a:r>
            <a:rPr lang="en-US" dirty="0" smtClean="0"/>
            <a:t>Change in price levels in the country</a:t>
          </a:r>
          <a:endParaRPr lang="en-US" dirty="0"/>
        </a:p>
      </dgm:t>
    </dgm:pt>
    <dgm:pt modelId="{0717500C-C437-4CCC-A9A7-5CA0A792DF6C}" type="parTrans" cxnId="{02D35394-E54F-4966-A775-AD5967D016FB}">
      <dgm:prSet/>
      <dgm:spPr/>
      <dgm:t>
        <a:bodyPr/>
        <a:lstStyle/>
        <a:p>
          <a:endParaRPr lang="en-US"/>
        </a:p>
      </dgm:t>
    </dgm:pt>
    <dgm:pt modelId="{33E9C9C8-A700-4E66-BF51-FBD9EBBEB020}" type="sibTrans" cxnId="{02D35394-E54F-4966-A775-AD5967D016FB}">
      <dgm:prSet/>
      <dgm:spPr/>
      <dgm:t>
        <a:bodyPr/>
        <a:lstStyle/>
        <a:p>
          <a:endParaRPr lang="en-US"/>
        </a:p>
      </dgm:t>
    </dgm:pt>
    <dgm:pt modelId="{FD365512-56A1-4F8A-83B6-45616EDE0E91}" type="pres">
      <dgm:prSet presAssocID="{EC111654-F222-4519-8240-52732D71EE16}" presName="linearFlow" presStyleCnt="0">
        <dgm:presLayoutVars>
          <dgm:dir/>
          <dgm:animLvl val="lvl"/>
          <dgm:resizeHandles val="exact"/>
        </dgm:presLayoutVars>
      </dgm:prSet>
      <dgm:spPr/>
    </dgm:pt>
    <dgm:pt modelId="{88BF82C1-E7A2-42C5-A2B6-B38D010F5179}" type="pres">
      <dgm:prSet presAssocID="{1E4C42C2-BF4D-406B-A6DA-0E454F0F4DCB}" presName="composite" presStyleCnt="0"/>
      <dgm:spPr/>
    </dgm:pt>
    <dgm:pt modelId="{C781FBDC-F6FE-4C72-BCCF-1435A22DFE75}" type="pres">
      <dgm:prSet presAssocID="{1E4C42C2-BF4D-406B-A6DA-0E454F0F4DCB}" presName="parentText" presStyleLbl="alignNode1" presStyleIdx="0" presStyleCnt="3">
        <dgm:presLayoutVars>
          <dgm:chMax val="1"/>
          <dgm:bulletEnabled val="1"/>
        </dgm:presLayoutVars>
      </dgm:prSet>
      <dgm:spPr/>
    </dgm:pt>
    <dgm:pt modelId="{0DE91256-B771-41FC-9E20-7A22A54EF7E5}" type="pres">
      <dgm:prSet presAssocID="{1E4C42C2-BF4D-406B-A6DA-0E454F0F4DCB}" presName="descendantText" presStyleLbl="alignAcc1" presStyleIdx="0" presStyleCnt="3">
        <dgm:presLayoutVars>
          <dgm:bulletEnabled val="1"/>
        </dgm:presLayoutVars>
      </dgm:prSet>
      <dgm:spPr/>
      <dgm:t>
        <a:bodyPr/>
        <a:lstStyle/>
        <a:p>
          <a:endParaRPr lang="en-US"/>
        </a:p>
      </dgm:t>
    </dgm:pt>
    <dgm:pt modelId="{BC1C0ABD-5C9D-4885-878B-50099CBD30C8}" type="pres">
      <dgm:prSet presAssocID="{D06BC016-0E2A-42A9-90CA-70E7A598313E}" presName="sp" presStyleCnt="0"/>
      <dgm:spPr/>
    </dgm:pt>
    <dgm:pt modelId="{6D7FCCD7-23FA-4002-B52D-00B7A99098FA}" type="pres">
      <dgm:prSet presAssocID="{1CF6B8DF-D3F3-499A-B7FE-61C74BE5FD39}" presName="composite" presStyleCnt="0"/>
      <dgm:spPr/>
    </dgm:pt>
    <dgm:pt modelId="{BD3670A0-7E28-4B3F-99FE-8663716CEA3F}" type="pres">
      <dgm:prSet presAssocID="{1CF6B8DF-D3F3-499A-B7FE-61C74BE5FD39}" presName="parentText" presStyleLbl="alignNode1" presStyleIdx="1" presStyleCnt="3">
        <dgm:presLayoutVars>
          <dgm:chMax val="1"/>
          <dgm:bulletEnabled val="1"/>
        </dgm:presLayoutVars>
      </dgm:prSet>
      <dgm:spPr/>
    </dgm:pt>
    <dgm:pt modelId="{DDC9B34B-6A80-47FE-97A0-A12811005310}" type="pres">
      <dgm:prSet presAssocID="{1CF6B8DF-D3F3-499A-B7FE-61C74BE5FD39}" presName="descendantText" presStyleLbl="alignAcc1" presStyleIdx="1" presStyleCnt="3">
        <dgm:presLayoutVars>
          <dgm:bulletEnabled val="1"/>
        </dgm:presLayoutVars>
      </dgm:prSet>
      <dgm:spPr/>
      <dgm:t>
        <a:bodyPr/>
        <a:lstStyle/>
        <a:p>
          <a:endParaRPr lang="en-US"/>
        </a:p>
      </dgm:t>
    </dgm:pt>
    <dgm:pt modelId="{A2F13840-8730-4097-A654-98DD01830C2D}" type="pres">
      <dgm:prSet presAssocID="{29408CBE-FDD3-4BFC-A2BE-00E834940675}" presName="sp" presStyleCnt="0"/>
      <dgm:spPr/>
    </dgm:pt>
    <dgm:pt modelId="{E66BF42E-32FD-45B7-A624-D9D639989AAC}" type="pres">
      <dgm:prSet presAssocID="{4423F408-DD38-45D2-B9C0-A360EE14DE16}" presName="composite" presStyleCnt="0"/>
      <dgm:spPr/>
    </dgm:pt>
    <dgm:pt modelId="{3A7E4F02-5AAF-432F-856C-1FE06C01C418}" type="pres">
      <dgm:prSet presAssocID="{4423F408-DD38-45D2-B9C0-A360EE14DE16}" presName="parentText" presStyleLbl="alignNode1" presStyleIdx="2" presStyleCnt="3">
        <dgm:presLayoutVars>
          <dgm:chMax val="1"/>
          <dgm:bulletEnabled val="1"/>
        </dgm:presLayoutVars>
      </dgm:prSet>
      <dgm:spPr/>
    </dgm:pt>
    <dgm:pt modelId="{44A23088-F61E-4B4D-B31A-9363CBDA5906}" type="pres">
      <dgm:prSet presAssocID="{4423F408-DD38-45D2-B9C0-A360EE14DE16}" presName="descendantText" presStyleLbl="alignAcc1" presStyleIdx="2" presStyleCnt="3">
        <dgm:presLayoutVars>
          <dgm:bulletEnabled val="1"/>
        </dgm:presLayoutVars>
      </dgm:prSet>
      <dgm:spPr/>
      <dgm:t>
        <a:bodyPr/>
        <a:lstStyle/>
        <a:p>
          <a:endParaRPr lang="en-US"/>
        </a:p>
      </dgm:t>
    </dgm:pt>
  </dgm:ptLst>
  <dgm:cxnLst>
    <dgm:cxn modelId="{2A1BA260-DB46-4926-A438-EB639A7832F4}" srcId="{EC111654-F222-4519-8240-52732D71EE16}" destId="{4423F408-DD38-45D2-B9C0-A360EE14DE16}" srcOrd="2" destOrd="0" parTransId="{6AB18F80-3E31-4596-962D-425D3967757B}" sibTransId="{6B9305AA-23DF-4EC0-8B62-57DE6B06C419}"/>
    <dgm:cxn modelId="{46CC1985-27D7-4C7E-B138-AC93E562E5B9}" srcId="{EC111654-F222-4519-8240-52732D71EE16}" destId="{1CF6B8DF-D3F3-499A-B7FE-61C74BE5FD39}" srcOrd="1" destOrd="0" parTransId="{4C03CDD3-1399-422D-A702-51FB2CD4F27A}" sibTransId="{29408CBE-FDD3-4BFC-A2BE-00E834940675}"/>
    <dgm:cxn modelId="{B9565CF0-9523-4317-833E-45E9A122E940}" type="presOf" srcId="{2C17962E-D398-49C7-884F-6B8F77066088}" destId="{44A23088-F61E-4B4D-B31A-9363CBDA5906}" srcOrd="0" destOrd="1" presId="urn:microsoft.com/office/officeart/2005/8/layout/chevron2"/>
    <dgm:cxn modelId="{02D35394-E54F-4966-A775-AD5967D016FB}" srcId="{5238F6C5-3E7B-4BE8-8EB6-649B0DA1E3AC}" destId="{2C17962E-D398-49C7-884F-6B8F77066088}" srcOrd="0" destOrd="0" parTransId="{0717500C-C437-4CCC-A9A7-5CA0A792DF6C}" sibTransId="{33E9C9C8-A700-4E66-BF51-FBD9EBBEB020}"/>
    <dgm:cxn modelId="{C520A4B3-AE4D-4BEE-B817-2091145EEB3A}" srcId="{1CF6B8DF-D3F3-499A-B7FE-61C74BE5FD39}" destId="{90AF5CF7-ECDF-4E1A-BCED-EE4582CE5809}" srcOrd="0" destOrd="0" parTransId="{5F38D57D-342C-471B-9D22-C7177A3EFF88}" sibTransId="{49AEC5CE-1B25-4B61-A3CD-AF77D880E88E}"/>
    <dgm:cxn modelId="{1ACE2F35-B919-4116-8EC2-E57A6B5B5080}" srcId="{1E4C42C2-BF4D-406B-A6DA-0E454F0F4DCB}" destId="{B285F602-F080-47B5-9FF5-13E457EA29DF}" srcOrd="0" destOrd="0" parTransId="{5772F9C3-37B9-458E-AC90-24E11FC62372}" sibTransId="{573372DA-972A-4A8B-8D7C-C6C5EA988869}"/>
    <dgm:cxn modelId="{30E74630-8152-48A3-BECB-32632F8CFD5F}" srcId="{90AF5CF7-ECDF-4E1A-BCED-EE4582CE5809}" destId="{7A607143-1D7F-4B60-8977-CFD1C4C02C8A}" srcOrd="0" destOrd="0" parTransId="{85BD5B4C-9A50-4E72-B28C-6981590F7FAD}" sibTransId="{B6ECE114-B96A-4E53-80AE-6ADD0E91FC8A}"/>
    <dgm:cxn modelId="{830B587E-954C-4ACC-8775-F31D9F10C042}" srcId="{EC111654-F222-4519-8240-52732D71EE16}" destId="{1E4C42C2-BF4D-406B-A6DA-0E454F0F4DCB}" srcOrd="0" destOrd="0" parTransId="{5408F3DB-A95D-4598-AC98-36C44F6008B3}" sibTransId="{D06BC016-0E2A-42A9-90CA-70E7A598313E}"/>
    <dgm:cxn modelId="{C38CB616-F358-41A4-892D-69D778281ADD}" type="presOf" srcId="{4423F408-DD38-45D2-B9C0-A360EE14DE16}" destId="{3A7E4F02-5AAF-432F-856C-1FE06C01C418}" srcOrd="0" destOrd="0" presId="urn:microsoft.com/office/officeart/2005/8/layout/chevron2"/>
    <dgm:cxn modelId="{56C34996-EA5A-4D97-8B7E-C4CD7A466870}" srcId="{4423F408-DD38-45D2-B9C0-A360EE14DE16}" destId="{5238F6C5-3E7B-4BE8-8EB6-649B0DA1E3AC}" srcOrd="0" destOrd="0" parTransId="{26C33848-3349-47B5-8DC3-86DE826C7AFF}" sibTransId="{9E71FDA2-C9F9-4089-930D-58C8F325C886}"/>
    <dgm:cxn modelId="{C838C9CC-DF13-4A2B-87A2-A62E698FD1B5}" type="presOf" srcId="{EC111654-F222-4519-8240-52732D71EE16}" destId="{FD365512-56A1-4F8A-83B6-45616EDE0E91}" srcOrd="0" destOrd="0" presId="urn:microsoft.com/office/officeart/2005/8/layout/chevron2"/>
    <dgm:cxn modelId="{0DD4D969-46CE-4B19-9638-32D8084AFE20}" type="presOf" srcId="{5238F6C5-3E7B-4BE8-8EB6-649B0DA1E3AC}" destId="{44A23088-F61E-4B4D-B31A-9363CBDA5906}" srcOrd="0" destOrd="0" presId="urn:microsoft.com/office/officeart/2005/8/layout/chevron2"/>
    <dgm:cxn modelId="{9EA206B4-2D01-4466-9F55-E6606EA1E97F}" type="presOf" srcId="{74D47666-7944-42D4-8F25-361D25D7B139}" destId="{0DE91256-B771-41FC-9E20-7A22A54EF7E5}" srcOrd="0" destOrd="1" presId="urn:microsoft.com/office/officeart/2005/8/layout/chevron2"/>
    <dgm:cxn modelId="{9DFB3E2E-EFAB-40F9-8849-2E0733D0FD3B}" type="presOf" srcId="{1E4C42C2-BF4D-406B-A6DA-0E454F0F4DCB}" destId="{C781FBDC-F6FE-4C72-BCCF-1435A22DFE75}" srcOrd="0" destOrd="0" presId="urn:microsoft.com/office/officeart/2005/8/layout/chevron2"/>
    <dgm:cxn modelId="{38A792A9-710B-415C-8A2B-BE295810F504}" type="presOf" srcId="{B285F602-F080-47B5-9FF5-13E457EA29DF}" destId="{0DE91256-B771-41FC-9E20-7A22A54EF7E5}" srcOrd="0" destOrd="0" presId="urn:microsoft.com/office/officeart/2005/8/layout/chevron2"/>
    <dgm:cxn modelId="{F7868B9D-D6B8-4B0C-8AAD-1E6294DAE145}" type="presOf" srcId="{7A607143-1D7F-4B60-8977-CFD1C4C02C8A}" destId="{DDC9B34B-6A80-47FE-97A0-A12811005310}" srcOrd="0" destOrd="1" presId="urn:microsoft.com/office/officeart/2005/8/layout/chevron2"/>
    <dgm:cxn modelId="{3C353A2E-0081-4E78-95FC-D5C8982C7BCF}" srcId="{B285F602-F080-47B5-9FF5-13E457EA29DF}" destId="{74D47666-7944-42D4-8F25-361D25D7B139}" srcOrd="0" destOrd="0" parTransId="{2B9C0E71-1DF5-4980-B6E2-F78D99A5F018}" sibTransId="{605F1833-8942-464B-81A2-BDC2D0843631}"/>
    <dgm:cxn modelId="{4C67D810-43AF-4F7D-9203-FAE097493425}" type="presOf" srcId="{90AF5CF7-ECDF-4E1A-BCED-EE4582CE5809}" destId="{DDC9B34B-6A80-47FE-97A0-A12811005310}" srcOrd="0" destOrd="0" presId="urn:microsoft.com/office/officeart/2005/8/layout/chevron2"/>
    <dgm:cxn modelId="{A91237EA-43D7-400D-8522-A4304AC3B273}" type="presOf" srcId="{1CF6B8DF-D3F3-499A-B7FE-61C74BE5FD39}" destId="{BD3670A0-7E28-4B3F-99FE-8663716CEA3F}" srcOrd="0" destOrd="0" presId="urn:microsoft.com/office/officeart/2005/8/layout/chevron2"/>
    <dgm:cxn modelId="{143B90B2-ECE5-4222-804A-521C1523B2D1}" type="presParOf" srcId="{FD365512-56A1-4F8A-83B6-45616EDE0E91}" destId="{88BF82C1-E7A2-42C5-A2B6-B38D010F5179}" srcOrd="0" destOrd="0" presId="urn:microsoft.com/office/officeart/2005/8/layout/chevron2"/>
    <dgm:cxn modelId="{24B6DC77-0748-4E38-A847-53C55E59817A}" type="presParOf" srcId="{88BF82C1-E7A2-42C5-A2B6-B38D010F5179}" destId="{C781FBDC-F6FE-4C72-BCCF-1435A22DFE75}" srcOrd="0" destOrd="0" presId="urn:microsoft.com/office/officeart/2005/8/layout/chevron2"/>
    <dgm:cxn modelId="{791B0D2F-9C66-4BAE-9173-92B13AC63B12}" type="presParOf" srcId="{88BF82C1-E7A2-42C5-A2B6-B38D010F5179}" destId="{0DE91256-B771-41FC-9E20-7A22A54EF7E5}" srcOrd="1" destOrd="0" presId="urn:microsoft.com/office/officeart/2005/8/layout/chevron2"/>
    <dgm:cxn modelId="{8A98EE50-97F5-41E7-8580-84A6653B806A}" type="presParOf" srcId="{FD365512-56A1-4F8A-83B6-45616EDE0E91}" destId="{BC1C0ABD-5C9D-4885-878B-50099CBD30C8}" srcOrd="1" destOrd="0" presId="urn:microsoft.com/office/officeart/2005/8/layout/chevron2"/>
    <dgm:cxn modelId="{9665D408-A487-41EB-899A-3341D49F2190}" type="presParOf" srcId="{FD365512-56A1-4F8A-83B6-45616EDE0E91}" destId="{6D7FCCD7-23FA-4002-B52D-00B7A99098FA}" srcOrd="2" destOrd="0" presId="urn:microsoft.com/office/officeart/2005/8/layout/chevron2"/>
    <dgm:cxn modelId="{A1E5CE70-BF65-4368-8114-586EBABB58D8}" type="presParOf" srcId="{6D7FCCD7-23FA-4002-B52D-00B7A99098FA}" destId="{BD3670A0-7E28-4B3F-99FE-8663716CEA3F}" srcOrd="0" destOrd="0" presId="urn:microsoft.com/office/officeart/2005/8/layout/chevron2"/>
    <dgm:cxn modelId="{BDA09456-48EE-4F5F-AE3E-8D03CAEDF150}" type="presParOf" srcId="{6D7FCCD7-23FA-4002-B52D-00B7A99098FA}" destId="{DDC9B34B-6A80-47FE-97A0-A12811005310}" srcOrd="1" destOrd="0" presId="urn:microsoft.com/office/officeart/2005/8/layout/chevron2"/>
    <dgm:cxn modelId="{4C01AA3A-0307-4647-9F4A-61C056739508}" type="presParOf" srcId="{FD365512-56A1-4F8A-83B6-45616EDE0E91}" destId="{A2F13840-8730-4097-A654-98DD01830C2D}" srcOrd="3" destOrd="0" presId="urn:microsoft.com/office/officeart/2005/8/layout/chevron2"/>
    <dgm:cxn modelId="{DCD368C9-4E56-4B86-BFD6-608D7DDE9951}" type="presParOf" srcId="{FD365512-56A1-4F8A-83B6-45616EDE0E91}" destId="{E66BF42E-32FD-45B7-A624-D9D639989AAC}" srcOrd="4" destOrd="0" presId="urn:microsoft.com/office/officeart/2005/8/layout/chevron2"/>
    <dgm:cxn modelId="{D30B2E3F-A3BD-42B7-A9FD-80D7D31F3265}" type="presParOf" srcId="{E66BF42E-32FD-45B7-A624-D9D639989AAC}" destId="{3A7E4F02-5AAF-432F-856C-1FE06C01C418}" srcOrd="0" destOrd="0" presId="urn:microsoft.com/office/officeart/2005/8/layout/chevron2"/>
    <dgm:cxn modelId="{A5D6112C-4222-40AB-9935-05DF89E344B5}" type="presParOf" srcId="{E66BF42E-32FD-45B7-A624-D9D639989AAC}" destId="{44A23088-F61E-4B4D-B31A-9363CBDA5906}"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051F2-1418-472B-98B3-68ACB4DCF4B9}" type="datetimeFigureOut">
              <a:rPr lang="en-US" smtClean="0"/>
              <a:pPr/>
              <a:t>4/4/2012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1A8CF0-C1D7-4695-83E7-E9D1F43D257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016A11D-E00F-4EF5-B1A6-0C4197048D0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16A11D-E00F-4EF5-B1A6-0C4197048D0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8A9B4-B3A1-41B9-825A-3F62202A5849}"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288A9B4-B3A1-41B9-825A-3F62202A5849}" type="datetimeFigureOut">
              <a:rPr lang="en-US" smtClean="0"/>
              <a:pPr/>
              <a:t>4/4/2012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016A11D-E00F-4EF5-B1A6-0C4197048D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288A9B4-B3A1-41B9-825A-3F62202A5849}" type="datetimeFigureOut">
              <a:rPr lang="en-US" smtClean="0"/>
              <a:pPr/>
              <a:t>4/4/2012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016A11D-E00F-4EF5-B1A6-0C4197048D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deshop.com/PowerPoint-Value-Chain?utm_source=free+sample&amp;utm_medium=free+sample&amp;utm_campaign=free+sample"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businessdictionary.com/definition/quantity.html" TargetMode="External"/><Relationship Id="rId2" Type="http://schemas.openxmlformats.org/officeDocument/2006/relationships/hyperlink" Target="http://www.businessdictionary.com/definition/value.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factor.html" TargetMode="External"/><Relationship Id="rId5" Type="http://schemas.openxmlformats.org/officeDocument/2006/relationships/hyperlink" Target="http://www.businessdictionary.com/definition/weight.html" TargetMode="External"/><Relationship Id="rId4" Type="http://schemas.openxmlformats.org/officeDocument/2006/relationships/hyperlink" Target="http://www.investorwords.com/8392/size.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Good_(economics)" TargetMode="External"/><Relationship Id="rId2" Type="http://schemas.openxmlformats.org/officeDocument/2006/relationships/hyperlink" Target="http://en.wikipedia.org/wiki/Capital_(economics)" TargetMode="External"/><Relationship Id="rId1" Type="http://schemas.openxmlformats.org/officeDocument/2006/relationships/slideLayout" Target="../slideLayouts/slideLayout2.xml"/><Relationship Id="rId5" Type="http://schemas.openxmlformats.org/officeDocument/2006/relationships/hyperlink" Target="http://en.wikipedia.org/wiki/International_borders" TargetMode="External"/><Relationship Id="rId4" Type="http://schemas.openxmlformats.org/officeDocument/2006/relationships/hyperlink" Target="http://en.wikipedia.org/wiki/Service_(economic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PB202</a:t>
            </a:r>
            <a:br>
              <a:rPr lang="en-US" dirty="0" smtClean="0"/>
            </a:br>
            <a:r>
              <a:rPr lang="en-US" dirty="0" smtClean="0"/>
              <a:t>MACROECONOMICS</a:t>
            </a:r>
            <a:endParaRPr lang="en-US" dirty="0"/>
          </a:p>
        </p:txBody>
      </p:sp>
      <p:sp>
        <p:nvSpPr>
          <p:cNvPr id="3" name="Subtitle 2"/>
          <p:cNvSpPr>
            <a:spLocks noGrp="1"/>
          </p:cNvSpPr>
          <p:nvPr>
            <p:ph type="subTitle" idx="1"/>
          </p:nvPr>
        </p:nvSpPr>
        <p:spPr/>
        <p:txBody>
          <a:bodyPr/>
          <a:lstStyle/>
          <a:p>
            <a:r>
              <a:rPr lang="en-US" dirty="0" smtClean="0"/>
              <a:t>CHAPTER 7</a:t>
            </a:r>
          </a:p>
          <a:p>
            <a:r>
              <a:rPr lang="en-US" dirty="0" smtClean="0"/>
              <a:t>INTERNATIONAL TRADE</a:t>
            </a:r>
            <a:endParaRPr lang="en-US" dirty="0"/>
          </a:p>
        </p:txBody>
      </p:sp>
      <p:pic>
        <p:nvPicPr>
          <p:cNvPr id="38914" name="Picture 2" descr="http://www.economicsguide.net/articles/wp-content/uploads/2011/06/trade_barcode.jpg"/>
          <p:cNvPicPr>
            <a:picLocks noChangeAspect="1" noChangeArrowheads="1"/>
          </p:cNvPicPr>
          <p:nvPr/>
        </p:nvPicPr>
        <p:blipFill>
          <a:blip r:embed="rId2" cstate="print"/>
          <a:srcRect/>
          <a:stretch>
            <a:fillRect/>
          </a:stretch>
        </p:blipFill>
        <p:spPr bwMode="auto">
          <a:xfrm>
            <a:off x="4391025" y="304800"/>
            <a:ext cx="4752975" cy="31718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Merits of International Trade</a:t>
            </a:r>
            <a:endParaRPr lang="en-US" dirty="0"/>
          </a:p>
        </p:txBody>
      </p:sp>
      <p:sp>
        <p:nvSpPr>
          <p:cNvPr id="8" name="Content Placeholder 7"/>
          <p:cNvSpPr>
            <a:spLocks noGrp="1"/>
          </p:cNvSpPr>
          <p:nvPr>
            <p:ph idx="1"/>
          </p:nvPr>
        </p:nvSpPr>
        <p:spPr/>
        <p:txBody>
          <a:bodyPr>
            <a:normAutofit lnSpcReduction="10000"/>
          </a:bodyPr>
          <a:lstStyle/>
          <a:p>
            <a:r>
              <a:rPr lang="en-US" dirty="0" smtClean="0"/>
              <a:t>Increase world output</a:t>
            </a:r>
          </a:p>
          <a:p>
            <a:pPr lvl="1"/>
            <a:r>
              <a:rPr lang="en-US" dirty="0" smtClean="0"/>
              <a:t>Through specialization and comparative advantage</a:t>
            </a:r>
          </a:p>
          <a:p>
            <a:r>
              <a:rPr lang="en-US" dirty="0" smtClean="0"/>
              <a:t>Varieties of goods and services</a:t>
            </a:r>
          </a:p>
          <a:p>
            <a:pPr lvl="1"/>
            <a:r>
              <a:rPr lang="en-US" dirty="0" smtClean="0"/>
              <a:t>Malaysia can import apples from other countries</a:t>
            </a:r>
          </a:p>
          <a:p>
            <a:r>
              <a:rPr lang="en-US" dirty="0" smtClean="0"/>
              <a:t>Relationship between trading partners</a:t>
            </a:r>
          </a:p>
          <a:p>
            <a:pPr lvl="1"/>
            <a:r>
              <a:rPr lang="en-US" dirty="0" smtClean="0"/>
              <a:t>ASEAN, EU</a:t>
            </a:r>
          </a:p>
          <a:p>
            <a:r>
              <a:rPr lang="en-US" dirty="0" smtClean="0"/>
              <a:t>Sharing of knowledge and technology</a:t>
            </a:r>
          </a:p>
          <a:p>
            <a:pPr lvl="1"/>
            <a:r>
              <a:rPr lang="en-US" dirty="0" smtClean="0"/>
              <a:t>Malaysia can import new technology-based machinery from Japan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Demerits of International Trade</a:t>
            </a:r>
            <a:endParaRPr lang="en-US" dirty="0"/>
          </a:p>
        </p:txBody>
      </p:sp>
      <p:sp>
        <p:nvSpPr>
          <p:cNvPr id="3" name="Content Placeholder 2"/>
          <p:cNvSpPr>
            <a:spLocks noGrp="1"/>
          </p:cNvSpPr>
          <p:nvPr>
            <p:ph idx="1"/>
          </p:nvPr>
        </p:nvSpPr>
        <p:spPr/>
        <p:txBody>
          <a:bodyPr/>
          <a:lstStyle/>
          <a:p>
            <a:r>
              <a:rPr lang="en-US" dirty="0" smtClean="0"/>
              <a:t>Depletion of country’s reserves</a:t>
            </a:r>
          </a:p>
          <a:p>
            <a:pPr lvl="1"/>
            <a:r>
              <a:rPr lang="en-US" dirty="0" smtClean="0"/>
              <a:t>In long term, continuous exports can deplete the country’s reserve </a:t>
            </a:r>
          </a:p>
          <a:p>
            <a:pPr lvl="1"/>
            <a:r>
              <a:rPr lang="en-US" dirty="0" smtClean="0"/>
              <a:t>Example: Oil exports, Palm oil</a:t>
            </a:r>
          </a:p>
          <a:p>
            <a:r>
              <a:rPr lang="en-US" dirty="0" smtClean="0"/>
              <a:t>Economics and political dependence</a:t>
            </a:r>
          </a:p>
          <a:p>
            <a:pPr lvl="1"/>
            <a:r>
              <a:rPr lang="en-US" dirty="0" smtClean="0"/>
              <a:t>Political relationship must be taken wisely</a:t>
            </a:r>
          </a:p>
          <a:p>
            <a:r>
              <a:rPr lang="en-US" dirty="0" smtClean="0"/>
              <a:t>Transportation costs</a:t>
            </a:r>
          </a:p>
          <a:p>
            <a:pPr lvl="1"/>
            <a:r>
              <a:rPr lang="en-US" dirty="0" smtClean="0"/>
              <a:t>If transportation costs is too high, not profitable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Advantage Theory</a:t>
            </a:r>
            <a:endParaRPr lang="en-US" dirty="0"/>
          </a:p>
        </p:txBody>
      </p:sp>
      <p:sp>
        <p:nvSpPr>
          <p:cNvPr id="3" name="Content Placeholder 2"/>
          <p:cNvSpPr>
            <a:spLocks noGrp="1"/>
          </p:cNvSpPr>
          <p:nvPr>
            <p:ph idx="1"/>
          </p:nvPr>
        </p:nvSpPr>
        <p:spPr/>
        <p:txBody>
          <a:bodyPr/>
          <a:lstStyle/>
          <a:p>
            <a:r>
              <a:rPr lang="en-US" dirty="0" smtClean="0"/>
              <a:t>Refers to the ability of a country to produce a product more efficiently than other country</a:t>
            </a:r>
          </a:p>
          <a:p>
            <a:r>
              <a:rPr lang="en-US" dirty="0" smtClean="0"/>
              <a:t>The country </a:t>
            </a:r>
            <a:r>
              <a:rPr lang="en-US" sz="5400" b="1" u="sng" dirty="0" smtClean="0">
                <a:solidFill>
                  <a:srgbClr val="FF0000"/>
                </a:solidFill>
              </a:rPr>
              <a:t>enjoyed </a:t>
            </a:r>
            <a:r>
              <a:rPr lang="en-US" dirty="0" smtClean="0"/>
              <a:t>the production over another country when it uses </a:t>
            </a:r>
            <a:r>
              <a:rPr lang="en-US" sz="5400" b="1" u="sng" dirty="0" smtClean="0">
                <a:solidFill>
                  <a:srgbClr val="FF0000"/>
                </a:solidFill>
              </a:rPr>
              <a:t>fewer</a:t>
            </a:r>
            <a:r>
              <a:rPr lang="en-US" dirty="0" smtClean="0"/>
              <a:t> resources to produce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5791200" y="2362200"/>
            <a:ext cx="1295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Absolute Advantage Theory</a:t>
            </a:r>
            <a:endParaRPr lang="en-US" dirty="0"/>
          </a:p>
        </p:txBody>
      </p:sp>
      <p:graphicFrame>
        <p:nvGraphicFramePr>
          <p:cNvPr id="4" name="Content Placeholder 3"/>
          <p:cNvGraphicFramePr>
            <a:graphicFrameLocks noGrp="1"/>
          </p:cNvGraphicFramePr>
          <p:nvPr>
            <p:ph idx="1"/>
          </p:nvPr>
        </p:nvGraphicFramePr>
        <p:xfrm>
          <a:off x="914400" y="1784350"/>
          <a:ext cx="7772400" cy="14833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Country </a:t>
                      </a:r>
                      <a:endParaRPr lang="en-US" dirty="0"/>
                    </a:p>
                  </a:txBody>
                  <a:tcPr marL="86360" marR="86360"/>
                </a:tc>
                <a:tc>
                  <a:txBody>
                    <a:bodyPr/>
                    <a:lstStyle/>
                    <a:p>
                      <a:r>
                        <a:rPr lang="en-US" dirty="0" smtClean="0"/>
                        <a:t>Cotton </a:t>
                      </a:r>
                      <a:endParaRPr lang="en-US" dirty="0"/>
                    </a:p>
                  </a:txBody>
                  <a:tcPr marL="86360" marR="86360"/>
                </a:tc>
                <a:tc>
                  <a:txBody>
                    <a:bodyPr/>
                    <a:lstStyle/>
                    <a:p>
                      <a:r>
                        <a:rPr lang="en-US" dirty="0" smtClean="0"/>
                        <a:t>Rice </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60*</a:t>
                      </a:r>
                      <a:endParaRPr lang="en-US" dirty="0"/>
                    </a:p>
                  </a:txBody>
                  <a:tcPr marL="86360" marR="86360"/>
                </a:tc>
              </a:tr>
              <a:tr h="370840">
                <a:tc>
                  <a:txBody>
                    <a:bodyPr/>
                    <a:lstStyle/>
                    <a:p>
                      <a:r>
                        <a:rPr lang="en-US" dirty="0" smtClean="0"/>
                        <a:t>China </a:t>
                      </a:r>
                      <a:endParaRPr lang="en-US" dirty="0"/>
                    </a:p>
                  </a:txBody>
                  <a:tcPr marL="86360" marR="86360"/>
                </a:tc>
                <a:tc>
                  <a:txBody>
                    <a:bodyPr/>
                    <a:lstStyle/>
                    <a:p>
                      <a:r>
                        <a:rPr lang="en-US" dirty="0" smtClean="0"/>
                        <a:t>40*</a:t>
                      </a:r>
                      <a:endParaRPr lang="en-US" dirty="0"/>
                    </a:p>
                  </a:txBody>
                  <a:tcPr marL="86360" marR="86360"/>
                </a:tc>
                <a:tc>
                  <a:txBody>
                    <a:bodyPr/>
                    <a:lstStyle/>
                    <a:p>
                      <a:r>
                        <a:rPr lang="en-US" dirty="0" smtClean="0"/>
                        <a:t>20</a:t>
                      </a:r>
                      <a:endParaRPr lang="en-US" dirty="0"/>
                    </a:p>
                  </a:txBody>
                  <a:tcPr marL="86360" marR="86360"/>
                </a:tc>
              </a:tr>
              <a:tr h="370840">
                <a:tc>
                  <a:txBody>
                    <a:bodyPr/>
                    <a:lstStyle/>
                    <a:p>
                      <a:r>
                        <a:rPr lang="en-US" b="1" dirty="0" smtClean="0"/>
                        <a:t>Total </a:t>
                      </a:r>
                      <a:endParaRPr lang="en-US" b="1" dirty="0"/>
                    </a:p>
                  </a:txBody>
                  <a:tcPr marL="86360" marR="86360"/>
                </a:tc>
                <a:tc>
                  <a:txBody>
                    <a:bodyPr/>
                    <a:lstStyle/>
                    <a:p>
                      <a:r>
                        <a:rPr lang="en-US" b="1" dirty="0" smtClean="0"/>
                        <a:t>60</a:t>
                      </a:r>
                      <a:endParaRPr lang="en-US" b="1" dirty="0"/>
                    </a:p>
                  </a:txBody>
                  <a:tcPr marL="86360" marR="86360"/>
                </a:tc>
                <a:tc>
                  <a:txBody>
                    <a:bodyPr/>
                    <a:lstStyle/>
                    <a:p>
                      <a:r>
                        <a:rPr lang="en-US" b="1" dirty="0" smtClean="0"/>
                        <a:t>80</a:t>
                      </a:r>
                      <a:endParaRPr lang="en-US" b="1" dirty="0"/>
                    </a:p>
                  </a:txBody>
                  <a:tcPr marL="86360" marR="86360"/>
                </a:tc>
              </a:tr>
            </a:tbl>
          </a:graphicData>
        </a:graphic>
      </p:graphicFrame>
      <p:sp>
        <p:nvSpPr>
          <p:cNvPr id="5" name="TextBox 4"/>
          <p:cNvSpPr txBox="1"/>
          <p:nvPr/>
        </p:nvSpPr>
        <p:spPr>
          <a:xfrm>
            <a:off x="685800" y="3733800"/>
            <a:ext cx="7848600" cy="1200329"/>
          </a:xfrm>
          <a:prstGeom prst="rect">
            <a:avLst/>
          </a:prstGeom>
          <a:noFill/>
        </p:spPr>
        <p:txBody>
          <a:bodyPr wrap="square" rtlCol="0">
            <a:spAutoFit/>
          </a:bodyPr>
          <a:lstStyle/>
          <a:p>
            <a:pPr>
              <a:buFont typeface="Arial" pitchFamily="34" charset="0"/>
              <a:buChar char="•"/>
            </a:pPr>
            <a:r>
              <a:rPr lang="en-US" dirty="0" smtClean="0"/>
              <a:t> In this case, </a:t>
            </a:r>
            <a:r>
              <a:rPr lang="en-US" dirty="0" smtClean="0">
                <a:solidFill>
                  <a:srgbClr val="FF0000"/>
                </a:solidFill>
              </a:rPr>
              <a:t>Malaysia</a:t>
            </a:r>
            <a:r>
              <a:rPr lang="en-US" dirty="0" smtClean="0"/>
              <a:t> has absolute advantage in producing </a:t>
            </a:r>
            <a:r>
              <a:rPr lang="en-US" dirty="0" smtClean="0">
                <a:solidFill>
                  <a:srgbClr val="FF0000"/>
                </a:solidFill>
              </a:rPr>
              <a:t>rice</a:t>
            </a:r>
          </a:p>
          <a:p>
            <a:pPr>
              <a:buFont typeface="Arial" pitchFamily="34" charset="0"/>
              <a:buChar char="•"/>
            </a:pPr>
            <a:r>
              <a:rPr lang="en-US" dirty="0" smtClean="0"/>
              <a:t> While, </a:t>
            </a:r>
            <a:r>
              <a:rPr lang="en-US" dirty="0" smtClean="0">
                <a:solidFill>
                  <a:srgbClr val="FF0000"/>
                </a:solidFill>
              </a:rPr>
              <a:t>China</a:t>
            </a:r>
            <a:r>
              <a:rPr lang="en-US" dirty="0" smtClean="0"/>
              <a:t> has absolute advantage in producing </a:t>
            </a:r>
            <a:r>
              <a:rPr lang="en-US" dirty="0" smtClean="0">
                <a:solidFill>
                  <a:srgbClr val="FF0000"/>
                </a:solidFill>
              </a:rPr>
              <a:t>cotton</a:t>
            </a:r>
          </a:p>
          <a:p>
            <a:pPr>
              <a:buFont typeface="Arial" pitchFamily="34" charset="0"/>
              <a:buChar char="•"/>
            </a:pPr>
            <a:r>
              <a:rPr lang="en-US" dirty="0" smtClean="0"/>
              <a:t> The international trade between these two countries will increase total  output world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sp>
        <p:nvSpPr>
          <p:cNvPr id="3" name="Content Placeholder 2"/>
          <p:cNvSpPr>
            <a:spLocks noGrp="1"/>
          </p:cNvSpPr>
          <p:nvPr>
            <p:ph idx="1"/>
          </p:nvPr>
        </p:nvSpPr>
        <p:spPr/>
        <p:txBody>
          <a:bodyPr/>
          <a:lstStyle/>
          <a:p>
            <a:r>
              <a:rPr lang="en-US" dirty="0" smtClean="0"/>
              <a:t>This theory proposed by David Ricardo</a:t>
            </a:r>
          </a:p>
          <a:p>
            <a:r>
              <a:rPr lang="en-US" dirty="0" smtClean="0"/>
              <a:t>Refers to the ability of one country to produce goods at a </a:t>
            </a:r>
            <a:r>
              <a:rPr lang="en-US" b="1" dirty="0" smtClean="0">
                <a:solidFill>
                  <a:srgbClr val="FF0000"/>
                </a:solidFill>
              </a:rPr>
              <a:t>lower opportunity cost </a:t>
            </a:r>
            <a:r>
              <a:rPr lang="en-US" dirty="0" smtClean="0"/>
              <a:t>than other country</a:t>
            </a:r>
          </a:p>
          <a:p>
            <a:r>
              <a:rPr lang="en-US" dirty="0" smtClean="0"/>
              <a:t>Opportunity cost is the </a:t>
            </a:r>
            <a:r>
              <a:rPr lang="en-US" b="1" dirty="0" smtClean="0">
                <a:solidFill>
                  <a:srgbClr val="FF0000"/>
                </a:solidFill>
              </a:rPr>
              <a:t>cost</a:t>
            </a:r>
            <a:r>
              <a:rPr lang="en-US" dirty="0" smtClean="0"/>
              <a:t> of the desired goods that has to be </a:t>
            </a:r>
            <a:r>
              <a:rPr lang="en-US" b="1" dirty="0" smtClean="0">
                <a:solidFill>
                  <a:srgbClr val="FF0000"/>
                </a:solidFill>
              </a:rPr>
              <a:t>forgone </a:t>
            </a:r>
            <a:r>
              <a:rPr lang="en-US" dirty="0" smtClean="0"/>
              <a:t>to produced another commodity/goods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914400" y="1784350"/>
          <a:ext cx="7772400" cy="17526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c>
                  <a:txBody>
                    <a:bodyPr/>
                    <a:lstStyle/>
                    <a:p>
                      <a:r>
                        <a:rPr lang="en-US" dirty="0" smtClean="0"/>
                        <a:t>Opportunity cost of cotton</a:t>
                      </a:r>
                    </a:p>
                  </a:txBody>
                  <a:tcPr marL="86360" marR="86360"/>
                </a:tc>
                <a:tc>
                  <a:txBody>
                    <a:bodyPr/>
                    <a:lstStyle/>
                    <a:p>
                      <a:r>
                        <a:rPr lang="en-US" dirty="0" smtClean="0"/>
                        <a:t>Opportunity</a:t>
                      </a:r>
                      <a:r>
                        <a:rPr lang="en-US" baseline="0" dirty="0" smtClean="0"/>
                        <a:t> cost of rice</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60</a:t>
                      </a:r>
                      <a:endParaRPr lang="en-US" dirty="0"/>
                    </a:p>
                  </a:txBody>
                  <a:tcPr marL="86360" marR="86360"/>
                </a:tc>
                <a:tc>
                  <a:txBody>
                    <a:bodyPr/>
                    <a:lstStyle/>
                    <a:p>
                      <a:r>
                        <a:rPr lang="en-US" dirty="0" smtClean="0"/>
                        <a:t>10</a:t>
                      </a:r>
                      <a:endParaRPr lang="en-US" dirty="0"/>
                    </a:p>
                  </a:txBody>
                  <a:tcPr marL="86360" marR="86360"/>
                </a:tc>
                <a:tc>
                  <a:txBody>
                    <a:bodyPr/>
                    <a:lstStyle/>
                    <a:p>
                      <a:r>
                        <a:rPr lang="en-US" b="1" dirty="0" smtClean="0"/>
                        <a:t>10/60 = 0.17*</a:t>
                      </a:r>
                      <a:endParaRPr lang="en-US" b="1" dirty="0"/>
                    </a:p>
                  </a:txBody>
                  <a:tcPr marL="86360" marR="86360"/>
                </a:tc>
                <a:tc>
                  <a:txBody>
                    <a:bodyPr/>
                    <a:lstStyle/>
                    <a:p>
                      <a:r>
                        <a:rPr lang="en-US" dirty="0" smtClean="0"/>
                        <a:t>60/10 = 6</a:t>
                      </a:r>
                      <a:endParaRPr lang="en-US" dirty="0"/>
                    </a:p>
                  </a:txBody>
                  <a:tcPr marL="86360" marR="86360"/>
                </a:tc>
              </a:tr>
              <a:tr h="370840">
                <a:tc>
                  <a:txBody>
                    <a:bodyPr/>
                    <a:lstStyle/>
                    <a:p>
                      <a:r>
                        <a:rPr lang="en-US" dirty="0" smtClean="0"/>
                        <a:t>China</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10</a:t>
                      </a:r>
                      <a:endParaRPr lang="en-US" dirty="0"/>
                    </a:p>
                  </a:txBody>
                  <a:tcPr marL="86360" marR="86360"/>
                </a:tc>
                <a:tc>
                  <a:txBody>
                    <a:bodyPr/>
                    <a:lstStyle/>
                    <a:p>
                      <a:r>
                        <a:rPr lang="en-US" dirty="0" smtClean="0"/>
                        <a:t>10/20 = 0.5</a:t>
                      </a:r>
                      <a:endParaRPr lang="en-US" dirty="0"/>
                    </a:p>
                  </a:txBody>
                  <a:tcPr marL="86360" marR="86360"/>
                </a:tc>
                <a:tc>
                  <a:txBody>
                    <a:bodyPr/>
                    <a:lstStyle/>
                    <a:p>
                      <a:r>
                        <a:rPr lang="en-US" b="1" dirty="0" smtClean="0"/>
                        <a:t>20/10 = 2*</a:t>
                      </a:r>
                      <a:endParaRPr lang="en-US" b="1"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80</a:t>
                      </a:r>
                      <a:endParaRPr lang="en-US" dirty="0"/>
                    </a:p>
                  </a:txBody>
                  <a:tcPr marL="86360" marR="86360"/>
                </a:tc>
                <a:tc>
                  <a:txBody>
                    <a:bodyPr/>
                    <a:lstStyle/>
                    <a:p>
                      <a:r>
                        <a:rPr lang="en-US" dirty="0" smtClean="0"/>
                        <a:t>20</a:t>
                      </a:r>
                      <a:endParaRPr lang="en-US" dirty="0"/>
                    </a:p>
                  </a:txBody>
                  <a:tcPr marL="86360" marR="86360"/>
                </a:tc>
                <a:tc>
                  <a:txBody>
                    <a:bodyPr/>
                    <a:lstStyle/>
                    <a:p>
                      <a:endParaRPr lang="en-US" dirty="0"/>
                    </a:p>
                  </a:txBody>
                  <a:tcPr marL="86360" marR="86360"/>
                </a:tc>
                <a:tc>
                  <a:txBody>
                    <a:bodyPr/>
                    <a:lstStyle/>
                    <a:p>
                      <a:endParaRPr lang="en-US" dirty="0"/>
                    </a:p>
                  </a:txBody>
                  <a:tcPr marL="86360" marR="86360"/>
                </a:tc>
              </a:tr>
            </a:tbl>
          </a:graphicData>
        </a:graphic>
      </p:graphicFrame>
      <p:sp>
        <p:nvSpPr>
          <p:cNvPr id="5" name="TextBox 4"/>
          <p:cNvSpPr txBox="1"/>
          <p:nvPr/>
        </p:nvSpPr>
        <p:spPr>
          <a:xfrm>
            <a:off x="533400" y="4038600"/>
            <a:ext cx="8077200" cy="1754326"/>
          </a:xfrm>
          <a:prstGeom prst="rect">
            <a:avLst/>
          </a:prstGeom>
          <a:noFill/>
        </p:spPr>
        <p:txBody>
          <a:bodyPr wrap="square" rtlCol="0">
            <a:spAutoFit/>
          </a:bodyPr>
          <a:lstStyle/>
          <a:p>
            <a:pPr>
              <a:buFont typeface="Arial" charset="0"/>
              <a:buChar char="•"/>
            </a:pPr>
            <a:r>
              <a:rPr lang="en-US" dirty="0" smtClean="0"/>
              <a:t> *Indicates lower opportunity cost</a:t>
            </a:r>
          </a:p>
          <a:p>
            <a:pPr>
              <a:buFont typeface="Arial" charset="0"/>
              <a:buChar char="•"/>
            </a:pPr>
            <a:r>
              <a:rPr lang="en-US" dirty="0" smtClean="0"/>
              <a:t> Malaysia has lower opportunity cost in production of cotton</a:t>
            </a:r>
          </a:p>
          <a:p>
            <a:pPr>
              <a:buFont typeface="Arial" charset="0"/>
              <a:buChar char="•"/>
            </a:pPr>
            <a:r>
              <a:rPr lang="en-US" dirty="0" smtClean="0"/>
              <a:t> China has lower opportunity cost in production of rice</a:t>
            </a:r>
          </a:p>
          <a:p>
            <a:pPr>
              <a:buFont typeface="Arial" charset="0"/>
              <a:buChar char="•"/>
            </a:pPr>
            <a:r>
              <a:rPr lang="en-US" dirty="0" smtClean="0"/>
              <a:t> therefore, Malaysia has comparative advantage in producing cotton</a:t>
            </a:r>
          </a:p>
          <a:p>
            <a:pPr>
              <a:buFont typeface="Arial" charset="0"/>
              <a:buChar char="•"/>
            </a:pPr>
            <a:r>
              <a:rPr lang="en-US" dirty="0" smtClean="0"/>
              <a:t> China has comparative advantage in producing rice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6" name="Content Placeholder 5"/>
          <p:cNvGraphicFramePr>
            <a:graphicFrameLocks noGrp="1"/>
          </p:cNvGraphicFramePr>
          <p:nvPr>
            <p:ph idx="1"/>
          </p:nvPr>
        </p:nvGraphicFramePr>
        <p:xfrm>
          <a:off x="914400" y="1809750"/>
          <a:ext cx="5715000" cy="1828800"/>
        </p:xfrm>
        <a:graphic>
          <a:graphicData uri="http://schemas.openxmlformats.org/drawingml/2006/table">
            <a:tbl>
              <a:tblPr firstRow="1" bandRow="1">
                <a:tableStyleId>{5C22544A-7EE6-4342-B048-85BDC9FD1C3A}</a:tableStyleId>
              </a:tblPr>
              <a:tblGrid>
                <a:gridCol w="2857500"/>
                <a:gridCol w="2857500"/>
              </a:tblGrid>
              <a:tr h="331470">
                <a:tc gridSpan="2">
                  <a:txBody>
                    <a:bodyPr/>
                    <a:lstStyle/>
                    <a:p>
                      <a:pPr algn="ctr"/>
                      <a:r>
                        <a:rPr lang="en-US" dirty="0" smtClean="0"/>
                        <a:t>Malaysia</a:t>
                      </a:r>
                      <a:endParaRPr lang="en-US" dirty="0"/>
                    </a:p>
                  </a:txBody>
                  <a:tcPr/>
                </a:tc>
                <a:tc hMerge="1">
                  <a:txBody>
                    <a:bodyPr/>
                    <a:lstStyle/>
                    <a:p>
                      <a:endParaRPr lang="en-US" dirty="0"/>
                    </a:p>
                  </a:txBody>
                  <a:tcPr/>
                </a:tc>
              </a:tr>
              <a:tr h="331470">
                <a:tc>
                  <a:txBody>
                    <a:bodyPr/>
                    <a:lstStyle/>
                    <a:p>
                      <a:pPr algn="ctr"/>
                      <a:r>
                        <a:rPr lang="en-US" dirty="0" smtClean="0"/>
                        <a:t>Cotton </a:t>
                      </a:r>
                      <a:endParaRPr lang="en-US" dirty="0"/>
                    </a:p>
                  </a:txBody>
                  <a:tcPr/>
                </a:tc>
                <a:tc>
                  <a:txBody>
                    <a:bodyPr/>
                    <a:lstStyle/>
                    <a:p>
                      <a:pPr algn="ctr"/>
                      <a:r>
                        <a:rPr lang="en-US" dirty="0" smtClean="0"/>
                        <a:t>Rice </a:t>
                      </a:r>
                      <a:endParaRPr lang="en-US" dirty="0"/>
                    </a:p>
                  </a:txBody>
                  <a:tcPr/>
                </a:tc>
              </a:tr>
              <a:tr h="331470">
                <a:tc>
                  <a:txBody>
                    <a:bodyPr/>
                    <a:lstStyle/>
                    <a:p>
                      <a:pPr algn="ctr"/>
                      <a:r>
                        <a:rPr lang="en-US" dirty="0" smtClean="0"/>
                        <a:t>60                </a:t>
                      </a:r>
                      <a:endParaRPr lang="en-US" dirty="0"/>
                    </a:p>
                  </a:txBody>
                  <a:tcPr/>
                </a:tc>
                <a:tc>
                  <a:txBody>
                    <a:bodyPr/>
                    <a:lstStyle/>
                    <a:p>
                      <a:pPr algn="ctr"/>
                      <a:r>
                        <a:rPr lang="en-US" dirty="0" smtClean="0"/>
                        <a:t>10</a:t>
                      </a:r>
                      <a:endParaRPr lang="en-US" dirty="0"/>
                    </a:p>
                  </a:txBody>
                  <a:tcPr/>
                </a:tc>
              </a:tr>
              <a:tr h="331470">
                <a:tc>
                  <a:txBody>
                    <a:bodyPr/>
                    <a:lstStyle/>
                    <a:p>
                      <a:pPr algn="ctr"/>
                      <a:r>
                        <a:rPr lang="en-US" b="1" dirty="0" smtClean="0"/>
                        <a:t>6                    </a:t>
                      </a:r>
                      <a:endParaRPr lang="en-US" b="1" dirty="0"/>
                    </a:p>
                  </a:txBody>
                  <a:tcPr/>
                </a:tc>
                <a:tc>
                  <a:txBody>
                    <a:bodyPr/>
                    <a:lstStyle/>
                    <a:p>
                      <a:pPr algn="ctr"/>
                      <a:r>
                        <a:rPr lang="en-US" b="1" dirty="0" smtClean="0"/>
                        <a:t>1</a:t>
                      </a:r>
                      <a:endParaRPr lang="en-US" b="1" dirty="0"/>
                    </a:p>
                  </a:txBody>
                  <a:tcPr/>
                </a:tc>
              </a:tr>
              <a:tr h="331470">
                <a:tc>
                  <a:txBody>
                    <a:bodyPr/>
                    <a:lstStyle/>
                    <a:p>
                      <a:pPr algn="ctr"/>
                      <a:r>
                        <a:rPr lang="en-US" b="1" dirty="0" smtClean="0"/>
                        <a:t>1</a:t>
                      </a:r>
                      <a:endParaRPr lang="en-US" b="1" dirty="0"/>
                    </a:p>
                  </a:txBody>
                  <a:tcPr/>
                </a:tc>
                <a:tc>
                  <a:txBody>
                    <a:bodyPr/>
                    <a:lstStyle/>
                    <a:p>
                      <a:pPr algn="ctr"/>
                      <a:r>
                        <a:rPr lang="en-US" b="1" dirty="0" smtClean="0"/>
                        <a:t>0.17</a:t>
                      </a:r>
                      <a:endParaRPr lang="en-US" b="1" dirty="0"/>
                    </a:p>
                  </a:txBody>
                  <a:tcPr/>
                </a:tc>
              </a:tr>
            </a:tbl>
          </a:graphicData>
        </a:graphic>
      </p:graphicFrame>
      <p:sp>
        <p:nvSpPr>
          <p:cNvPr id="7" name="TextBox 6"/>
          <p:cNvSpPr txBox="1"/>
          <p:nvPr/>
        </p:nvSpPr>
        <p:spPr>
          <a:xfrm>
            <a:off x="1066800" y="4114800"/>
            <a:ext cx="6324600" cy="1477328"/>
          </a:xfrm>
          <a:prstGeom prst="rect">
            <a:avLst/>
          </a:prstGeom>
          <a:noFill/>
        </p:spPr>
        <p:txBody>
          <a:bodyPr wrap="square" rtlCol="0">
            <a:spAutoFit/>
          </a:bodyPr>
          <a:lstStyle/>
          <a:p>
            <a:r>
              <a:rPr lang="en-US" dirty="0" smtClean="0"/>
              <a:t>If Malaysia decided to specialize in producing rice, Malaysia has to forgo </a:t>
            </a:r>
            <a:r>
              <a:rPr lang="en-US" b="1" u="sng" dirty="0" smtClean="0"/>
              <a:t>6 tons of cotton to produce 1 ton of rice</a:t>
            </a:r>
          </a:p>
          <a:p>
            <a:endParaRPr lang="en-US" dirty="0" smtClean="0"/>
          </a:p>
          <a:p>
            <a:r>
              <a:rPr lang="en-US" dirty="0" smtClean="0"/>
              <a:t>If Malaysia has decided to produce cotton, about </a:t>
            </a:r>
            <a:r>
              <a:rPr lang="en-US" b="1" u="sng" dirty="0" smtClean="0"/>
              <a:t>0.17 tons of rice have to forgo to produce 1 ton of rice </a:t>
            </a:r>
            <a:endParaRPr lang="en-US" b="1"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6" name="Content Placeholder 5"/>
          <p:cNvGraphicFramePr>
            <a:graphicFrameLocks noGrp="1"/>
          </p:cNvGraphicFramePr>
          <p:nvPr>
            <p:ph idx="1"/>
          </p:nvPr>
        </p:nvGraphicFramePr>
        <p:xfrm>
          <a:off x="914400" y="1809750"/>
          <a:ext cx="5715000" cy="1828800"/>
        </p:xfrm>
        <a:graphic>
          <a:graphicData uri="http://schemas.openxmlformats.org/drawingml/2006/table">
            <a:tbl>
              <a:tblPr firstRow="1" bandRow="1">
                <a:tableStyleId>{5C22544A-7EE6-4342-B048-85BDC9FD1C3A}</a:tableStyleId>
              </a:tblPr>
              <a:tblGrid>
                <a:gridCol w="2857500"/>
                <a:gridCol w="2857500"/>
              </a:tblGrid>
              <a:tr h="331470">
                <a:tc gridSpan="2">
                  <a:txBody>
                    <a:bodyPr/>
                    <a:lstStyle/>
                    <a:p>
                      <a:pPr algn="ctr"/>
                      <a:r>
                        <a:rPr lang="en-US" dirty="0" smtClean="0"/>
                        <a:t>China</a:t>
                      </a:r>
                      <a:r>
                        <a:rPr lang="en-US" baseline="0" dirty="0" smtClean="0"/>
                        <a:t> </a:t>
                      </a:r>
                      <a:endParaRPr lang="en-US" dirty="0"/>
                    </a:p>
                  </a:txBody>
                  <a:tcPr/>
                </a:tc>
                <a:tc hMerge="1">
                  <a:txBody>
                    <a:bodyPr/>
                    <a:lstStyle/>
                    <a:p>
                      <a:endParaRPr lang="en-US" dirty="0"/>
                    </a:p>
                  </a:txBody>
                  <a:tcPr/>
                </a:tc>
              </a:tr>
              <a:tr h="331470">
                <a:tc>
                  <a:txBody>
                    <a:bodyPr/>
                    <a:lstStyle/>
                    <a:p>
                      <a:pPr algn="ctr"/>
                      <a:r>
                        <a:rPr lang="en-US" dirty="0" smtClean="0"/>
                        <a:t>Cotton </a:t>
                      </a:r>
                      <a:endParaRPr lang="en-US" dirty="0"/>
                    </a:p>
                  </a:txBody>
                  <a:tcPr/>
                </a:tc>
                <a:tc>
                  <a:txBody>
                    <a:bodyPr/>
                    <a:lstStyle/>
                    <a:p>
                      <a:pPr algn="ctr"/>
                      <a:r>
                        <a:rPr lang="en-US" dirty="0" smtClean="0"/>
                        <a:t>Rice </a:t>
                      </a:r>
                      <a:endParaRPr lang="en-US" dirty="0"/>
                    </a:p>
                  </a:txBody>
                  <a:tcPr/>
                </a:tc>
              </a:tr>
              <a:tr h="331470">
                <a:tc>
                  <a:txBody>
                    <a:bodyPr/>
                    <a:lstStyle/>
                    <a:p>
                      <a:pPr algn="ctr"/>
                      <a:r>
                        <a:rPr lang="en-US" dirty="0" smtClean="0"/>
                        <a:t>20             </a:t>
                      </a:r>
                      <a:endParaRPr lang="en-US" dirty="0"/>
                    </a:p>
                  </a:txBody>
                  <a:tcPr/>
                </a:tc>
                <a:tc>
                  <a:txBody>
                    <a:bodyPr/>
                    <a:lstStyle/>
                    <a:p>
                      <a:pPr algn="ctr"/>
                      <a:r>
                        <a:rPr lang="en-US" dirty="0" smtClean="0"/>
                        <a:t>10</a:t>
                      </a:r>
                      <a:endParaRPr lang="en-US" dirty="0"/>
                    </a:p>
                  </a:txBody>
                  <a:tcPr/>
                </a:tc>
              </a:tr>
              <a:tr h="331470">
                <a:tc>
                  <a:txBody>
                    <a:bodyPr/>
                    <a:lstStyle/>
                    <a:p>
                      <a:pPr algn="ctr"/>
                      <a:r>
                        <a:rPr lang="en-US" b="1" dirty="0" smtClean="0"/>
                        <a:t>2                   </a:t>
                      </a:r>
                      <a:endParaRPr lang="en-US" b="1" dirty="0"/>
                    </a:p>
                  </a:txBody>
                  <a:tcPr/>
                </a:tc>
                <a:tc>
                  <a:txBody>
                    <a:bodyPr/>
                    <a:lstStyle/>
                    <a:p>
                      <a:pPr algn="ctr"/>
                      <a:r>
                        <a:rPr lang="en-US" b="1" dirty="0" smtClean="0"/>
                        <a:t>1</a:t>
                      </a:r>
                      <a:endParaRPr lang="en-US" b="1" dirty="0"/>
                    </a:p>
                  </a:txBody>
                  <a:tcPr/>
                </a:tc>
              </a:tr>
              <a:tr h="331470">
                <a:tc>
                  <a:txBody>
                    <a:bodyPr/>
                    <a:lstStyle/>
                    <a:p>
                      <a:pPr algn="ctr"/>
                      <a:r>
                        <a:rPr lang="en-US" b="1" dirty="0" smtClean="0"/>
                        <a:t>1</a:t>
                      </a:r>
                      <a:endParaRPr lang="en-US" b="1" dirty="0"/>
                    </a:p>
                  </a:txBody>
                  <a:tcPr/>
                </a:tc>
                <a:tc>
                  <a:txBody>
                    <a:bodyPr/>
                    <a:lstStyle/>
                    <a:p>
                      <a:pPr algn="ctr"/>
                      <a:r>
                        <a:rPr lang="en-US" b="1" dirty="0" smtClean="0"/>
                        <a:t>0.5</a:t>
                      </a:r>
                      <a:endParaRPr lang="en-US" b="1" dirty="0"/>
                    </a:p>
                  </a:txBody>
                  <a:tcPr/>
                </a:tc>
              </a:tr>
            </a:tbl>
          </a:graphicData>
        </a:graphic>
      </p:graphicFrame>
      <p:sp>
        <p:nvSpPr>
          <p:cNvPr id="7" name="TextBox 6"/>
          <p:cNvSpPr txBox="1"/>
          <p:nvPr/>
        </p:nvSpPr>
        <p:spPr>
          <a:xfrm>
            <a:off x="1066800" y="4114800"/>
            <a:ext cx="6324600" cy="1477328"/>
          </a:xfrm>
          <a:prstGeom prst="rect">
            <a:avLst/>
          </a:prstGeom>
          <a:noFill/>
        </p:spPr>
        <p:txBody>
          <a:bodyPr wrap="square" rtlCol="0">
            <a:spAutoFit/>
          </a:bodyPr>
          <a:lstStyle/>
          <a:p>
            <a:r>
              <a:rPr lang="en-US" dirty="0" smtClean="0"/>
              <a:t>If China decided to specialize in producing rice, China has to forgo </a:t>
            </a:r>
            <a:r>
              <a:rPr lang="en-US" b="1" u="sng" dirty="0" smtClean="0"/>
              <a:t>2 tons of cotton to produce 1 ton of rice</a:t>
            </a:r>
          </a:p>
          <a:p>
            <a:endParaRPr lang="en-US" dirty="0" smtClean="0"/>
          </a:p>
          <a:p>
            <a:r>
              <a:rPr lang="en-US" dirty="0" smtClean="0"/>
              <a:t>If  China has decided to produce cotton, about </a:t>
            </a:r>
            <a:r>
              <a:rPr lang="en-US" b="1" u="sng" dirty="0" smtClean="0"/>
              <a:t>0.5 tons of rice have to forgo to produce 1 ton of rice </a:t>
            </a:r>
            <a:endParaRPr lang="en-US" b="1"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Comparative Advantage</a:t>
            </a:r>
            <a:endParaRPr lang="en-US" dirty="0"/>
          </a:p>
        </p:txBody>
      </p:sp>
      <p:graphicFrame>
        <p:nvGraphicFramePr>
          <p:cNvPr id="5" name="Content Placeholder 3"/>
          <p:cNvGraphicFramePr>
            <a:graphicFrameLocks noGrp="1"/>
          </p:cNvGraphicFramePr>
          <p:nvPr>
            <p:ph idx="1"/>
          </p:nvPr>
        </p:nvGraphicFramePr>
        <p:xfrm>
          <a:off x="914400" y="1784350"/>
          <a:ext cx="7772400" cy="17526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c>
                  <a:txBody>
                    <a:bodyPr/>
                    <a:lstStyle/>
                    <a:p>
                      <a:r>
                        <a:rPr lang="en-US" dirty="0" smtClean="0"/>
                        <a:t>Opportunity cost of cotton</a:t>
                      </a:r>
                    </a:p>
                  </a:txBody>
                  <a:tcPr marL="86360" marR="86360"/>
                </a:tc>
                <a:tc>
                  <a:txBody>
                    <a:bodyPr/>
                    <a:lstStyle/>
                    <a:p>
                      <a:r>
                        <a:rPr lang="en-US" dirty="0" smtClean="0"/>
                        <a:t>Opportunity</a:t>
                      </a:r>
                      <a:r>
                        <a:rPr lang="en-US" baseline="0" dirty="0" smtClean="0"/>
                        <a:t> cost of rice</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60</a:t>
                      </a:r>
                      <a:endParaRPr lang="en-US" dirty="0"/>
                    </a:p>
                  </a:txBody>
                  <a:tcPr marL="86360" marR="86360"/>
                </a:tc>
                <a:tc>
                  <a:txBody>
                    <a:bodyPr/>
                    <a:lstStyle/>
                    <a:p>
                      <a:r>
                        <a:rPr lang="en-US" dirty="0" smtClean="0"/>
                        <a:t>10</a:t>
                      </a:r>
                      <a:endParaRPr lang="en-US" dirty="0"/>
                    </a:p>
                  </a:txBody>
                  <a:tcPr marL="86360" marR="86360"/>
                </a:tc>
                <a:tc>
                  <a:txBody>
                    <a:bodyPr/>
                    <a:lstStyle/>
                    <a:p>
                      <a:r>
                        <a:rPr lang="en-US" b="1" dirty="0" smtClean="0"/>
                        <a:t>10/60 = 0.17*</a:t>
                      </a:r>
                      <a:endParaRPr lang="en-US" b="1" dirty="0"/>
                    </a:p>
                  </a:txBody>
                  <a:tcPr marL="86360" marR="86360"/>
                </a:tc>
                <a:tc>
                  <a:txBody>
                    <a:bodyPr/>
                    <a:lstStyle/>
                    <a:p>
                      <a:r>
                        <a:rPr lang="en-US" dirty="0" smtClean="0"/>
                        <a:t>60/10 = 6</a:t>
                      </a:r>
                      <a:endParaRPr lang="en-US" dirty="0"/>
                    </a:p>
                  </a:txBody>
                  <a:tcPr marL="86360" marR="86360"/>
                </a:tc>
              </a:tr>
              <a:tr h="370840">
                <a:tc>
                  <a:txBody>
                    <a:bodyPr/>
                    <a:lstStyle/>
                    <a:p>
                      <a:r>
                        <a:rPr lang="en-US" dirty="0" smtClean="0"/>
                        <a:t>China</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10</a:t>
                      </a:r>
                      <a:endParaRPr lang="en-US" dirty="0"/>
                    </a:p>
                  </a:txBody>
                  <a:tcPr marL="86360" marR="86360"/>
                </a:tc>
                <a:tc>
                  <a:txBody>
                    <a:bodyPr/>
                    <a:lstStyle/>
                    <a:p>
                      <a:r>
                        <a:rPr lang="en-US" dirty="0" smtClean="0"/>
                        <a:t>10/20 = 0.5</a:t>
                      </a:r>
                      <a:endParaRPr lang="en-US" dirty="0"/>
                    </a:p>
                  </a:txBody>
                  <a:tcPr marL="86360" marR="86360"/>
                </a:tc>
                <a:tc>
                  <a:txBody>
                    <a:bodyPr/>
                    <a:lstStyle/>
                    <a:p>
                      <a:r>
                        <a:rPr lang="en-US" b="1" dirty="0" smtClean="0"/>
                        <a:t>20/10 = 2*</a:t>
                      </a:r>
                      <a:endParaRPr lang="en-US" b="1"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80</a:t>
                      </a:r>
                      <a:endParaRPr lang="en-US" dirty="0"/>
                    </a:p>
                  </a:txBody>
                  <a:tcPr marL="86360" marR="86360"/>
                </a:tc>
                <a:tc>
                  <a:txBody>
                    <a:bodyPr/>
                    <a:lstStyle/>
                    <a:p>
                      <a:r>
                        <a:rPr lang="en-US" dirty="0" smtClean="0"/>
                        <a:t>20</a:t>
                      </a:r>
                      <a:endParaRPr lang="en-US" dirty="0"/>
                    </a:p>
                  </a:txBody>
                  <a:tcPr marL="86360" marR="86360"/>
                </a:tc>
                <a:tc>
                  <a:txBody>
                    <a:bodyPr/>
                    <a:lstStyle/>
                    <a:p>
                      <a:endParaRPr lang="en-US" dirty="0"/>
                    </a:p>
                  </a:txBody>
                  <a:tcPr marL="86360" marR="86360"/>
                </a:tc>
                <a:tc>
                  <a:txBody>
                    <a:bodyPr/>
                    <a:lstStyle/>
                    <a:p>
                      <a:endParaRPr lang="en-US" dirty="0"/>
                    </a:p>
                  </a:txBody>
                  <a:tcPr marL="86360" marR="86360"/>
                </a:tc>
              </a:tr>
            </a:tbl>
          </a:graphicData>
        </a:graphic>
      </p:graphicFrame>
      <p:cxnSp>
        <p:nvCxnSpPr>
          <p:cNvPr id="7" name="Straight Arrow Connector 6"/>
          <p:cNvCxnSpPr/>
          <p:nvPr/>
        </p:nvCxnSpPr>
        <p:spPr>
          <a:xfrm rot="5400000">
            <a:off x="4533900" y="2933700"/>
            <a:ext cx="1524000" cy="838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295400" y="4114800"/>
            <a:ext cx="4572000" cy="646331"/>
          </a:xfrm>
          <a:prstGeom prst="rect">
            <a:avLst/>
          </a:prstGeom>
        </p:spPr>
        <p:txBody>
          <a:bodyPr>
            <a:spAutoFit/>
          </a:bodyPr>
          <a:lstStyle/>
          <a:p>
            <a:r>
              <a:rPr lang="en-US" dirty="0" smtClean="0"/>
              <a:t>Malaysia has to sacrifice only </a:t>
            </a:r>
            <a:r>
              <a:rPr lang="en-US" b="1" u="sng" dirty="0" smtClean="0"/>
              <a:t>0.17 tons </a:t>
            </a:r>
            <a:r>
              <a:rPr lang="en-US" dirty="0" smtClean="0"/>
              <a:t>of </a:t>
            </a:r>
            <a:r>
              <a:rPr lang="en-US" dirty="0" smtClean="0">
                <a:solidFill>
                  <a:srgbClr val="FF0000"/>
                </a:solidFill>
              </a:rPr>
              <a:t>rice </a:t>
            </a:r>
            <a:r>
              <a:rPr lang="en-US" dirty="0" smtClean="0"/>
              <a:t>to produce </a:t>
            </a:r>
            <a:r>
              <a:rPr lang="en-US" b="1" u="sng" dirty="0" smtClean="0"/>
              <a:t>1 ton </a:t>
            </a:r>
            <a:r>
              <a:rPr lang="en-US" dirty="0" smtClean="0"/>
              <a:t>of cotton</a:t>
            </a:r>
            <a:endParaRPr lang="en-US" dirty="0"/>
          </a:p>
        </p:txBody>
      </p:sp>
      <p:cxnSp>
        <p:nvCxnSpPr>
          <p:cNvPr id="10" name="Straight Arrow Connector 9"/>
          <p:cNvCxnSpPr/>
          <p:nvPr/>
        </p:nvCxnSpPr>
        <p:spPr>
          <a:xfrm rot="5400000">
            <a:off x="5486400" y="3810000"/>
            <a:ext cx="1600200" cy="76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114800" y="4724400"/>
            <a:ext cx="4572000" cy="646331"/>
          </a:xfrm>
          <a:prstGeom prst="rect">
            <a:avLst/>
          </a:prstGeom>
        </p:spPr>
        <p:txBody>
          <a:bodyPr>
            <a:spAutoFit/>
          </a:bodyPr>
          <a:lstStyle/>
          <a:p>
            <a:r>
              <a:rPr lang="en-US" dirty="0" smtClean="0"/>
              <a:t>while China has to forgo </a:t>
            </a:r>
            <a:r>
              <a:rPr lang="en-US" b="1" u="sng" dirty="0" smtClean="0"/>
              <a:t>0.5 tons </a:t>
            </a:r>
            <a:r>
              <a:rPr lang="en-US" dirty="0" smtClean="0"/>
              <a:t>of </a:t>
            </a:r>
            <a:r>
              <a:rPr lang="en-US" dirty="0" smtClean="0">
                <a:solidFill>
                  <a:srgbClr val="FF0000"/>
                </a:solidFill>
              </a:rPr>
              <a:t>rice </a:t>
            </a:r>
            <a:r>
              <a:rPr lang="en-US" dirty="0" smtClean="0"/>
              <a:t>to produce </a:t>
            </a:r>
            <a:r>
              <a:rPr lang="en-US" b="1" u="sng" dirty="0" smtClean="0"/>
              <a:t>1 ton </a:t>
            </a:r>
            <a:r>
              <a:rPr lang="en-US" dirty="0" smtClean="0"/>
              <a:t>of cotton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Comparative Advantage</a:t>
            </a:r>
            <a:endParaRPr lang="en-US" dirty="0"/>
          </a:p>
        </p:txBody>
      </p:sp>
      <p:graphicFrame>
        <p:nvGraphicFramePr>
          <p:cNvPr id="5" name="Content Placeholder 3"/>
          <p:cNvGraphicFramePr>
            <a:graphicFrameLocks noGrp="1"/>
          </p:cNvGraphicFramePr>
          <p:nvPr>
            <p:ph idx="1"/>
          </p:nvPr>
        </p:nvGraphicFramePr>
        <p:xfrm>
          <a:off x="914400" y="1784350"/>
          <a:ext cx="7772400" cy="17526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c>
                  <a:txBody>
                    <a:bodyPr/>
                    <a:lstStyle/>
                    <a:p>
                      <a:r>
                        <a:rPr lang="en-US" dirty="0" smtClean="0"/>
                        <a:t>Opportunity cost of cotton</a:t>
                      </a:r>
                    </a:p>
                  </a:txBody>
                  <a:tcPr marL="86360" marR="86360"/>
                </a:tc>
                <a:tc>
                  <a:txBody>
                    <a:bodyPr/>
                    <a:lstStyle/>
                    <a:p>
                      <a:r>
                        <a:rPr lang="en-US" dirty="0" smtClean="0"/>
                        <a:t>Opportunity</a:t>
                      </a:r>
                      <a:r>
                        <a:rPr lang="en-US" baseline="0" dirty="0" smtClean="0"/>
                        <a:t> cost of rice</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60</a:t>
                      </a:r>
                      <a:endParaRPr lang="en-US" dirty="0"/>
                    </a:p>
                  </a:txBody>
                  <a:tcPr marL="86360" marR="86360"/>
                </a:tc>
                <a:tc>
                  <a:txBody>
                    <a:bodyPr/>
                    <a:lstStyle/>
                    <a:p>
                      <a:r>
                        <a:rPr lang="en-US" dirty="0" smtClean="0"/>
                        <a:t>10</a:t>
                      </a:r>
                      <a:endParaRPr lang="en-US" dirty="0"/>
                    </a:p>
                  </a:txBody>
                  <a:tcPr marL="86360" marR="86360"/>
                </a:tc>
                <a:tc>
                  <a:txBody>
                    <a:bodyPr/>
                    <a:lstStyle/>
                    <a:p>
                      <a:r>
                        <a:rPr lang="en-US" b="1" dirty="0" smtClean="0"/>
                        <a:t>10/60 = 0.17*</a:t>
                      </a:r>
                      <a:endParaRPr lang="en-US" b="1" dirty="0"/>
                    </a:p>
                  </a:txBody>
                  <a:tcPr marL="86360" marR="86360"/>
                </a:tc>
                <a:tc>
                  <a:txBody>
                    <a:bodyPr/>
                    <a:lstStyle/>
                    <a:p>
                      <a:r>
                        <a:rPr lang="en-US" dirty="0" smtClean="0"/>
                        <a:t>60/10 = 6</a:t>
                      </a:r>
                      <a:endParaRPr lang="en-US" dirty="0"/>
                    </a:p>
                  </a:txBody>
                  <a:tcPr marL="86360" marR="86360"/>
                </a:tc>
              </a:tr>
              <a:tr h="370840">
                <a:tc>
                  <a:txBody>
                    <a:bodyPr/>
                    <a:lstStyle/>
                    <a:p>
                      <a:r>
                        <a:rPr lang="en-US" dirty="0" smtClean="0"/>
                        <a:t>China</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10</a:t>
                      </a:r>
                      <a:endParaRPr lang="en-US" dirty="0"/>
                    </a:p>
                  </a:txBody>
                  <a:tcPr marL="86360" marR="86360"/>
                </a:tc>
                <a:tc>
                  <a:txBody>
                    <a:bodyPr/>
                    <a:lstStyle/>
                    <a:p>
                      <a:r>
                        <a:rPr lang="en-US" dirty="0" smtClean="0"/>
                        <a:t>10/20 = 0.5</a:t>
                      </a:r>
                      <a:endParaRPr lang="en-US" dirty="0"/>
                    </a:p>
                  </a:txBody>
                  <a:tcPr marL="86360" marR="86360"/>
                </a:tc>
                <a:tc>
                  <a:txBody>
                    <a:bodyPr/>
                    <a:lstStyle/>
                    <a:p>
                      <a:r>
                        <a:rPr lang="en-US" b="1" dirty="0" smtClean="0"/>
                        <a:t>20/10 = 2*</a:t>
                      </a:r>
                      <a:endParaRPr lang="en-US" b="1"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80</a:t>
                      </a:r>
                      <a:endParaRPr lang="en-US" dirty="0"/>
                    </a:p>
                  </a:txBody>
                  <a:tcPr marL="86360" marR="86360"/>
                </a:tc>
                <a:tc>
                  <a:txBody>
                    <a:bodyPr/>
                    <a:lstStyle/>
                    <a:p>
                      <a:r>
                        <a:rPr lang="en-US" dirty="0" smtClean="0"/>
                        <a:t>20</a:t>
                      </a:r>
                      <a:endParaRPr lang="en-US" dirty="0"/>
                    </a:p>
                  </a:txBody>
                  <a:tcPr marL="86360" marR="86360"/>
                </a:tc>
                <a:tc>
                  <a:txBody>
                    <a:bodyPr/>
                    <a:lstStyle/>
                    <a:p>
                      <a:endParaRPr lang="en-US" dirty="0"/>
                    </a:p>
                  </a:txBody>
                  <a:tcPr marL="86360" marR="86360"/>
                </a:tc>
                <a:tc>
                  <a:txBody>
                    <a:bodyPr/>
                    <a:lstStyle/>
                    <a:p>
                      <a:endParaRPr lang="en-US" dirty="0"/>
                    </a:p>
                  </a:txBody>
                  <a:tcPr marL="86360" marR="86360"/>
                </a:tc>
              </a:tr>
            </a:tbl>
          </a:graphicData>
        </a:graphic>
      </p:graphicFrame>
      <p:cxnSp>
        <p:nvCxnSpPr>
          <p:cNvPr id="7" name="Straight Arrow Connector 6"/>
          <p:cNvCxnSpPr/>
          <p:nvPr/>
        </p:nvCxnSpPr>
        <p:spPr>
          <a:xfrm rot="5400000">
            <a:off x="6438900" y="3543300"/>
            <a:ext cx="1524000" cy="838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581400" y="4876800"/>
            <a:ext cx="4572000" cy="646331"/>
          </a:xfrm>
          <a:prstGeom prst="rect">
            <a:avLst/>
          </a:prstGeom>
        </p:spPr>
        <p:txBody>
          <a:bodyPr>
            <a:spAutoFit/>
          </a:bodyPr>
          <a:lstStyle/>
          <a:p>
            <a:r>
              <a:rPr lang="en-US" dirty="0" smtClean="0"/>
              <a:t>China has to sacrifice </a:t>
            </a:r>
            <a:r>
              <a:rPr lang="en-US" b="1" u="sng" dirty="0" smtClean="0"/>
              <a:t>2 tons </a:t>
            </a:r>
            <a:r>
              <a:rPr lang="en-US" dirty="0" smtClean="0"/>
              <a:t>of cottons to produce </a:t>
            </a:r>
            <a:r>
              <a:rPr lang="en-US" b="1" u="sng" dirty="0" smtClean="0"/>
              <a:t>1 ton </a:t>
            </a:r>
            <a:r>
              <a:rPr lang="en-US" dirty="0" smtClean="0"/>
              <a:t>of rice</a:t>
            </a:r>
            <a:endParaRPr lang="en-US" dirty="0"/>
          </a:p>
        </p:txBody>
      </p:sp>
      <p:cxnSp>
        <p:nvCxnSpPr>
          <p:cNvPr id="8" name="Straight Arrow Connector 7"/>
          <p:cNvCxnSpPr/>
          <p:nvPr/>
        </p:nvCxnSpPr>
        <p:spPr>
          <a:xfrm rot="5400000">
            <a:off x="6057900" y="3009900"/>
            <a:ext cx="1524000" cy="838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362200" y="4191000"/>
            <a:ext cx="4572000" cy="646331"/>
          </a:xfrm>
          <a:prstGeom prst="rect">
            <a:avLst/>
          </a:prstGeom>
        </p:spPr>
        <p:txBody>
          <a:bodyPr>
            <a:spAutoFit/>
          </a:bodyPr>
          <a:lstStyle/>
          <a:p>
            <a:r>
              <a:rPr lang="en-US" dirty="0" smtClean="0"/>
              <a:t>while Malaysia has to forgo </a:t>
            </a:r>
            <a:r>
              <a:rPr lang="en-US" b="1" u="sng" dirty="0" smtClean="0"/>
              <a:t>6 tons </a:t>
            </a:r>
            <a:r>
              <a:rPr lang="en-US" dirty="0" smtClean="0"/>
              <a:t>of cotton to produce </a:t>
            </a:r>
            <a:r>
              <a:rPr lang="en-US" b="1" u="sng" dirty="0" smtClean="0"/>
              <a:t>1 ton </a:t>
            </a:r>
            <a:r>
              <a:rPr lang="en-US" dirty="0" smtClean="0"/>
              <a:t>rice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chapter, you will learn to solve these problems</a:t>
            </a:r>
            <a:endParaRPr lang="en-US" dirty="0"/>
          </a:p>
        </p:txBody>
      </p:sp>
      <p:sp>
        <p:nvSpPr>
          <p:cNvPr id="3" name="Content Placeholder 2"/>
          <p:cNvSpPr>
            <a:spLocks noGrp="1"/>
          </p:cNvSpPr>
          <p:nvPr>
            <p:ph idx="1"/>
          </p:nvPr>
        </p:nvSpPr>
        <p:spPr>
          <a:xfrm>
            <a:off x="762000" y="2667000"/>
            <a:ext cx="7772400" cy="3886200"/>
          </a:xfrm>
        </p:spPr>
        <p:txBody>
          <a:bodyPr>
            <a:normAutofit lnSpcReduction="10000"/>
          </a:bodyPr>
          <a:lstStyle/>
          <a:p>
            <a:r>
              <a:rPr lang="en-US" dirty="0" smtClean="0"/>
              <a:t>Why international trade is important?</a:t>
            </a:r>
          </a:p>
          <a:p>
            <a:r>
              <a:rPr lang="en-US" dirty="0" smtClean="0"/>
              <a:t>Why countries should specialize in producing certain goods and then trade them for import?</a:t>
            </a:r>
          </a:p>
          <a:p>
            <a:r>
              <a:rPr lang="en-US" dirty="0" smtClean="0"/>
              <a:t>Why some nations applied protectionism rather than free trade?</a:t>
            </a:r>
          </a:p>
          <a:p>
            <a:r>
              <a:rPr lang="en-US" dirty="0" smtClean="0"/>
              <a:t>Would pegging ringgit give more benefit to local business player?</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914400" y="1784350"/>
          <a:ext cx="7772400" cy="14833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(10/0.17) + 60 = 120</a:t>
                      </a:r>
                      <a:endParaRPr lang="en-US" dirty="0"/>
                    </a:p>
                  </a:txBody>
                  <a:tcPr marL="86360" marR="86360"/>
                </a:tc>
                <a:tc>
                  <a:txBody>
                    <a:bodyPr/>
                    <a:lstStyle/>
                    <a:p>
                      <a:r>
                        <a:rPr lang="en-US" dirty="0" smtClean="0"/>
                        <a:t>0</a:t>
                      </a:r>
                      <a:endParaRPr lang="en-US" dirty="0"/>
                    </a:p>
                  </a:txBody>
                  <a:tcPr marL="86360" marR="86360"/>
                </a:tc>
              </a:tr>
              <a:tr h="370840">
                <a:tc>
                  <a:txBody>
                    <a:bodyPr/>
                    <a:lstStyle/>
                    <a:p>
                      <a:r>
                        <a:rPr lang="en-US" dirty="0" smtClean="0"/>
                        <a:t>China </a:t>
                      </a:r>
                      <a:endParaRPr lang="en-US" dirty="0"/>
                    </a:p>
                  </a:txBody>
                  <a:tcPr marL="86360" marR="86360"/>
                </a:tc>
                <a:tc>
                  <a:txBody>
                    <a:bodyPr/>
                    <a:lstStyle/>
                    <a:p>
                      <a:r>
                        <a:rPr lang="en-US" dirty="0" smtClean="0"/>
                        <a:t>0</a:t>
                      </a:r>
                      <a:endParaRPr lang="en-US" dirty="0"/>
                    </a:p>
                  </a:txBody>
                  <a:tcPr marL="86360" marR="86360"/>
                </a:tc>
                <a:tc>
                  <a:txBody>
                    <a:bodyPr/>
                    <a:lstStyle/>
                    <a:p>
                      <a:r>
                        <a:rPr lang="en-US" dirty="0" smtClean="0"/>
                        <a:t>(20/2) + 10 = 20</a:t>
                      </a:r>
                      <a:endParaRPr lang="en-US"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120</a:t>
                      </a:r>
                      <a:endParaRPr lang="en-US" dirty="0"/>
                    </a:p>
                  </a:txBody>
                  <a:tcPr marL="86360" marR="86360"/>
                </a:tc>
                <a:tc>
                  <a:txBody>
                    <a:bodyPr/>
                    <a:lstStyle/>
                    <a:p>
                      <a:r>
                        <a:rPr lang="en-US" dirty="0" smtClean="0"/>
                        <a:t>20</a:t>
                      </a:r>
                      <a:endParaRPr lang="en-US" dirty="0"/>
                    </a:p>
                  </a:txBody>
                  <a:tcPr marL="86360" marR="86360"/>
                </a:tc>
              </a:tr>
            </a:tbl>
          </a:graphicData>
        </a:graphic>
      </p:graphicFrame>
      <p:sp>
        <p:nvSpPr>
          <p:cNvPr id="5" name="TextBox 4"/>
          <p:cNvSpPr txBox="1"/>
          <p:nvPr/>
        </p:nvSpPr>
        <p:spPr>
          <a:xfrm>
            <a:off x="609600" y="3810000"/>
            <a:ext cx="7924800" cy="923330"/>
          </a:xfrm>
          <a:prstGeom prst="rect">
            <a:avLst/>
          </a:prstGeom>
          <a:noFill/>
        </p:spPr>
        <p:txBody>
          <a:bodyPr wrap="square" rtlCol="0">
            <a:spAutoFit/>
          </a:bodyPr>
          <a:lstStyle/>
          <a:p>
            <a:r>
              <a:rPr lang="en-US" dirty="0" smtClean="0"/>
              <a:t>Table above shows the production after specialization </a:t>
            </a:r>
          </a:p>
          <a:p>
            <a:r>
              <a:rPr lang="en-US" dirty="0" smtClean="0"/>
              <a:t>The total world output of cotton increases after specialization</a:t>
            </a:r>
          </a:p>
          <a:p>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914400" y="1784350"/>
          <a:ext cx="7772400" cy="246888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Car</a:t>
                      </a:r>
                      <a:r>
                        <a:rPr lang="en-US" baseline="0" dirty="0" smtClean="0"/>
                        <a:t> </a:t>
                      </a:r>
                      <a:endParaRPr lang="en-US" dirty="0"/>
                    </a:p>
                  </a:txBody>
                  <a:tcPr marL="86360" marR="86360"/>
                </a:tc>
                <a:tc>
                  <a:txBody>
                    <a:bodyPr/>
                    <a:lstStyle/>
                    <a:p>
                      <a:r>
                        <a:rPr lang="en-US" dirty="0" smtClean="0"/>
                        <a:t>Motorcycle </a:t>
                      </a:r>
                      <a:endParaRPr lang="en-US" dirty="0"/>
                    </a:p>
                  </a:txBody>
                  <a:tcPr marL="86360" marR="86360"/>
                </a:tc>
                <a:tc>
                  <a:txBody>
                    <a:bodyPr/>
                    <a:lstStyle/>
                    <a:p>
                      <a:r>
                        <a:rPr lang="en-US" dirty="0" smtClean="0"/>
                        <a:t>Opportunity cost of car per unit</a:t>
                      </a:r>
                      <a:endParaRPr lang="en-US" dirty="0"/>
                    </a:p>
                  </a:txBody>
                  <a:tcPr marL="86360" marR="86360"/>
                </a:tc>
                <a:tc>
                  <a:txBody>
                    <a:bodyPr/>
                    <a:lstStyle/>
                    <a:p>
                      <a:r>
                        <a:rPr lang="en-US" dirty="0" smtClean="0"/>
                        <a:t>Opportunity</a:t>
                      </a:r>
                      <a:r>
                        <a:rPr lang="en-US" baseline="0" dirty="0" smtClean="0"/>
                        <a:t> cost of motorcycle per unit</a:t>
                      </a:r>
                      <a:endParaRPr lang="en-US" dirty="0"/>
                    </a:p>
                  </a:txBody>
                  <a:tcPr marL="86360" marR="86360"/>
                </a:tc>
              </a:tr>
              <a:tr h="370840">
                <a:tc>
                  <a:txBody>
                    <a:bodyPr/>
                    <a:lstStyle/>
                    <a:p>
                      <a:r>
                        <a:rPr lang="en-US" dirty="0" smtClean="0"/>
                        <a:t>R</a:t>
                      </a:r>
                      <a:endParaRPr lang="en-US" dirty="0"/>
                    </a:p>
                  </a:txBody>
                  <a:tcPr marL="86360" marR="86360"/>
                </a:tc>
                <a:tc>
                  <a:txBody>
                    <a:bodyPr/>
                    <a:lstStyle/>
                    <a:p>
                      <a:r>
                        <a:rPr lang="en-US" dirty="0" smtClean="0"/>
                        <a:t>100</a:t>
                      </a:r>
                      <a:endParaRPr lang="en-US" dirty="0"/>
                    </a:p>
                  </a:txBody>
                  <a:tcPr marL="86360" marR="86360"/>
                </a:tc>
                <a:tc>
                  <a:txBody>
                    <a:bodyPr/>
                    <a:lstStyle/>
                    <a:p>
                      <a:r>
                        <a:rPr lang="en-US" dirty="0" smtClean="0"/>
                        <a:t>300</a:t>
                      </a:r>
                      <a:endParaRPr lang="en-US" dirty="0"/>
                    </a:p>
                  </a:txBody>
                  <a:tcPr marL="86360" marR="86360"/>
                </a:tc>
                <a:tc>
                  <a:txBody>
                    <a:bodyPr/>
                    <a:lstStyle/>
                    <a:p>
                      <a:r>
                        <a:rPr lang="en-US" dirty="0" smtClean="0"/>
                        <a:t>300/100 = 3 motorcycles</a:t>
                      </a:r>
                      <a:endParaRPr lang="en-US" dirty="0"/>
                    </a:p>
                  </a:txBody>
                  <a:tcPr marL="86360" marR="86360"/>
                </a:tc>
                <a:tc>
                  <a:txBody>
                    <a:bodyPr/>
                    <a:lstStyle/>
                    <a:p>
                      <a:r>
                        <a:rPr lang="en-US" b="1" dirty="0" smtClean="0"/>
                        <a:t>100/300 = 0.3 cars</a:t>
                      </a:r>
                      <a:endParaRPr lang="en-US" b="1" dirty="0"/>
                    </a:p>
                  </a:txBody>
                  <a:tcPr marL="86360" marR="86360"/>
                </a:tc>
              </a:tr>
              <a:tr h="370840">
                <a:tc>
                  <a:txBody>
                    <a:bodyPr/>
                    <a:lstStyle/>
                    <a:p>
                      <a:r>
                        <a:rPr lang="en-US" dirty="0" smtClean="0"/>
                        <a:t>S</a:t>
                      </a:r>
                      <a:endParaRPr lang="en-US" dirty="0"/>
                    </a:p>
                  </a:txBody>
                  <a:tcPr marL="86360" marR="86360"/>
                </a:tc>
                <a:tc>
                  <a:txBody>
                    <a:bodyPr/>
                    <a:lstStyle/>
                    <a:p>
                      <a:r>
                        <a:rPr lang="en-US" b="1" dirty="0" smtClean="0"/>
                        <a:t>250</a:t>
                      </a:r>
                      <a:endParaRPr lang="en-US" b="1" dirty="0"/>
                    </a:p>
                  </a:txBody>
                  <a:tcPr marL="86360" marR="86360"/>
                </a:tc>
                <a:tc>
                  <a:txBody>
                    <a:bodyPr/>
                    <a:lstStyle/>
                    <a:p>
                      <a:r>
                        <a:rPr lang="en-US" b="1" dirty="0" smtClean="0"/>
                        <a:t>350</a:t>
                      </a:r>
                      <a:endParaRPr lang="en-US" b="1" dirty="0"/>
                    </a:p>
                  </a:txBody>
                  <a:tcPr marL="86360" marR="86360"/>
                </a:tc>
                <a:tc>
                  <a:txBody>
                    <a:bodyPr/>
                    <a:lstStyle/>
                    <a:p>
                      <a:r>
                        <a:rPr lang="en-US" b="1" dirty="0" smtClean="0"/>
                        <a:t>350/250 = 1.4 motorcycles</a:t>
                      </a:r>
                      <a:endParaRPr lang="en-US" b="1" dirty="0"/>
                    </a:p>
                  </a:txBody>
                  <a:tcPr marL="86360" marR="86360"/>
                </a:tc>
                <a:tc>
                  <a:txBody>
                    <a:bodyPr/>
                    <a:lstStyle/>
                    <a:p>
                      <a:r>
                        <a:rPr lang="en-US" dirty="0" smtClean="0"/>
                        <a:t>250/350 = 0.7 cars</a:t>
                      </a:r>
                      <a:endParaRPr lang="en-US" dirty="0"/>
                    </a:p>
                  </a:txBody>
                  <a:tcPr marL="86360" marR="8636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1219200" y="2286000"/>
          <a:ext cx="6096000" cy="2819400"/>
        </p:xfrm>
        <a:graphic>
          <a:graphicData uri="http://schemas.openxmlformats.org/drawingml/2006/table">
            <a:tbl>
              <a:tblPr firstRow="1" bandRow="1">
                <a:tableStyleId>{5C22544A-7EE6-4342-B048-85BDC9FD1C3A}</a:tableStyleId>
              </a:tblPr>
              <a:tblGrid>
                <a:gridCol w="1854200"/>
                <a:gridCol w="2258949"/>
                <a:gridCol w="1982851"/>
              </a:tblGrid>
              <a:tr h="517126">
                <a:tc>
                  <a:txBody>
                    <a:bodyPr/>
                    <a:lstStyle/>
                    <a:p>
                      <a:r>
                        <a:rPr lang="en-US" dirty="0" smtClean="0"/>
                        <a:t>Country</a:t>
                      </a:r>
                      <a:endParaRPr lang="en-US" dirty="0"/>
                    </a:p>
                  </a:txBody>
                  <a:tcPr/>
                </a:tc>
                <a:tc>
                  <a:txBody>
                    <a:bodyPr/>
                    <a:lstStyle/>
                    <a:p>
                      <a:r>
                        <a:rPr lang="en-US" dirty="0" smtClean="0"/>
                        <a:t>Car</a:t>
                      </a:r>
                      <a:endParaRPr lang="en-US" dirty="0"/>
                    </a:p>
                  </a:txBody>
                  <a:tcPr/>
                </a:tc>
                <a:tc>
                  <a:txBody>
                    <a:bodyPr/>
                    <a:lstStyle/>
                    <a:p>
                      <a:r>
                        <a:rPr lang="en-US" dirty="0" smtClean="0"/>
                        <a:t>Motorcycle </a:t>
                      </a:r>
                      <a:endParaRPr lang="en-US" dirty="0"/>
                    </a:p>
                  </a:txBody>
                  <a:tcPr/>
                </a:tc>
              </a:tr>
              <a:tr h="892574">
                <a:tc>
                  <a:txBody>
                    <a:bodyPr/>
                    <a:lstStyle/>
                    <a:p>
                      <a:r>
                        <a:rPr lang="en-US" dirty="0" smtClean="0"/>
                        <a:t>R </a:t>
                      </a:r>
                      <a:endParaRPr lang="en-US" dirty="0"/>
                    </a:p>
                  </a:txBody>
                  <a:tcPr/>
                </a:tc>
                <a:tc>
                  <a:txBody>
                    <a:bodyPr/>
                    <a:lstStyle/>
                    <a:p>
                      <a:r>
                        <a:rPr lang="en-US" dirty="0" smtClean="0"/>
                        <a:t>0</a:t>
                      </a:r>
                      <a:endParaRPr lang="en-US" dirty="0"/>
                    </a:p>
                  </a:txBody>
                  <a:tcPr/>
                </a:tc>
                <a:tc>
                  <a:txBody>
                    <a:bodyPr/>
                    <a:lstStyle/>
                    <a:p>
                      <a:r>
                        <a:rPr lang="en-US" dirty="0" smtClean="0"/>
                        <a:t>(100</a:t>
                      </a:r>
                      <a:r>
                        <a:rPr lang="en-US" baseline="0" dirty="0" smtClean="0"/>
                        <a:t>/0.3) + 300 = 633.33</a:t>
                      </a:r>
                      <a:endParaRPr lang="en-US" dirty="0"/>
                    </a:p>
                  </a:txBody>
                  <a:tcPr/>
                </a:tc>
              </a:tr>
              <a:tr h="892574">
                <a:tc>
                  <a:txBody>
                    <a:bodyPr/>
                    <a:lstStyle/>
                    <a:p>
                      <a:r>
                        <a:rPr lang="en-US" dirty="0" smtClean="0"/>
                        <a:t>S </a:t>
                      </a:r>
                      <a:endParaRPr lang="en-US" dirty="0"/>
                    </a:p>
                  </a:txBody>
                  <a:tcPr/>
                </a:tc>
                <a:tc>
                  <a:txBody>
                    <a:bodyPr/>
                    <a:lstStyle/>
                    <a:p>
                      <a:r>
                        <a:rPr lang="en-US" dirty="0" smtClean="0"/>
                        <a:t>(350/1.4) +</a:t>
                      </a:r>
                      <a:r>
                        <a:rPr lang="en-US" baseline="0" dirty="0" smtClean="0"/>
                        <a:t> 250 = 500</a:t>
                      </a:r>
                      <a:endParaRPr lang="en-US" dirty="0"/>
                    </a:p>
                  </a:txBody>
                  <a:tcPr/>
                </a:tc>
                <a:tc>
                  <a:txBody>
                    <a:bodyPr/>
                    <a:lstStyle/>
                    <a:p>
                      <a:r>
                        <a:rPr lang="en-US" dirty="0" smtClean="0"/>
                        <a:t>0</a:t>
                      </a:r>
                      <a:endParaRPr lang="en-US" dirty="0"/>
                    </a:p>
                  </a:txBody>
                  <a:tcPr/>
                </a:tc>
              </a:tr>
              <a:tr h="517126">
                <a:tc>
                  <a:txBody>
                    <a:bodyPr/>
                    <a:lstStyle/>
                    <a:p>
                      <a:r>
                        <a:rPr lang="en-US" b="1" dirty="0" smtClean="0"/>
                        <a:t>Total </a:t>
                      </a:r>
                      <a:endParaRPr lang="en-US" b="1" dirty="0"/>
                    </a:p>
                  </a:txBody>
                  <a:tcPr/>
                </a:tc>
                <a:tc>
                  <a:txBody>
                    <a:bodyPr/>
                    <a:lstStyle/>
                    <a:p>
                      <a:r>
                        <a:rPr lang="en-US" b="1" dirty="0" smtClean="0"/>
                        <a:t>500</a:t>
                      </a:r>
                      <a:endParaRPr lang="en-US" b="1" dirty="0"/>
                    </a:p>
                  </a:txBody>
                  <a:tcPr/>
                </a:tc>
                <a:tc>
                  <a:txBody>
                    <a:bodyPr/>
                    <a:lstStyle/>
                    <a:p>
                      <a:r>
                        <a:rPr lang="en-US" b="1" dirty="0" smtClean="0"/>
                        <a:t>633.33</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Protectionism Policies</a:t>
            </a:r>
            <a:endParaRPr lang="en-US" dirty="0"/>
          </a:p>
        </p:txBody>
      </p:sp>
      <p:sp>
        <p:nvSpPr>
          <p:cNvPr id="3" name="Content Placeholder 2"/>
          <p:cNvSpPr>
            <a:spLocks noGrp="1"/>
          </p:cNvSpPr>
          <p:nvPr>
            <p:ph idx="1"/>
          </p:nvPr>
        </p:nvSpPr>
        <p:spPr>
          <a:xfrm>
            <a:off x="914400" y="1447800"/>
            <a:ext cx="7772400" cy="5410200"/>
          </a:xfrm>
        </p:spPr>
        <p:txBody>
          <a:bodyPr>
            <a:normAutofit/>
          </a:bodyPr>
          <a:lstStyle/>
          <a:p>
            <a:r>
              <a:rPr lang="en-US" dirty="0" smtClean="0"/>
              <a:t>Most countries need protectionism policies to protect local products from foreign competition</a:t>
            </a:r>
          </a:p>
          <a:p>
            <a:r>
              <a:rPr lang="en-US" dirty="0" smtClean="0"/>
              <a:t>There are some purposes/arguments/reasons why some countries need protectionism policies</a:t>
            </a:r>
          </a:p>
          <a:p>
            <a:pPr lvl="1"/>
            <a:r>
              <a:rPr lang="en-US" dirty="0" smtClean="0"/>
              <a:t>National security argument</a:t>
            </a:r>
          </a:p>
          <a:p>
            <a:pPr lvl="1"/>
            <a:r>
              <a:rPr lang="en-US" dirty="0" smtClean="0"/>
              <a:t>Infant industry argument</a:t>
            </a:r>
          </a:p>
          <a:p>
            <a:pPr lvl="1"/>
            <a:r>
              <a:rPr lang="en-US" dirty="0" smtClean="0"/>
              <a:t>Anti-dumping argument</a:t>
            </a:r>
          </a:p>
          <a:p>
            <a:pPr lvl="1"/>
            <a:r>
              <a:rPr lang="en-US" dirty="0" smtClean="0"/>
              <a:t>Domestic employment argument</a:t>
            </a:r>
          </a:p>
          <a:p>
            <a:pPr lvl="1"/>
            <a:r>
              <a:rPr lang="en-US" dirty="0" smtClean="0"/>
              <a:t>Low foreign wage argument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Security Argument</a:t>
            </a:r>
            <a:endParaRPr lang="en-US" dirty="0"/>
          </a:p>
        </p:txBody>
      </p:sp>
      <p:sp>
        <p:nvSpPr>
          <p:cNvPr id="3" name="Content Placeholder 2"/>
          <p:cNvSpPr>
            <a:spLocks noGrp="1"/>
          </p:cNvSpPr>
          <p:nvPr>
            <p:ph idx="1"/>
          </p:nvPr>
        </p:nvSpPr>
        <p:spPr/>
        <p:txBody>
          <a:bodyPr/>
          <a:lstStyle/>
          <a:p>
            <a:r>
              <a:rPr lang="en-US" dirty="0" smtClean="0"/>
              <a:t>Production of goods for war and defense should be produced by country itself </a:t>
            </a:r>
          </a:p>
          <a:p>
            <a:r>
              <a:rPr lang="en-US" dirty="0" smtClean="0"/>
              <a:t>Self-defense production</a:t>
            </a:r>
          </a:p>
          <a:p>
            <a:r>
              <a:rPr lang="en-US" dirty="0" smtClean="0"/>
              <a:t>The country should not depend on other countries to produce security goods especially petrochemicals, munitions, dairy products and rubber.</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Industry Argument</a:t>
            </a:r>
            <a:endParaRPr lang="en-US" dirty="0"/>
          </a:p>
        </p:txBody>
      </p:sp>
      <p:sp>
        <p:nvSpPr>
          <p:cNvPr id="3" name="Content Placeholder 2"/>
          <p:cNvSpPr>
            <a:spLocks noGrp="1"/>
          </p:cNvSpPr>
          <p:nvPr>
            <p:ph idx="1"/>
          </p:nvPr>
        </p:nvSpPr>
        <p:spPr/>
        <p:txBody>
          <a:bodyPr/>
          <a:lstStyle/>
          <a:p>
            <a:r>
              <a:rPr lang="en-US" dirty="0" smtClean="0"/>
              <a:t>Infant or new industries should be protected from established foreign competitors until they experience economies of scale to compete </a:t>
            </a:r>
          </a:p>
          <a:p>
            <a:r>
              <a:rPr lang="en-US" dirty="0" smtClean="0"/>
              <a:t>Example: in order to protect Proton, Malaysia has to impose high tariffs or import quotas on foreign-made cars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Anti-dumping Argument</a:t>
            </a:r>
            <a:endParaRPr lang="en-US" dirty="0"/>
          </a:p>
        </p:txBody>
      </p:sp>
      <p:sp>
        <p:nvSpPr>
          <p:cNvPr id="3" name="Content Placeholder 2"/>
          <p:cNvSpPr>
            <a:spLocks noGrp="1"/>
          </p:cNvSpPr>
          <p:nvPr>
            <p:ph idx="1"/>
          </p:nvPr>
        </p:nvSpPr>
        <p:spPr>
          <a:xfrm>
            <a:off x="914400" y="1371600"/>
            <a:ext cx="7772400" cy="5257800"/>
          </a:xfrm>
        </p:spPr>
        <p:txBody>
          <a:bodyPr>
            <a:normAutofit fontScale="92500" lnSpcReduction="20000"/>
          </a:bodyPr>
          <a:lstStyle/>
          <a:p>
            <a:r>
              <a:rPr lang="en-US" dirty="0" smtClean="0"/>
              <a:t>Dumping is the sale of goods abroad at a lower price or below the price charged in the local market</a:t>
            </a:r>
          </a:p>
          <a:p>
            <a:r>
              <a:rPr lang="en-MY" dirty="0" smtClean="0"/>
              <a:t>Dumping is an </a:t>
            </a:r>
            <a:r>
              <a:rPr lang="en-MY" b="1" u="sng" dirty="0" smtClean="0">
                <a:solidFill>
                  <a:schemeClr val="accent2">
                    <a:lumMod val="60000"/>
                    <a:lumOff val="40000"/>
                  </a:schemeClr>
                </a:solidFill>
              </a:rPr>
              <a:t>international price discrimination </a:t>
            </a:r>
            <a:r>
              <a:rPr lang="en-MY" dirty="0" smtClean="0"/>
              <a:t>whereby a company charges more in its home market than in the export market. </a:t>
            </a:r>
            <a:endParaRPr lang="en-US" dirty="0" smtClean="0"/>
          </a:p>
          <a:p>
            <a:r>
              <a:rPr lang="en-US" dirty="0" smtClean="0"/>
              <a:t>Therefore, anti-dumping argument is to protect local goods from foreign goods</a:t>
            </a:r>
          </a:p>
          <a:p>
            <a:r>
              <a:rPr lang="en-US" dirty="0" smtClean="0"/>
              <a:t>Example: if Thailand sells its rice at a lower price than Malaysia, this will be referred to as dumping rice in Malaysia. This will worsen the situation for producers in Malaysia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Korea anti-dumping on Malaysian plywood</a:t>
            </a:r>
            <a:endParaRPr lang="en-MY" dirty="0"/>
          </a:p>
        </p:txBody>
      </p:sp>
      <p:pic>
        <p:nvPicPr>
          <p:cNvPr id="6" name="Content Placeholder 5"/>
          <p:cNvPicPr>
            <a:picLocks noGrp="1"/>
          </p:cNvPicPr>
          <p:nvPr>
            <p:ph idx="1"/>
          </p:nvPr>
        </p:nvPicPr>
        <p:blipFill>
          <a:blip r:embed="rId2" cstate="print"/>
          <a:stretch>
            <a:fillRect/>
          </a:stretch>
        </p:blipFill>
        <p:spPr>
          <a:xfrm>
            <a:off x="914400" y="1885429"/>
            <a:ext cx="7772400" cy="4369841"/>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MY" dirty="0" smtClean="0"/>
              <a:t>The Korea Trade Commission (KTC), under the Ministry of Knowledge Economy, said it has decided to request the finance minister to approve the imposition of anti-dumping duties of 5.12-38.1 per cent on Malaysian veneer for a duration of three years.</a:t>
            </a:r>
          </a:p>
          <a:p>
            <a:r>
              <a:rPr lang="en-MY" dirty="0" smtClean="0"/>
              <a:t>KTC found in its 10-month investigation that local Korea plywood makers had been damaged by imports of Malaysian rivals who sold the products at unfairly low prices</a:t>
            </a:r>
            <a:endParaRPr lang="en-MY" dirty="0"/>
          </a:p>
        </p:txBody>
      </p:sp>
      <p:sp>
        <p:nvSpPr>
          <p:cNvPr id="4" name="Title 1"/>
          <p:cNvSpPr>
            <a:spLocks noGrp="1"/>
          </p:cNvSpPr>
          <p:nvPr>
            <p:ph type="title"/>
          </p:nvPr>
        </p:nvSpPr>
        <p:spPr/>
        <p:txBody>
          <a:bodyPr/>
          <a:lstStyle/>
          <a:p>
            <a:r>
              <a:rPr lang="en-US" dirty="0" smtClean="0"/>
              <a:t>South Korea anti-dumping on Malaysian plywood</a:t>
            </a:r>
            <a:endParaRPr lang="en-MY"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Domestic Employment Argument</a:t>
            </a:r>
            <a:endParaRPr lang="en-US" dirty="0"/>
          </a:p>
        </p:txBody>
      </p:sp>
      <p:sp>
        <p:nvSpPr>
          <p:cNvPr id="3" name="Content Placeholder 2"/>
          <p:cNvSpPr>
            <a:spLocks noGrp="1"/>
          </p:cNvSpPr>
          <p:nvPr>
            <p:ph idx="1"/>
          </p:nvPr>
        </p:nvSpPr>
        <p:spPr/>
        <p:txBody>
          <a:bodyPr/>
          <a:lstStyle/>
          <a:p>
            <a:r>
              <a:rPr lang="en-US" dirty="0" smtClean="0"/>
              <a:t>The country needs to practice protectionism and protect domestic employment by reducing imports but increasing exports</a:t>
            </a:r>
          </a:p>
          <a:p>
            <a:r>
              <a:rPr lang="en-US" dirty="0" smtClean="0"/>
              <a:t>Lower domestic output therefore lead to unemployment</a:t>
            </a:r>
          </a:p>
          <a:p>
            <a:r>
              <a:rPr lang="en-US" dirty="0" smtClean="0"/>
              <a:t>Therefore, local producer can compete with foreign producer  and can avoid unemployment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Line 12"/>
          <p:cNvSpPr>
            <a:spLocks noChangeShapeType="1"/>
          </p:cNvSpPr>
          <p:nvPr/>
        </p:nvSpPr>
        <p:spPr bwMode="auto">
          <a:xfrm flipV="1">
            <a:off x="4114800" y="1828800"/>
            <a:ext cx="0" cy="1584325"/>
          </a:xfrm>
          <a:prstGeom prst="line">
            <a:avLst/>
          </a:prstGeom>
          <a:noFill/>
          <a:ln w="38100">
            <a:solidFill>
              <a:srgbClr val="FFFF00"/>
            </a:solidFill>
            <a:prstDash val="sysDot"/>
            <a:round/>
            <a:headEnd/>
            <a:tailEnd/>
          </a:ln>
          <a:effectLst/>
        </p:spPr>
        <p:txBody>
          <a:bodyPr/>
          <a:lstStyle/>
          <a:p>
            <a:pPr fontAlgn="auto">
              <a:spcBef>
                <a:spcPts val="0"/>
              </a:spcBef>
              <a:spcAft>
                <a:spcPts val="0"/>
              </a:spcAft>
              <a:defRPr/>
            </a:pPr>
            <a:endParaRPr lang="en-US" kern="0" noProof="1">
              <a:solidFill>
                <a:srgbClr val="FFFFFF"/>
              </a:solidFill>
              <a:latin typeface="Arial" pitchFamily="34" charset="0"/>
              <a:ea typeface="ＭＳ Ｐゴシック" pitchFamily="-97" charset="-128"/>
            </a:endParaRPr>
          </a:p>
        </p:txBody>
      </p:sp>
      <p:sp>
        <p:nvSpPr>
          <p:cNvPr id="112" name="Line 16"/>
          <p:cNvSpPr>
            <a:spLocks noChangeShapeType="1"/>
          </p:cNvSpPr>
          <p:nvPr/>
        </p:nvSpPr>
        <p:spPr bwMode="auto">
          <a:xfrm flipV="1">
            <a:off x="2514600" y="4495800"/>
            <a:ext cx="6350" cy="1981200"/>
          </a:xfrm>
          <a:prstGeom prst="line">
            <a:avLst/>
          </a:prstGeom>
          <a:noFill/>
          <a:ln w="38100">
            <a:solidFill>
              <a:srgbClr val="FFFF00"/>
            </a:solidFill>
            <a:prstDash val="sysDot"/>
            <a:round/>
            <a:headEnd/>
            <a:tailEnd/>
          </a:ln>
          <a:effectLst/>
        </p:spPr>
        <p:txBody>
          <a:bodyPr/>
          <a:lstStyle/>
          <a:p>
            <a:pPr fontAlgn="auto">
              <a:spcBef>
                <a:spcPts val="0"/>
              </a:spcBef>
              <a:spcAft>
                <a:spcPts val="0"/>
              </a:spcAft>
              <a:defRPr/>
            </a:pPr>
            <a:endParaRPr lang="en-US" kern="0" noProof="1">
              <a:solidFill>
                <a:sysClr val="windowText" lastClr="000000"/>
              </a:solidFill>
              <a:latin typeface="Arial" pitchFamily="34" charset="0"/>
              <a:ea typeface="ＭＳ Ｐゴシック" pitchFamily="-97" charset="-128"/>
            </a:endParaRPr>
          </a:p>
        </p:txBody>
      </p:sp>
      <p:sp>
        <p:nvSpPr>
          <p:cNvPr id="10247"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MY" sz="1200" noProof="1">
              <a:solidFill>
                <a:srgbClr val="171717"/>
              </a:solidFill>
              <a:latin typeface="Arial Narrow" pitchFamily="34" charset="0"/>
              <a:ea typeface="ＭＳ Ｐゴシック" pitchFamily="-111" charset="-128"/>
            </a:endParaRPr>
          </a:p>
        </p:txBody>
      </p:sp>
      <p:grpSp>
        <p:nvGrpSpPr>
          <p:cNvPr id="2" name="Group 33"/>
          <p:cNvGrpSpPr/>
          <p:nvPr/>
        </p:nvGrpSpPr>
        <p:grpSpPr>
          <a:xfrm>
            <a:off x="533400" y="3429000"/>
            <a:ext cx="8248650" cy="1368425"/>
            <a:chOff x="533400" y="3352800"/>
            <a:chExt cx="8248650" cy="1368425"/>
          </a:xfrm>
        </p:grpSpPr>
        <p:grpSp>
          <p:nvGrpSpPr>
            <p:cNvPr id="3" name="Gruppe 74"/>
            <p:cNvGrpSpPr>
              <a:grpSpLocks/>
            </p:cNvGrpSpPr>
            <p:nvPr/>
          </p:nvGrpSpPr>
          <p:grpSpPr bwMode="auto">
            <a:xfrm>
              <a:off x="533400" y="3352800"/>
              <a:ext cx="8248650" cy="1174750"/>
              <a:chOff x="478807" y="3859777"/>
              <a:chExt cx="8249946" cy="1173993"/>
            </a:xfrm>
          </p:grpSpPr>
          <p:sp>
            <p:nvSpPr>
              <p:cNvPr id="10250" name="Vinkel 118"/>
              <p:cNvSpPr>
                <a:spLocks noChangeArrowheads="1"/>
              </p:cNvSpPr>
              <p:nvPr/>
            </p:nvSpPr>
            <p:spPr bwMode="auto">
              <a:xfrm>
                <a:off x="3617788" y="3859777"/>
                <a:ext cx="2048197" cy="1156541"/>
              </a:xfrm>
              <a:prstGeom prst="chevron">
                <a:avLst>
                  <a:gd name="adj" fmla="val 49997"/>
                </a:avLst>
              </a:prstGeom>
              <a:gradFill rotWithShape="1">
                <a:gsLst>
                  <a:gs pos="0">
                    <a:srgbClr val="1F88C8"/>
                  </a:gs>
                  <a:gs pos="100000">
                    <a:srgbClr val="41A7C3"/>
                  </a:gs>
                </a:gsLst>
                <a:lin ang="5400000"/>
              </a:gradFill>
              <a:ln w="9525">
                <a:solidFill>
                  <a:srgbClr val="34A8CC"/>
                </a:solidFill>
                <a:miter lim="800000"/>
                <a:headEnd/>
                <a:tailEnd/>
              </a:ln>
            </p:spPr>
            <p:txBody>
              <a:bodyPr anchor="ctr"/>
              <a:lstStyle/>
              <a:p>
                <a:pPr algn="ctr"/>
                <a:endParaRPr lang="en-MY" sz="1600" noProof="1">
                  <a:solidFill>
                    <a:srgbClr val="FFFFFF"/>
                  </a:solidFill>
                  <a:latin typeface="Calibri" pitchFamily="-111" charset="0"/>
                  <a:ea typeface="ＭＳ Ｐゴシック" pitchFamily="-111" charset="-128"/>
                </a:endParaRPr>
              </a:p>
            </p:txBody>
          </p:sp>
          <p:sp>
            <p:nvSpPr>
              <p:cNvPr id="10251" name="Pentagon 119"/>
              <p:cNvSpPr>
                <a:spLocks noChangeArrowheads="1"/>
              </p:cNvSpPr>
              <p:nvPr/>
            </p:nvSpPr>
            <p:spPr bwMode="auto">
              <a:xfrm>
                <a:off x="478807" y="3878815"/>
                <a:ext cx="2124409" cy="1154955"/>
              </a:xfrm>
              <a:prstGeom prst="homePlate">
                <a:avLst>
                  <a:gd name="adj" fmla="val 50004"/>
                </a:avLst>
              </a:prstGeom>
              <a:gradFill rotWithShape="1">
                <a:gsLst>
                  <a:gs pos="0">
                    <a:srgbClr val="10253F"/>
                  </a:gs>
                  <a:gs pos="59000">
                    <a:srgbClr val="254061"/>
                  </a:gs>
                  <a:gs pos="100000">
                    <a:srgbClr val="254061"/>
                  </a:gs>
                </a:gsLst>
                <a:lin ang="5400000"/>
              </a:gradFill>
              <a:ln w="9525">
                <a:noFill/>
                <a:miter lim="800000"/>
                <a:headEnd/>
                <a:tailEnd/>
              </a:ln>
            </p:spPr>
            <p:txBody>
              <a:bodyPr anchor="ctr"/>
              <a:lstStyle/>
              <a:p>
                <a:pPr algn="ctr"/>
                <a:endParaRPr lang="en-MY" sz="1600" noProof="1">
                  <a:solidFill>
                    <a:srgbClr val="FFFFFF"/>
                  </a:solidFill>
                  <a:latin typeface="Calibri" pitchFamily="-111" charset="0"/>
                  <a:ea typeface="ＭＳ Ｐゴシック" pitchFamily="-111" charset="-128"/>
                </a:endParaRPr>
              </a:p>
            </p:txBody>
          </p:sp>
          <p:sp>
            <p:nvSpPr>
              <p:cNvPr id="10252" name="Vinkel 120"/>
              <p:cNvSpPr>
                <a:spLocks noChangeArrowheads="1"/>
              </p:cNvSpPr>
              <p:nvPr/>
            </p:nvSpPr>
            <p:spPr bwMode="auto">
              <a:xfrm>
                <a:off x="2087198" y="3877228"/>
                <a:ext cx="2048197" cy="1156542"/>
              </a:xfrm>
              <a:prstGeom prst="chevron">
                <a:avLst>
                  <a:gd name="adj" fmla="val 49997"/>
                </a:avLst>
              </a:prstGeom>
              <a:gradFill rotWithShape="1">
                <a:gsLst>
                  <a:gs pos="0">
                    <a:srgbClr val="1F88C8"/>
                  </a:gs>
                  <a:gs pos="100000">
                    <a:srgbClr val="002060"/>
                  </a:gs>
                </a:gsLst>
                <a:lin ang="5400000"/>
              </a:gradFill>
              <a:ln w="9525">
                <a:noFill/>
                <a:miter lim="800000"/>
                <a:headEnd/>
                <a:tailEnd/>
              </a:ln>
            </p:spPr>
            <p:txBody>
              <a:bodyPr anchor="ctr"/>
              <a:lstStyle/>
              <a:p>
                <a:pPr algn="ctr"/>
                <a:endParaRPr lang="en-MY" sz="1400" b="1" noProof="1">
                  <a:solidFill>
                    <a:srgbClr val="FFFFFF"/>
                  </a:solidFill>
                  <a:latin typeface="Calibri" pitchFamily="-111" charset="0"/>
                  <a:ea typeface="ＭＳ Ｐゴシック" pitchFamily="-111" charset="-128"/>
                </a:endParaRPr>
              </a:p>
            </p:txBody>
          </p:sp>
          <p:sp>
            <p:nvSpPr>
              <p:cNvPr id="10253" name="Vinkel 124"/>
              <p:cNvSpPr>
                <a:spLocks noChangeArrowheads="1"/>
              </p:cNvSpPr>
              <p:nvPr/>
            </p:nvSpPr>
            <p:spPr bwMode="auto">
              <a:xfrm>
                <a:off x="5149966" y="3877228"/>
                <a:ext cx="2048197" cy="1156542"/>
              </a:xfrm>
              <a:prstGeom prst="chevron">
                <a:avLst>
                  <a:gd name="adj" fmla="val 49997"/>
                </a:avLst>
              </a:prstGeom>
              <a:gradFill rotWithShape="1">
                <a:gsLst>
                  <a:gs pos="0">
                    <a:srgbClr val="8EABDE"/>
                  </a:gs>
                  <a:gs pos="50000">
                    <a:srgbClr val="8EABDE"/>
                  </a:gs>
                  <a:gs pos="100000">
                    <a:srgbClr val="8FACE1"/>
                  </a:gs>
                </a:gsLst>
                <a:lin ang="5400000" scaled="1"/>
              </a:gradFill>
              <a:ln w="25400">
                <a:noFill/>
                <a:miter lim="800000"/>
                <a:headEnd/>
                <a:tailEnd/>
              </a:ln>
            </p:spPr>
            <p:txBody>
              <a:bodyPr anchor="ctr"/>
              <a:lstStyle/>
              <a:p>
                <a:pPr indent="-342900" algn="ctr"/>
                <a:endParaRPr lang="en-MY" sz="4800" b="1" noProof="1">
                  <a:solidFill>
                    <a:srgbClr val="FFFFFF"/>
                  </a:solidFill>
                  <a:latin typeface="Calibri" pitchFamily="-111" charset="0"/>
                  <a:ea typeface="ＭＳ Ｐゴシック" pitchFamily="-111" charset="-128"/>
                </a:endParaRPr>
              </a:p>
            </p:txBody>
          </p:sp>
          <p:sp>
            <p:nvSpPr>
              <p:cNvPr id="10254" name="Vinkel 125"/>
              <p:cNvSpPr>
                <a:spLocks noChangeArrowheads="1"/>
              </p:cNvSpPr>
              <p:nvPr/>
            </p:nvSpPr>
            <p:spPr bwMode="auto">
              <a:xfrm>
                <a:off x="6680556" y="3877228"/>
                <a:ext cx="2048197" cy="1156542"/>
              </a:xfrm>
              <a:prstGeom prst="chevron">
                <a:avLst>
                  <a:gd name="adj" fmla="val 49997"/>
                </a:avLst>
              </a:prstGeom>
              <a:gradFill rotWithShape="1">
                <a:gsLst>
                  <a:gs pos="0">
                    <a:srgbClr val="C2D1ED"/>
                  </a:gs>
                  <a:gs pos="50000">
                    <a:srgbClr val="C2D1ED"/>
                  </a:gs>
                  <a:gs pos="100000">
                    <a:srgbClr val="9AB5E4"/>
                  </a:gs>
                </a:gsLst>
                <a:lin ang="5400000" scaled="1"/>
              </a:gradFill>
              <a:ln w="25400">
                <a:noFill/>
                <a:miter lim="800000"/>
                <a:headEnd/>
                <a:tailEnd/>
              </a:ln>
            </p:spPr>
            <p:txBody>
              <a:bodyPr anchor="ctr"/>
              <a:lstStyle/>
              <a:p>
                <a:pPr indent="-342900" algn="ctr"/>
                <a:endParaRPr lang="en-MY" sz="4800" b="1" noProof="1">
                  <a:solidFill>
                    <a:srgbClr val="FFFFFF"/>
                  </a:solidFill>
                  <a:latin typeface="Calibri" pitchFamily="-111" charset="0"/>
                  <a:ea typeface="ＭＳ Ｐゴシック" pitchFamily="-111" charset="-128"/>
                </a:endParaRPr>
              </a:p>
            </p:txBody>
          </p:sp>
        </p:grpSp>
        <p:sp>
          <p:nvSpPr>
            <p:cNvPr id="10255" name="Rectangle 3"/>
            <p:cNvSpPr>
              <a:spLocks noChangeArrowheads="1"/>
            </p:cNvSpPr>
            <p:nvPr/>
          </p:nvSpPr>
          <p:spPr bwMode="auto">
            <a:xfrm>
              <a:off x="544513" y="4521200"/>
              <a:ext cx="7646987" cy="200025"/>
            </a:xfrm>
            <a:prstGeom prst="rect">
              <a:avLst/>
            </a:prstGeom>
            <a:gradFill rotWithShape="1">
              <a:gsLst>
                <a:gs pos="0">
                  <a:srgbClr val="969696"/>
                </a:gs>
                <a:gs pos="100000">
                  <a:srgbClr val="FFFFFF">
                    <a:alpha val="0"/>
                  </a:srgbClr>
                </a:gs>
              </a:gsLst>
              <a:lin ang="5400000" scaled="1"/>
            </a:gradFill>
            <a:ln w="9525">
              <a:noFill/>
              <a:miter lim="800000"/>
              <a:headEnd/>
              <a:tailEnd/>
            </a:ln>
          </p:spPr>
          <p:txBody>
            <a:bodyPr wrap="none" anchor="ctr"/>
            <a:lstStyle/>
            <a:p>
              <a:endParaRPr lang="en-MY" noProof="1">
                <a:solidFill>
                  <a:srgbClr val="000000"/>
                </a:solidFill>
                <a:ea typeface="ＭＳ Ｐゴシック" pitchFamily="-111" charset="-128"/>
              </a:endParaRPr>
            </a:p>
          </p:txBody>
        </p:sp>
      </p:grpSp>
      <p:sp>
        <p:nvSpPr>
          <p:cNvPr id="10256" name="Titel 16"/>
          <p:cNvSpPr txBox="1">
            <a:spLocks/>
          </p:cNvSpPr>
          <p:nvPr/>
        </p:nvSpPr>
        <p:spPr bwMode="auto">
          <a:xfrm>
            <a:off x="177800" y="833438"/>
            <a:ext cx="4584700" cy="563562"/>
          </a:xfrm>
          <a:prstGeom prst="rect">
            <a:avLst/>
          </a:prstGeom>
          <a:noFill/>
          <a:ln w="9525">
            <a:noFill/>
            <a:miter lim="800000"/>
            <a:headEnd/>
            <a:tailEnd/>
          </a:ln>
        </p:spPr>
        <p:txBody>
          <a:bodyPr/>
          <a:lstStyle/>
          <a:p>
            <a:pPr defTabSz="457200"/>
            <a:r>
              <a:rPr lang="da-DK" sz="3200">
                <a:solidFill>
                  <a:srgbClr val="FFFFFF"/>
                </a:solidFill>
                <a:latin typeface="Arial Narrow" pitchFamily="34" charset="0"/>
                <a:ea typeface="ＭＳ Ｐゴシック" pitchFamily="-111" charset="-128"/>
              </a:rPr>
              <a:t>Arrow Process</a:t>
            </a:r>
          </a:p>
        </p:txBody>
      </p:sp>
      <p:sp>
        <p:nvSpPr>
          <p:cNvPr id="10259" name="Rektangel 145"/>
          <p:cNvSpPr>
            <a:spLocks noChangeArrowheads="1"/>
          </p:cNvSpPr>
          <p:nvPr/>
        </p:nvSpPr>
        <p:spPr bwMode="auto">
          <a:xfrm>
            <a:off x="609600" y="1905000"/>
            <a:ext cx="3214710" cy="1569660"/>
          </a:xfrm>
          <a:prstGeom prst="rect">
            <a:avLst/>
          </a:prstGeom>
          <a:noFill/>
          <a:ln w="9525">
            <a:noFill/>
            <a:miter lim="800000"/>
            <a:headEnd/>
            <a:tailEnd/>
          </a:ln>
        </p:spPr>
        <p:txBody>
          <a:bodyPr wrap="square">
            <a:spAutoFit/>
          </a:bodyPr>
          <a:lstStyle/>
          <a:p>
            <a:pPr>
              <a:buFontTx/>
              <a:buChar char="-"/>
            </a:pPr>
            <a:r>
              <a:rPr lang="en-US" sz="1600" b="1" dirty="0">
                <a:solidFill>
                  <a:srgbClr val="080808"/>
                </a:solidFill>
                <a:latin typeface="Calibri" pitchFamily="-111" charset="0"/>
                <a:ea typeface="ＭＳ Ｐゴシック" pitchFamily="-111" charset="-128"/>
              </a:rPr>
              <a:t>  </a:t>
            </a:r>
            <a:r>
              <a:rPr lang="en-US" sz="1600" b="1" dirty="0" smtClean="0">
                <a:latin typeface="Calibri" pitchFamily="-111" charset="0"/>
                <a:ea typeface="ＭＳ Ｐゴシック" pitchFamily="-111" charset="-128"/>
              </a:rPr>
              <a:t>Definition</a:t>
            </a:r>
          </a:p>
          <a:p>
            <a:pPr>
              <a:buFontTx/>
              <a:buChar char="-"/>
            </a:pPr>
            <a:r>
              <a:rPr lang="en-US" sz="1600" b="1" dirty="0">
                <a:latin typeface="Calibri" pitchFamily="-111" charset="0"/>
                <a:ea typeface="ＭＳ Ｐゴシック" pitchFamily="-111" charset="-128"/>
              </a:rPr>
              <a:t> </a:t>
            </a:r>
            <a:r>
              <a:rPr lang="en-US" sz="1600" b="1" dirty="0" smtClean="0">
                <a:latin typeface="Calibri" pitchFamily="-111" charset="0"/>
                <a:ea typeface="ＭＳ Ｐゴシック" pitchFamily="-111" charset="-128"/>
              </a:rPr>
              <a:t>Merits and demerits</a:t>
            </a:r>
          </a:p>
          <a:p>
            <a:pPr>
              <a:buFontTx/>
              <a:buChar char="-"/>
            </a:pPr>
            <a:r>
              <a:rPr lang="en-US" sz="1600" b="1" dirty="0">
                <a:solidFill>
                  <a:srgbClr val="080808"/>
                </a:solidFill>
                <a:latin typeface="Calibri" pitchFamily="-111" charset="0"/>
                <a:ea typeface="ＭＳ Ｐゴシック" pitchFamily="-111" charset="-128"/>
              </a:rPr>
              <a:t> </a:t>
            </a:r>
            <a:r>
              <a:rPr lang="en-US" sz="1600" b="1" dirty="0" smtClean="0">
                <a:solidFill>
                  <a:srgbClr val="080808"/>
                </a:solidFill>
                <a:latin typeface="Calibri" pitchFamily="-111" charset="0"/>
                <a:ea typeface="ＭＳ Ｐゴシック" pitchFamily="-111" charset="-128"/>
              </a:rPr>
              <a:t> </a:t>
            </a:r>
            <a:r>
              <a:rPr lang="en-US" sz="1600" b="1" dirty="0">
                <a:latin typeface="Calibri" pitchFamily="34" charset="0"/>
              </a:rPr>
              <a:t>Comparison between domestic trade &amp; </a:t>
            </a:r>
            <a:r>
              <a:rPr lang="en-US" sz="1600" b="1" dirty="0" smtClean="0">
                <a:latin typeface="Calibri" pitchFamily="34" charset="0"/>
              </a:rPr>
              <a:t>international trade</a:t>
            </a:r>
            <a:endParaRPr lang="en-US" sz="1600" b="1" dirty="0">
              <a:latin typeface="Calibri" pitchFamily="34" charset="0"/>
            </a:endParaRPr>
          </a:p>
          <a:p>
            <a:pPr>
              <a:buFontTx/>
              <a:buChar char="-"/>
            </a:pPr>
            <a:endParaRPr lang="en-US" sz="1600" b="1" dirty="0" smtClean="0">
              <a:solidFill>
                <a:srgbClr val="080808"/>
              </a:solidFill>
              <a:latin typeface="Calibri" pitchFamily="-111" charset="0"/>
              <a:ea typeface="ＭＳ Ｐゴシック" pitchFamily="-111" charset="-128"/>
            </a:endParaRPr>
          </a:p>
          <a:p>
            <a:pPr>
              <a:buFontTx/>
              <a:buChar char="-"/>
            </a:pPr>
            <a:endParaRPr lang="en-US" sz="1600" b="1" dirty="0" smtClean="0">
              <a:solidFill>
                <a:srgbClr val="080808"/>
              </a:solidFill>
              <a:latin typeface="Calibri" pitchFamily="-111" charset="0"/>
              <a:ea typeface="ＭＳ Ｐゴシック" pitchFamily="-111" charset="-128"/>
            </a:endParaRPr>
          </a:p>
        </p:txBody>
      </p:sp>
      <p:sp>
        <p:nvSpPr>
          <p:cNvPr id="10260" name="Rektangel 146"/>
          <p:cNvSpPr>
            <a:spLocks noChangeArrowheads="1"/>
          </p:cNvSpPr>
          <p:nvPr/>
        </p:nvSpPr>
        <p:spPr bwMode="auto">
          <a:xfrm>
            <a:off x="4214810" y="1643050"/>
            <a:ext cx="2857520" cy="1421928"/>
          </a:xfrm>
          <a:prstGeom prst="rect">
            <a:avLst/>
          </a:prstGeom>
          <a:noFill/>
          <a:ln w="9525">
            <a:noFill/>
            <a:miter lim="800000"/>
            <a:headEnd/>
            <a:tailEnd/>
          </a:ln>
        </p:spPr>
        <p:txBody>
          <a:bodyPr wrap="square">
            <a:spAutoFit/>
          </a:bodyPr>
          <a:lstStyle/>
          <a:p>
            <a:pPr defTabSz="801688">
              <a:spcBef>
                <a:spcPct val="20000"/>
              </a:spcBef>
              <a:buFontTx/>
              <a:buChar char="-"/>
            </a:pPr>
            <a:r>
              <a:rPr lang="en-US" sz="1600" b="1" noProof="1" smtClean="0">
                <a:latin typeface="Calibri" pitchFamily="34" charset="0"/>
                <a:ea typeface="ＭＳ Ｐゴシック" pitchFamily="-111" charset="-128"/>
                <a:cs typeface="Calibri" pitchFamily="34" charset="0"/>
              </a:rPr>
              <a:t> Purposes of protectionism policies</a:t>
            </a:r>
          </a:p>
          <a:p>
            <a:pPr defTabSz="801688">
              <a:spcBef>
                <a:spcPct val="20000"/>
              </a:spcBef>
              <a:buFontTx/>
              <a:buChar char="-"/>
            </a:pPr>
            <a:r>
              <a:rPr lang="en-US" sz="1600" b="1" noProof="1" smtClean="0">
                <a:solidFill>
                  <a:srgbClr val="080808"/>
                </a:solidFill>
                <a:latin typeface="Calibri" pitchFamily="34" charset="0"/>
                <a:ea typeface="ＭＳ Ｐゴシック" pitchFamily="-111" charset="-128"/>
                <a:cs typeface="Calibri" pitchFamily="34" charset="0"/>
              </a:rPr>
              <a:t> </a:t>
            </a:r>
            <a:r>
              <a:rPr lang="en-US" sz="1600" b="1" noProof="1" smtClean="0">
                <a:latin typeface="Calibri" pitchFamily="34" charset="0"/>
                <a:ea typeface="ＭＳ Ｐゴシック" pitchFamily="-111" charset="-128"/>
                <a:cs typeface="Calibri" pitchFamily="34" charset="0"/>
              </a:rPr>
              <a:t>Tools of protectionism instruments</a:t>
            </a:r>
          </a:p>
          <a:p>
            <a:pPr defTabSz="801688">
              <a:spcBef>
                <a:spcPct val="20000"/>
              </a:spcBef>
            </a:pPr>
            <a:endParaRPr lang="en-US" sz="1600" b="1" noProof="1">
              <a:latin typeface="Calibri" pitchFamily="34" charset="0"/>
              <a:ea typeface="ＭＳ Ｐゴシック" pitchFamily="-111" charset="-128"/>
              <a:cs typeface="Calibri" pitchFamily="34" charset="0"/>
            </a:endParaRPr>
          </a:p>
        </p:txBody>
      </p:sp>
      <p:sp>
        <p:nvSpPr>
          <p:cNvPr id="10264" name="Rektangel 155"/>
          <p:cNvSpPr>
            <a:spLocks noChangeArrowheads="1"/>
          </p:cNvSpPr>
          <p:nvPr/>
        </p:nvSpPr>
        <p:spPr bwMode="auto">
          <a:xfrm>
            <a:off x="4191000" y="3810000"/>
            <a:ext cx="1600200" cy="338554"/>
          </a:xfrm>
          <a:prstGeom prst="rect">
            <a:avLst/>
          </a:prstGeom>
          <a:noFill/>
          <a:ln w="9525">
            <a:noFill/>
            <a:miter lim="800000"/>
            <a:headEnd/>
            <a:tailEnd/>
          </a:ln>
        </p:spPr>
        <p:txBody>
          <a:bodyPr wrap="square">
            <a:spAutoFit/>
          </a:bodyPr>
          <a:lstStyle/>
          <a:p>
            <a:r>
              <a:rPr lang="en-US" sz="1600" b="1" noProof="1" smtClean="0">
                <a:solidFill>
                  <a:srgbClr val="FFFFFF"/>
                </a:solidFill>
                <a:latin typeface="Calibri" pitchFamily="-111" charset="0"/>
                <a:ea typeface="ＭＳ Ｐゴシック" pitchFamily="-111" charset="-128"/>
              </a:rPr>
              <a:t>PROTECTIONISM</a:t>
            </a:r>
            <a:endParaRPr lang="en-US" sz="1600" noProof="1">
              <a:solidFill>
                <a:srgbClr val="FFFFFF"/>
              </a:solidFill>
              <a:latin typeface="Calibri" pitchFamily="-111" charset="0"/>
              <a:ea typeface="ＭＳ Ｐゴシック" pitchFamily="-111" charset="-128"/>
            </a:endParaRPr>
          </a:p>
        </p:txBody>
      </p:sp>
      <p:sp>
        <p:nvSpPr>
          <p:cNvPr id="10265" name="Rektangel 156"/>
          <p:cNvSpPr>
            <a:spLocks noChangeArrowheads="1"/>
          </p:cNvSpPr>
          <p:nvPr/>
        </p:nvSpPr>
        <p:spPr bwMode="auto">
          <a:xfrm>
            <a:off x="7239000" y="3500438"/>
            <a:ext cx="1905000" cy="276999"/>
          </a:xfrm>
          <a:prstGeom prst="rect">
            <a:avLst/>
          </a:prstGeom>
          <a:noFill/>
          <a:ln w="9525">
            <a:noFill/>
            <a:miter lim="800000"/>
            <a:headEnd/>
            <a:tailEnd/>
          </a:ln>
        </p:spPr>
        <p:txBody>
          <a:bodyPr>
            <a:spAutoFit/>
          </a:bodyPr>
          <a:lstStyle/>
          <a:p>
            <a:r>
              <a:rPr lang="en-MY" sz="1200" b="1" noProof="1">
                <a:solidFill>
                  <a:srgbClr val="0070C0"/>
                </a:solidFill>
                <a:latin typeface="Calibri" pitchFamily="-111" charset="0"/>
                <a:ea typeface="ＭＳ Ｐゴシック" pitchFamily="-111" charset="-128"/>
              </a:rPr>
              <a:t> </a:t>
            </a:r>
            <a:endParaRPr lang="en-US" sz="1600" noProof="1">
              <a:solidFill>
                <a:srgbClr val="0070C0"/>
              </a:solidFill>
              <a:latin typeface="Calibri" pitchFamily="-111" charset="0"/>
              <a:ea typeface="ＭＳ Ｐゴシック" pitchFamily="-111" charset="-128"/>
            </a:endParaRPr>
          </a:p>
        </p:txBody>
      </p:sp>
      <p:sp>
        <p:nvSpPr>
          <p:cNvPr id="10266" name="Rektangel 157"/>
          <p:cNvSpPr>
            <a:spLocks noChangeArrowheads="1"/>
          </p:cNvSpPr>
          <p:nvPr/>
        </p:nvSpPr>
        <p:spPr bwMode="auto">
          <a:xfrm>
            <a:off x="2514600" y="3733800"/>
            <a:ext cx="1714512" cy="338554"/>
          </a:xfrm>
          <a:prstGeom prst="rect">
            <a:avLst/>
          </a:prstGeom>
          <a:noFill/>
          <a:ln w="9525">
            <a:noFill/>
            <a:miter lim="800000"/>
            <a:headEnd/>
            <a:tailEnd/>
          </a:ln>
        </p:spPr>
        <p:txBody>
          <a:bodyPr wrap="square">
            <a:spAutoFit/>
          </a:bodyPr>
          <a:lstStyle/>
          <a:p>
            <a:r>
              <a:rPr lang="en-US" sz="1600" b="1" noProof="1" smtClean="0">
                <a:solidFill>
                  <a:srgbClr val="FFFFFF"/>
                </a:solidFill>
                <a:latin typeface="Calibri" pitchFamily="-111" charset="0"/>
                <a:ea typeface="ＭＳ Ｐゴシック" pitchFamily="-111" charset="-128"/>
              </a:rPr>
              <a:t>	</a:t>
            </a:r>
            <a:endParaRPr lang="en-US" sz="1600" noProof="1">
              <a:solidFill>
                <a:srgbClr val="FFFFFF"/>
              </a:solidFill>
              <a:latin typeface="Calibri" pitchFamily="-111" charset="0"/>
              <a:ea typeface="ＭＳ Ｐゴシック" pitchFamily="-111" charset="-128"/>
            </a:endParaRPr>
          </a:p>
        </p:txBody>
      </p:sp>
      <p:sp>
        <p:nvSpPr>
          <p:cNvPr id="10267" name="Rektangel 158"/>
          <p:cNvSpPr>
            <a:spLocks noChangeArrowheads="1"/>
          </p:cNvSpPr>
          <p:nvPr/>
        </p:nvSpPr>
        <p:spPr bwMode="auto">
          <a:xfrm>
            <a:off x="609600" y="3886200"/>
            <a:ext cx="1981200" cy="584775"/>
          </a:xfrm>
          <a:prstGeom prst="rect">
            <a:avLst/>
          </a:prstGeom>
          <a:noFill/>
          <a:ln w="9525">
            <a:noFill/>
            <a:miter lim="800000"/>
            <a:headEnd/>
            <a:tailEnd/>
          </a:ln>
        </p:spPr>
        <p:txBody>
          <a:bodyPr>
            <a:spAutoFit/>
          </a:bodyPr>
          <a:lstStyle/>
          <a:p>
            <a:r>
              <a:rPr lang="en-US" sz="1600" b="1" noProof="1" smtClean="0">
                <a:solidFill>
                  <a:srgbClr val="FFFFFF"/>
                </a:solidFill>
                <a:latin typeface="Calibri" pitchFamily="-111" charset="0"/>
                <a:ea typeface="ＭＳ Ｐゴシック" pitchFamily="-111" charset="-128"/>
              </a:rPr>
              <a:t>INTERNATIONAL TRADE</a:t>
            </a:r>
            <a:endParaRPr lang="en-US" sz="1600" noProof="1">
              <a:solidFill>
                <a:srgbClr val="FFFFFF"/>
              </a:solidFill>
              <a:latin typeface="Calibri" pitchFamily="-111" charset="0"/>
              <a:ea typeface="ＭＳ Ｐゴシック" pitchFamily="-111" charset="-128"/>
            </a:endParaRPr>
          </a:p>
        </p:txBody>
      </p:sp>
      <p:sp>
        <p:nvSpPr>
          <p:cNvPr id="29" name="Rektangel 3"/>
          <p:cNvSpPr>
            <a:spLocks noChangeArrowheads="1"/>
          </p:cNvSpPr>
          <p:nvPr/>
        </p:nvSpPr>
        <p:spPr bwMode="auto">
          <a:xfrm>
            <a:off x="0" y="152400"/>
            <a:ext cx="9144000" cy="1168400"/>
          </a:xfrm>
          <a:prstGeom prst="rect">
            <a:avLst/>
          </a:prstGeom>
          <a:gradFill rotWithShape="1">
            <a:gsLst>
              <a:gs pos="0">
                <a:srgbClr val="171717"/>
              </a:gs>
              <a:gs pos="100000">
                <a:srgbClr val="353637"/>
              </a:gs>
            </a:gsLst>
            <a:lin ang="16200000"/>
          </a:gradFill>
          <a:ln w="9525">
            <a:noFill/>
            <a:miter lim="800000"/>
            <a:headEnd/>
            <a:tailEnd/>
          </a:ln>
          <a:effectLst>
            <a:outerShdw blurRad="63500" dist="22987" dir="5400000" algn="tl" rotWithShape="0">
              <a:srgbClr val="000000">
                <a:alpha val="34999"/>
              </a:srgbClr>
            </a:outerShdw>
          </a:effectLst>
        </p:spPr>
        <p:txBody>
          <a:bodyPr anchor="ctr"/>
          <a:lstStyle/>
          <a:p>
            <a:pPr algn="ctr">
              <a:defRPr/>
            </a:pPr>
            <a:endParaRPr lang="da-DK">
              <a:solidFill>
                <a:srgbClr val="FFFFFF"/>
              </a:solidFill>
              <a:latin typeface="Arial Narrow" pitchFamily="-97" charset="0"/>
              <a:ea typeface="ＭＳ Ｐゴシック" pitchFamily="-97" charset="-128"/>
            </a:endParaRPr>
          </a:p>
        </p:txBody>
      </p:sp>
      <p:sp>
        <p:nvSpPr>
          <p:cNvPr id="10269" name="Rectangle 30"/>
          <p:cNvSpPr>
            <a:spLocks noChangeArrowheads="1"/>
          </p:cNvSpPr>
          <p:nvPr/>
        </p:nvSpPr>
        <p:spPr bwMode="auto">
          <a:xfrm>
            <a:off x="381000" y="762000"/>
            <a:ext cx="2917825" cy="473075"/>
          </a:xfrm>
          <a:prstGeom prst="rect">
            <a:avLst/>
          </a:prstGeom>
          <a:noFill/>
          <a:ln w="9525">
            <a:noFill/>
            <a:miter lim="800000"/>
            <a:headEnd/>
            <a:tailEnd/>
          </a:ln>
        </p:spPr>
        <p:txBody>
          <a:bodyPr wrap="none">
            <a:spAutoFit/>
          </a:bodyPr>
          <a:lstStyle/>
          <a:p>
            <a:pPr defTabSz="457200">
              <a:spcBef>
                <a:spcPct val="20000"/>
              </a:spcBef>
              <a:buFont typeface="Arial" charset="0"/>
              <a:buNone/>
            </a:pPr>
            <a:r>
              <a:rPr lang="da-DK" sz="2500" b="1" dirty="0">
                <a:solidFill>
                  <a:srgbClr val="FFFFFF"/>
                </a:solidFill>
                <a:ea typeface="ＭＳ Ｐゴシック" pitchFamily="-111" charset="-128"/>
                <a:cs typeface="Arial" charset="0"/>
              </a:rPr>
              <a:t>Chapter Summary</a:t>
            </a:r>
          </a:p>
        </p:txBody>
      </p:sp>
      <p:sp>
        <p:nvSpPr>
          <p:cNvPr id="10270" name="Tekstboks 57"/>
          <p:cNvSpPr txBox="1">
            <a:spLocks noChangeArrowheads="1"/>
          </p:cNvSpPr>
          <p:nvPr/>
        </p:nvSpPr>
        <p:spPr bwMode="auto">
          <a:xfrm>
            <a:off x="3482975" y="6611938"/>
            <a:ext cx="5661025" cy="246062"/>
          </a:xfrm>
          <a:prstGeom prst="rect">
            <a:avLst/>
          </a:prstGeom>
          <a:noFill/>
          <a:ln w="9525">
            <a:noFill/>
            <a:miter lim="800000"/>
            <a:headEnd/>
            <a:tailEnd/>
          </a:ln>
        </p:spPr>
        <p:txBody>
          <a:bodyPr wrap="none">
            <a:spAutoFit/>
          </a:bodyPr>
          <a:lstStyle/>
          <a:p>
            <a:pPr algn="r"/>
            <a:r>
              <a:rPr lang="en-US" sz="1000">
                <a:latin typeface="Calibri" pitchFamily="-111" charset="0"/>
                <a:ea typeface="ＭＳ Ｐゴシック" pitchFamily="-111" charset="-128"/>
              </a:rPr>
              <a:t>This illustration is a part of  ”Building Plan”. See  the whole presentation at </a:t>
            </a:r>
            <a:r>
              <a:rPr lang="en-US" sz="1000">
                <a:latin typeface="Calibri" pitchFamily="-111" charset="0"/>
                <a:ea typeface="ＭＳ Ｐゴシック" pitchFamily="-111" charset="-128"/>
                <a:hlinkClick r:id="rId2"/>
              </a:rPr>
              <a:t>slideshop.com/value-chain </a:t>
            </a:r>
            <a:endParaRPr lang="en-US" sz="1000">
              <a:latin typeface="Calibri" pitchFamily="-111" charset="0"/>
              <a:ea typeface="ＭＳ Ｐゴシック" pitchFamily="-111" charset="-128"/>
            </a:endParaRPr>
          </a:p>
        </p:txBody>
      </p:sp>
      <p:sp>
        <p:nvSpPr>
          <p:cNvPr id="10271" name="Text Box 31"/>
          <p:cNvSpPr txBox="1">
            <a:spLocks noChangeArrowheads="1"/>
          </p:cNvSpPr>
          <p:nvPr/>
        </p:nvSpPr>
        <p:spPr bwMode="auto">
          <a:xfrm>
            <a:off x="6858000" y="6096000"/>
            <a:ext cx="2286000" cy="473075"/>
          </a:xfrm>
          <a:prstGeom prst="rect">
            <a:avLst/>
          </a:prstGeom>
          <a:noFill/>
          <a:ln w="9525">
            <a:noFill/>
            <a:miter lim="800000"/>
            <a:headEnd/>
            <a:tailEnd/>
          </a:ln>
          <a:effectLst/>
        </p:spPr>
        <p:txBody>
          <a:bodyPr>
            <a:spAutoFit/>
          </a:bodyPr>
          <a:lstStyle/>
          <a:p>
            <a:pPr>
              <a:spcBef>
                <a:spcPct val="50000"/>
              </a:spcBef>
            </a:pPr>
            <a:r>
              <a:rPr lang="en-US" sz="1000" b="1" i="1"/>
              <a:t>Prepared</a:t>
            </a:r>
            <a:r>
              <a:rPr lang="en-US" sz="1000" b="1" i="1">
                <a:solidFill>
                  <a:srgbClr val="FFFFFF"/>
                </a:solidFill>
              </a:rPr>
              <a:t> </a:t>
            </a:r>
            <a:r>
              <a:rPr lang="en-US" sz="1000" b="1" i="1"/>
              <a:t>by: Azlina bt Azmi</a:t>
            </a:r>
          </a:p>
          <a:p>
            <a:pPr>
              <a:spcBef>
                <a:spcPct val="50000"/>
              </a:spcBef>
            </a:pPr>
            <a:r>
              <a:rPr lang="en-US" sz="1000" b="1" i="1"/>
              <a:t>Session of December 2010</a:t>
            </a:r>
          </a:p>
        </p:txBody>
      </p:sp>
      <p:cxnSp>
        <p:nvCxnSpPr>
          <p:cNvPr id="32" name="Straight Connector 31"/>
          <p:cNvCxnSpPr/>
          <p:nvPr/>
        </p:nvCxnSpPr>
        <p:spPr>
          <a:xfrm rot="5400000">
            <a:off x="-114300" y="27813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90800" y="3505200"/>
            <a:ext cx="2057400" cy="1077218"/>
          </a:xfrm>
          <a:prstGeom prst="rect">
            <a:avLst/>
          </a:prstGeom>
          <a:noFill/>
        </p:spPr>
        <p:txBody>
          <a:bodyPr wrap="square" rtlCol="0">
            <a:spAutoFit/>
          </a:bodyPr>
          <a:lstStyle/>
          <a:p>
            <a:r>
              <a:rPr lang="en-US" sz="1600" b="1" dirty="0" smtClean="0">
                <a:latin typeface="+mj-lt"/>
              </a:rPr>
              <a:t>ABSOLUTE ADVANTAGE &amp; COMPARATIVE ADVANTAGE</a:t>
            </a:r>
            <a:endParaRPr lang="en-US" sz="1600" b="1" dirty="0">
              <a:latin typeface="+mj-lt"/>
            </a:endParaRPr>
          </a:p>
        </p:txBody>
      </p:sp>
      <p:sp>
        <p:nvSpPr>
          <p:cNvPr id="33" name="TextBox 32"/>
          <p:cNvSpPr txBox="1"/>
          <p:nvPr/>
        </p:nvSpPr>
        <p:spPr>
          <a:xfrm>
            <a:off x="5791200" y="3581400"/>
            <a:ext cx="1219200" cy="861774"/>
          </a:xfrm>
          <a:prstGeom prst="rect">
            <a:avLst/>
          </a:prstGeom>
          <a:noFill/>
        </p:spPr>
        <p:txBody>
          <a:bodyPr wrap="square" rtlCol="0">
            <a:spAutoFit/>
          </a:bodyPr>
          <a:lstStyle/>
          <a:p>
            <a:pPr algn="ctr"/>
            <a:r>
              <a:rPr lang="en-US" dirty="0" smtClean="0"/>
              <a:t> </a:t>
            </a:r>
            <a:r>
              <a:rPr lang="en-US" sz="1600" b="1" dirty="0" smtClean="0">
                <a:solidFill>
                  <a:schemeClr val="bg1"/>
                </a:solidFill>
                <a:latin typeface="+mj-lt"/>
              </a:rPr>
              <a:t>BALANCE OF PAYMENT</a:t>
            </a:r>
            <a:endParaRPr lang="en-US" sz="1600" b="1" dirty="0">
              <a:solidFill>
                <a:schemeClr val="bg1"/>
              </a:solidFill>
              <a:latin typeface="+mj-lt"/>
            </a:endParaRPr>
          </a:p>
        </p:txBody>
      </p:sp>
      <p:sp>
        <p:nvSpPr>
          <p:cNvPr id="34" name="Line 12"/>
          <p:cNvSpPr>
            <a:spLocks noChangeShapeType="1"/>
          </p:cNvSpPr>
          <p:nvPr/>
        </p:nvSpPr>
        <p:spPr bwMode="auto">
          <a:xfrm flipV="1">
            <a:off x="5410200" y="4724400"/>
            <a:ext cx="0" cy="158432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en-US" kern="0" noProof="1">
              <a:solidFill>
                <a:sysClr val="windowText" lastClr="000000"/>
              </a:solidFill>
              <a:latin typeface="Arial" pitchFamily="34" charset="0"/>
              <a:ea typeface="ＭＳ Ｐゴシック" pitchFamily="-97" charset="-128"/>
            </a:endParaRPr>
          </a:p>
        </p:txBody>
      </p:sp>
      <p:sp>
        <p:nvSpPr>
          <p:cNvPr id="35" name="TextBox 34"/>
          <p:cNvSpPr txBox="1"/>
          <p:nvPr/>
        </p:nvSpPr>
        <p:spPr>
          <a:xfrm>
            <a:off x="7086600" y="3733800"/>
            <a:ext cx="1828800" cy="338554"/>
          </a:xfrm>
          <a:prstGeom prst="rect">
            <a:avLst/>
          </a:prstGeom>
          <a:noFill/>
        </p:spPr>
        <p:txBody>
          <a:bodyPr wrap="square" rtlCol="0">
            <a:spAutoFit/>
          </a:bodyPr>
          <a:lstStyle/>
          <a:p>
            <a:r>
              <a:rPr lang="en-US" sz="1600" b="1" dirty="0" smtClean="0">
                <a:solidFill>
                  <a:schemeClr val="bg1"/>
                </a:solidFill>
                <a:latin typeface="+mj-lt"/>
              </a:rPr>
              <a:t>EXCHANGE RATE</a:t>
            </a:r>
            <a:endParaRPr lang="en-US" sz="1600" b="1" dirty="0">
              <a:solidFill>
                <a:schemeClr val="bg1"/>
              </a:solidFill>
              <a:latin typeface="+mj-lt"/>
            </a:endParaRPr>
          </a:p>
        </p:txBody>
      </p:sp>
      <p:sp>
        <p:nvSpPr>
          <p:cNvPr id="37" name="TextBox 36"/>
          <p:cNvSpPr txBox="1"/>
          <p:nvPr/>
        </p:nvSpPr>
        <p:spPr>
          <a:xfrm>
            <a:off x="5562600" y="4876800"/>
            <a:ext cx="2667000" cy="1292662"/>
          </a:xfrm>
          <a:prstGeom prst="rect">
            <a:avLst/>
          </a:prstGeom>
          <a:noFill/>
        </p:spPr>
        <p:txBody>
          <a:bodyPr wrap="square" rtlCol="0">
            <a:spAutoFit/>
          </a:bodyPr>
          <a:lstStyle/>
          <a:p>
            <a:pPr>
              <a:buFontTx/>
              <a:buChar char="-"/>
            </a:pPr>
            <a:r>
              <a:rPr lang="en-US" sz="1600" b="1" dirty="0" smtClean="0">
                <a:latin typeface="Calibri" pitchFamily="34" charset="0"/>
                <a:cs typeface="Calibri" pitchFamily="34" charset="0"/>
              </a:rPr>
              <a:t>Definition</a:t>
            </a:r>
          </a:p>
          <a:p>
            <a:pPr>
              <a:buFontTx/>
              <a:buChar char="-"/>
            </a:pPr>
            <a:r>
              <a:rPr lang="en-US" sz="1600" b="1" dirty="0">
                <a:latin typeface="Calibri" pitchFamily="34" charset="0"/>
                <a:cs typeface="Calibri" pitchFamily="34" charset="0"/>
              </a:rPr>
              <a:t> </a:t>
            </a:r>
            <a:r>
              <a:rPr lang="en-US" sz="1600" b="1" dirty="0" smtClean="0">
                <a:latin typeface="Calibri" pitchFamily="34" charset="0"/>
                <a:cs typeface="Calibri" pitchFamily="34" charset="0"/>
              </a:rPr>
              <a:t>Imbalance  of </a:t>
            </a:r>
            <a:r>
              <a:rPr lang="en-US" sz="1600" b="1" dirty="0" err="1" smtClean="0">
                <a:latin typeface="Calibri" pitchFamily="34" charset="0"/>
                <a:cs typeface="Calibri" pitchFamily="34" charset="0"/>
              </a:rPr>
              <a:t>BoP</a:t>
            </a:r>
            <a:endParaRPr lang="en-US" sz="1600" b="1" dirty="0" smtClean="0">
              <a:latin typeface="Calibri" pitchFamily="34" charset="0"/>
              <a:cs typeface="Calibri" pitchFamily="34" charset="0"/>
            </a:endParaRPr>
          </a:p>
          <a:p>
            <a:pPr>
              <a:buFontTx/>
              <a:buChar char="-"/>
            </a:pPr>
            <a:r>
              <a:rPr lang="en-US" sz="1600" b="1" dirty="0">
                <a:latin typeface="Calibri" pitchFamily="34" charset="0"/>
                <a:cs typeface="Calibri" pitchFamily="34" charset="0"/>
              </a:rPr>
              <a:t> </a:t>
            </a:r>
            <a:r>
              <a:rPr lang="en-US" sz="1600" b="1" dirty="0" smtClean="0">
                <a:latin typeface="Calibri" pitchFamily="34" charset="0"/>
                <a:cs typeface="Calibri" pitchFamily="34" charset="0"/>
              </a:rPr>
              <a:t>Components in </a:t>
            </a:r>
            <a:r>
              <a:rPr lang="en-US" sz="1600" b="1" dirty="0" err="1" smtClean="0">
                <a:latin typeface="Calibri" pitchFamily="34" charset="0"/>
                <a:cs typeface="Calibri" pitchFamily="34" charset="0"/>
              </a:rPr>
              <a:t>BoP</a:t>
            </a:r>
            <a:endParaRPr lang="en-US" sz="1600" b="1" dirty="0" smtClean="0">
              <a:latin typeface="Calibri" pitchFamily="34" charset="0"/>
              <a:cs typeface="Calibri" pitchFamily="34" charset="0"/>
            </a:endParaRPr>
          </a:p>
          <a:p>
            <a:pPr>
              <a:buFontTx/>
              <a:buChar char="-"/>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BoP</a:t>
            </a:r>
            <a:r>
              <a:rPr lang="en-US" sz="1600" b="1" dirty="0" smtClean="0">
                <a:latin typeface="Calibri" pitchFamily="34" charset="0"/>
                <a:cs typeface="Calibri" pitchFamily="34" charset="0"/>
              </a:rPr>
              <a:t> of Malaysia</a:t>
            </a:r>
          </a:p>
          <a:p>
            <a:endParaRPr lang="en-US" sz="1400" dirty="0">
              <a:latin typeface="+mj-lt"/>
            </a:endParaRPr>
          </a:p>
        </p:txBody>
      </p:sp>
      <p:sp>
        <p:nvSpPr>
          <p:cNvPr id="38" name="Line 12"/>
          <p:cNvSpPr>
            <a:spLocks noChangeShapeType="1"/>
          </p:cNvSpPr>
          <p:nvPr/>
        </p:nvSpPr>
        <p:spPr bwMode="auto">
          <a:xfrm flipV="1">
            <a:off x="7086600" y="1752600"/>
            <a:ext cx="0" cy="158432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en-US" kern="0" noProof="1">
              <a:solidFill>
                <a:sysClr val="windowText" lastClr="000000"/>
              </a:solidFill>
              <a:latin typeface="Arial" pitchFamily="34" charset="0"/>
              <a:ea typeface="ＭＳ Ｐゴシック" pitchFamily="-97" charset="-128"/>
            </a:endParaRPr>
          </a:p>
        </p:txBody>
      </p:sp>
      <p:sp>
        <p:nvSpPr>
          <p:cNvPr id="39" name="TextBox 38"/>
          <p:cNvSpPr txBox="1"/>
          <p:nvPr/>
        </p:nvSpPr>
        <p:spPr>
          <a:xfrm>
            <a:off x="7162800" y="838200"/>
            <a:ext cx="1676400" cy="2308324"/>
          </a:xfrm>
          <a:prstGeom prst="rect">
            <a:avLst/>
          </a:prstGeom>
          <a:noFill/>
        </p:spPr>
        <p:txBody>
          <a:bodyPr wrap="square" rtlCol="0">
            <a:spAutoFit/>
          </a:bodyPr>
          <a:lstStyle/>
          <a:p>
            <a:endParaRPr lang="en-US" sz="1600" b="1" dirty="0" smtClean="0">
              <a:latin typeface="+mj-lt"/>
            </a:endParaRPr>
          </a:p>
          <a:p>
            <a:pPr>
              <a:buFontTx/>
              <a:buChar char="-"/>
            </a:pPr>
            <a:r>
              <a:rPr lang="en-US" sz="1600" b="1" dirty="0">
                <a:latin typeface="Calibri" pitchFamily="34" charset="0"/>
                <a:cs typeface="Calibri" pitchFamily="34" charset="0"/>
              </a:rPr>
              <a:t> </a:t>
            </a:r>
            <a:r>
              <a:rPr lang="en-US" sz="1600" b="1" dirty="0" smtClean="0">
                <a:latin typeface="Calibri" pitchFamily="34" charset="0"/>
                <a:cs typeface="Calibri" pitchFamily="34" charset="0"/>
              </a:rPr>
              <a:t>Fixed &amp; floating exchange rate</a:t>
            </a:r>
          </a:p>
          <a:p>
            <a:pPr>
              <a:buFontTx/>
              <a:buChar char="-"/>
            </a:pPr>
            <a:r>
              <a:rPr lang="en-US" sz="1600" b="1" dirty="0" smtClean="0">
                <a:latin typeface="Calibri" pitchFamily="34" charset="0"/>
                <a:cs typeface="Calibri" pitchFamily="34" charset="0"/>
              </a:rPr>
              <a:t> Gold Standard</a:t>
            </a:r>
          </a:p>
          <a:p>
            <a:pPr>
              <a:buFontTx/>
              <a:buChar char="-"/>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Bretton</a:t>
            </a:r>
            <a:r>
              <a:rPr lang="en-US" sz="1600" b="1" dirty="0" smtClean="0">
                <a:latin typeface="Calibri" pitchFamily="34" charset="0"/>
                <a:cs typeface="Calibri" pitchFamily="34" charset="0"/>
              </a:rPr>
              <a:t> Woods System</a:t>
            </a:r>
          </a:p>
          <a:p>
            <a:pPr>
              <a:buFontTx/>
              <a:buChar char="-"/>
            </a:pPr>
            <a:r>
              <a:rPr lang="en-US" sz="1600" b="1" dirty="0" smtClean="0">
                <a:latin typeface="Calibri" pitchFamily="34" charset="0"/>
                <a:cs typeface="Calibri" pitchFamily="34" charset="0"/>
              </a:rPr>
              <a:t> Flexible Exchange Rate</a:t>
            </a:r>
          </a:p>
          <a:p>
            <a:endParaRPr lang="en-US" sz="1600" b="1" dirty="0">
              <a:latin typeface="+mj-lt"/>
            </a:endParaRPr>
          </a:p>
        </p:txBody>
      </p:sp>
      <p:sp>
        <p:nvSpPr>
          <p:cNvPr id="36" name="TextBox 35"/>
          <p:cNvSpPr txBox="1"/>
          <p:nvPr/>
        </p:nvSpPr>
        <p:spPr>
          <a:xfrm>
            <a:off x="2667000" y="5029200"/>
            <a:ext cx="2133600" cy="584775"/>
          </a:xfrm>
          <a:prstGeom prst="rect">
            <a:avLst/>
          </a:prstGeom>
          <a:noFill/>
        </p:spPr>
        <p:txBody>
          <a:bodyPr wrap="square" rtlCol="0">
            <a:spAutoFit/>
          </a:bodyPr>
          <a:lstStyle/>
          <a:p>
            <a:r>
              <a:rPr lang="en-US" sz="1600" b="1" dirty="0" smtClean="0">
                <a:latin typeface="Calibri" pitchFamily="34" charset="0"/>
              </a:rPr>
              <a:t>The theories about international trade</a:t>
            </a:r>
            <a:endParaRPr lang="en-US" sz="1600" b="1"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Foreign Wage Argument</a:t>
            </a:r>
            <a:endParaRPr lang="en-US" dirty="0"/>
          </a:p>
        </p:txBody>
      </p:sp>
      <p:sp>
        <p:nvSpPr>
          <p:cNvPr id="3" name="Content Placeholder 2"/>
          <p:cNvSpPr>
            <a:spLocks noGrp="1"/>
          </p:cNvSpPr>
          <p:nvPr>
            <p:ph idx="1"/>
          </p:nvPr>
        </p:nvSpPr>
        <p:spPr/>
        <p:txBody>
          <a:bodyPr/>
          <a:lstStyle/>
          <a:p>
            <a:r>
              <a:rPr lang="en-US" dirty="0" smtClean="0"/>
              <a:t>Wages in one country can be higher than those in other country</a:t>
            </a:r>
          </a:p>
          <a:p>
            <a:r>
              <a:rPr lang="en-US" dirty="0" smtClean="0"/>
              <a:t>Example: </a:t>
            </a:r>
          </a:p>
          <a:p>
            <a:pPr lvl="1"/>
            <a:r>
              <a:rPr lang="en-US" dirty="0" smtClean="0"/>
              <a:t>Indonesian labor has cheap wages than labor in Malaysia. </a:t>
            </a:r>
          </a:p>
          <a:p>
            <a:pPr lvl="1"/>
            <a:r>
              <a:rPr lang="en-US" dirty="0" smtClean="0"/>
              <a:t>Therefore, many Indonesian labor come to work in Malaysia to get paid at higher wages. </a:t>
            </a:r>
          </a:p>
          <a:p>
            <a:pPr lvl="1"/>
            <a:r>
              <a:rPr lang="en-US" dirty="0" smtClean="0"/>
              <a:t>This can lead to unemployment for Malaysians if the entry is not controlled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Tariffs</a:t>
            </a:r>
          </a:p>
          <a:p>
            <a:pPr lvl="1"/>
            <a:r>
              <a:rPr lang="en-US" dirty="0" smtClean="0"/>
              <a:t>Specific tariff</a:t>
            </a:r>
          </a:p>
          <a:p>
            <a:pPr lvl="2"/>
            <a:r>
              <a:rPr lang="en-US" dirty="0" smtClean="0"/>
              <a:t>Is a fixed tariff imposed on a unit of imported goods</a:t>
            </a:r>
          </a:p>
          <a:p>
            <a:pPr lvl="2"/>
            <a:r>
              <a:rPr lang="en-US" dirty="0" smtClean="0"/>
              <a:t>Example: if the tariff is set for an imported perfume is RM20, then the company import 100 bottles, the sum of tariff charged will be RM2000</a:t>
            </a:r>
          </a:p>
          <a:p>
            <a:pPr lvl="1"/>
            <a:r>
              <a:rPr lang="en-US" dirty="0" smtClean="0"/>
              <a:t>Ad valorem tariff</a:t>
            </a:r>
          </a:p>
          <a:p>
            <a:pPr lvl="2"/>
            <a:r>
              <a:rPr lang="en-US" dirty="0" smtClean="0"/>
              <a:t>is a tariff that imposed on an item on the basis of its </a:t>
            </a:r>
            <a:r>
              <a:rPr lang="en-US" dirty="0" smtClean="0">
                <a:solidFill>
                  <a:srgbClr val="C00000"/>
                </a:solidFill>
                <a:hlinkClick r:id="rId2"/>
              </a:rPr>
              <a:t>value</a:t>
            </a:r>
            <a:r>
              <a:rPr lang="en-US" dirty="0" smtClean="0"/>
              <a:t> and not on the basis of its </a:t>
            </a:r>
            <a:r>
              <a:rPr lang="en-US" dirty="0" smtClean="0">
                <a:hlinkClick r:id="rId3"/>
              </a:rPr>
              <a:t>quantity</a:t>
            </a:r>
            <a:r>
              <a:rPr lang="en-US" dirty="0" smtClean="0"/>
              <a:t>, </a:t>
            </a:r>
            <a:r>
              <a:rPr lang="en-US" dirty="0" smtClean="0">
                <a:hlinkClick r:id="rId4"/>
              </a:rPr>
              <a:t>size</a:t>
            </a:r>
            <a:r>
              <a:rPr lang="en-US" dirty="0" smtClean="0"/>
              <a:t>, </a:t>
            </a:r>
            <a:r>
              <a:rPr lang="en-US" dirty="0" smtClean="0">
                <a:hlinkClick r:id="rId5"/>
              </a:rPr>
              <a:t>weight</a:t>
            </a:r>
            <a:r>
              <a:rPr lang="en-US" dirty="0" smtClean="0"/>
              <a:t>, or other </a:t>
            </a:r>
            <a:r>
              <a:rPr lang="en-US" dirty="0" smtClean="0">
                <a:hlinkClick r:id="rId6"/>
              </a:rPr>
              <a:t>factor</a:t>
            </a:r>
            <a:r>
              <a:rPr lang="en-US" dirty="0" smtClean="0"/>
              <a:t>.</a:t>
            </a:r>
          </a:p>
          <a:p>
            <a:pPr lvl="2"/>
            <a:r>
              <a:rPr lang="en-US" dirty="0" smtClean="0"/>
              <a:t>Example: a tariff for imported jeans is 20% and the price of jeans is RM200. Thus, the tariff is RM40</a:t>
            </a:r>
          </a:p>
          <a:p>
            <a:pPr lvl="1">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Quotas</a:t>
            </a:r>
          </a:p>
          <a:p>
            <a:pPr lvl="1"/>
            <a:r>
              <a:rPr lang="en-US" dirty="0" smtClean="0"/>
              <a:t>Is a legal limit on the number of units of imported goods </a:t>
            </a:r>
          </a:p>
          <a:p>
            <a:pPr lvl="1"/>
            <a:r>
              <a:rPr lang="en-US" dirty="0" smtClean="0"/>
              <a:t>Example: the Malaysian government decides to limit the import of television sets from Japan to 10,000 units</a:t>
            </a:r>
          </a:p>
          <a:p>
            <a:pPr lvl="1">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normAutofit/>
          </a:bodyPr>
          <a:lstStyle/>
          <a:p>
            <a:r>
              <a:rPr lang="en-US" dirty="0" smtClean="0"/>
              <a:t>Embargoes</a:t>
            </a:r>
          </a:p>
          <a:p>
            <a:pPr lvl="1"/>
            <a:r>
              <a:rPr lang="en-US" dirty="0" smtClean="0"/>
              <a:t>Is a law that bars trade from other country</a:t>
            </a:r>
          </a:p>
          <a:p>
            <a:pPr lvl="1"/>
            <a:r>
              <a:rPr lang="en-US" dirty="0" smtClean="0"/>
              <a:t>An embargo may include a ban on goods from countries with different ideologies</a:t>
            </a:r>
          </a:p>
          <a:p>
            <a:pPr lvl="1"/>
            <a:r>
              <a:rPr lang="en-US" dirty="0" smtClean="0"/>
              <a:t>Example: Malaysia bans goods from Israel</a:t>
            </a:r>
          </a:p>
          <a:p>
            <a:pPr lvl="1"/>
            <a:r>
              <a:rPr lang="en-US" b="1" dirty="0" err="1" smtClean="0"/>
              <a:t>MASKargo</a:t>
            </a:r>
            <a:r>
              <a:rPr lang="en-US" b="1" dirty="0" smtClean="0"/>
              <a:t> puts embargo on Yemen shipments</a:t>
            </a:r>
          </a:p>
          <a:p>
            <a:pPr lvl="1"/>
            <a:r>
              <a:rPr lang="en-US" sz="3200" dirty="0" smtClean="0"/>
              <a:t>Centers for Disease Control and Prevention (CDC) </a:t>
            </a:r>
            <a:r>
              <a:rPr lang="en-US" dirty="0" smtClean="0"/>
              <a:t>order to embargo bird and bird products imported from Malaysia in 2004. </a:t>
            </a:r>
          </a:p>
          <a:p>
            <a:pPr lvl="1"/>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Import license</a:t>
            </a:r>
          </a:p>
          <a:p>
            <a:pPr lvl="1"/>
            <a:r>
              <a:rPr lang="en-US" dirty="0" smtClean="0"/>
              <a:t>The government control the number of importing firms and the volume of imports through the requirement of import license</a:t>
            </a:r>
          </a:p>
          <a:p>
            <a:pPr lvl="1"/>
            <a:r>
              <a:rPr lang="en-US" dirty="0" smtClean="0"/>
              <a:t>This may discourage producers from importing goods </a:t>
            </a:r>
          </a:p>
          <a:p>
            <a:pPr lvl="1"/>
            <a:r>
              <a:rPr lang="en-US" dirty="0" smtClean="0"/>
              <a:t>Example: in Malaysia, a limited number of import licenses are given to firms to import cars from foreign countries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Exchange control</a:t>
            </a:r>
          </a:p>
          <a:p>
            <a:pPr lvl="1"/>
            <a:r>
              <a:rPr lang="en-US" dirty="0" smtClean="0"/>
              <a:t>Is a control on the amount of money allowed to be brought into and out of a country</a:t>
            </a:r>
          </a:p>
          <a:p>
            <a:pPr lvl="1"/>
            <a:r>
              <a:rPr lang="en-US" dirty="0" smtClean="0"/>
              <a:t>Government regulation on exchange rates as well as restriction on the purchase and sale of foreign currencies</a:t>
            </a:r>
          </a:p>
          <a:p>
            <a:pPr lvl="1"/>
            <a:r>
              <a:rPr lang="en-US" dirty="0" smtClean="0"/>
              <a:t>Example: to buy goods from U.S, the domestic producer in Malaysia needs to purchase them into dollars. Restrictions on the amount of US dollars that can be used will reduce the ability to import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Industry subsidies</a:t>
            </a:r>
          </a:p>
          <a:p>
            <a:pPr lvl="1"/>
            <a:r>
              <a:rPr lang="en-US" dirty="0" smtClean="0"/>
              <a:t>The government industries subsidies to protect the domestic firm from competition from abroad by reducing the cost of production and increasing firm’s revenue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2400" dirty="0" smtClean="0"/>
              <a:t>DEFINITION</a:t>
            </a:r>
          </a:p>
          <a:p>
            <a:r>
              <a:rPr lang="en-US" sz="2400" dirty="0" smtClean="0"/>
              <a:t>COMPONENTS IN </a:t>
            </a:r>
            <a:r>
              <a:rPr lang="en-US" sz="2400" dirty="0" err="1" smtClean="0"/>
              <a:t>BoP</a:t>
            </a:r>
            <a:endParaRPr lang="en-US" sz="2400" dirty="0" smtClean="0"/>
          </a:p>
          <a:p>
            <a:r>
              <a:rPr lang="en-US" sz="2400" dirty="0" smtClean="0"/>
              <a:t>IMBALANCE IN </a:t>
            </a:r>
            <a:r>
              <a:rPr lang="en-US" sz="2400" dirty="0" err="1" smtClean="0"/>
              <a:t>BoP</a:t>
            </a:r>
            <a:endParaRPr lang="en-US" sz="2400" dirty="0" smtClean="0"/>
          </a:p>
          <a:p>
            <a:r>
              <a:rPr lang="en-US" sz="2400" dirty="0" smtClean="0"/>
              <a:t>MALAYSIAN </a:t>
            </a:r>
            <a:r>
              <a:rPr lang="en-US" sz="2400" dirty="0" err="1" smtClean="0"/>
              <a:t>BoP</a:t>
            </a:r>
            <a:endParaRPr lang="en-US" sz="2400" dirty="0"/>
          </a:p>
        </p:txBody>
      </p:sp>
      <p:sp>
        <p:nvSpPr>
          <p:cNvPr id="4" name="Title 3"/>
          <p:cNvSpPr>
            <a:spLocks noGrp="1"/>
          </p:cNvSpPr>
          <p:nvPr>
            <p:ph type="title"/>
          </p:nvPr>
        </p:nvSpPr>
        <p:spPr/>
        <p:txBody>
          <a:bodyPr/>
          <a:lstStyle/>
          <a:p>
            <a:r>
              <a:rPr smtClean="0"/>
              <a:t>BALANCE OF PAYMENT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Balance of Payment</a:t>
            </a:r>
            <a:endParaRPr lang="en-US" dirty="0"/>
          </a:p>
        </p:txBody>
      </p:sp>
      <p:sp>
        <p:nvSpPr>
          <p:cNvPr id="5" name="Content Placeholder 4"/>
          <p:cNvSpPr>
            <a:spLocks noGrp="1"/>
          </p:cNvSpPr>
          <p:nvPr>
            <p:ph idx="1"/>
          </p:nvPr>
        </p:nvSpPr>
        <p:spPr/>
        <p:txBody>
          <a:bodyPr/>
          <a:lstStyle/>
          <a:p>
            <a:r>
              <a:rPr lang="en-US" dirty="0" smtClean="0"/>
              <a:t>The statement of systematic records of all economic transactions between one country and the rest of the world in a given period of time</a:t>
            </a:r>
          </a:p>
          <a:p>
            <a:r>
              <a:rPr lang="en-US" dirty="0" smtClean="0"/>
              <a:t>Shows a details of the total payments made by one country to other nations and also the total receipts received </a:t>
            </a:r>
          </a:p>
          <a:p>
            <a:r>
              <a:rPr lang="en-US" dirty="0" smtClean="0"/>
              <a:t>BNM’s Monthly Statistical Bulletin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in </a:t>
            </a:r>
            <a:r>
              <a:rPr lang="en-US" dirty="0" err="1" smtClean="0"/>
              <a:t>BoP</a:t>
            </a:r>
            <a:endParaRPr lang="en-US" dirty="0"/>
          </a:p>
        </p:txBody>
      </p:sp>
      <p:sp>
        <p:nvSpPr>
          <p:cNvPr id="3" name="Content Placeholder 2"/>
          <p:cNvSpPr>
            <a:spLocks noGrp="1"/>
          </p:cNvSpPr>
          <p:nvPr>
            <p:ph idx="1"/>
          </p:nvPr>
        </p:nvSpPr>
        <p:spPr/>
        <p:txBody>
          <a:bodyPr/>
          <a:lstStyle/>
          <a:p>
            <a:r>
              <a:rPr lang="en-US" dirty="0" smtClean="0"/>
              <a:t>Current Account</a:t>
            </a:r>
          </a:p>
          <a:p>
            <a:r>
              <a:rPr lang="en-US" dirty="0" smtClean="0"/>
              <a:t>Capital and Financial Account</a:t>
            </a:r>
          </a:p>
          <a:p>
            <a:r>
              <a:rPr lang="en-US" dirty="0" smtClean="0"/>
              <a:t>Reserve Assets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International Trade</a:t>
            </a:r>
            <a:endParaRPr lang="en-US" dirty="0"/>
          </a:p>
        </p:txBody>
      </p:sp>
      <p:sp>
        <p:nvSpPr>
          <p:cNvPr id="5" name="Content Placeholder 4"/>
          <p:cNvSpPr>
            <a:spLocks noGrp="1"/>
          </p:cNvSpPr>
          <p:nvPr>
            <p:ph idx="1"/>
          </p:nvPr>
        </p:nvSpPr>
        <p:spPr/>
        <p:txBody>
          <a:bodyPr/>
          <a:lstStyle/>
          <a:p>
            <a:r>
              <a:rPr lang="en-US" dirty="0" smtClean="0"/>
              <a:t>Exchange of goods and services between the people of two countries</a:t>
            </a:r>
          </a:p>
          <a:p>
            <a:r>
              <a:rPr lang="en-US" b="1" dirty="0" smtClean="0"/>
              <a:t>International trade</a:t>
            </a:r>
            <a:r>
              <a:rPr lang="en-US" dirty="0" smtClean="0"/>
              <a:t> is exchange of </a:t>
            </a:r>
            <a:r>
              <a:rPr lang="en-US" dirty="0" smtClean="0">
                <a:hlinkClick r:id="rId2" action="ppaction://hlinkfile" tooltip="Capital (economics)"/>
              </a:rPr>
              <a:t>capital</a:t>
            </a:r>
            <a:r>
              <a:rPr lang="en-US" dirty="0" smtClean="0"/>
              <a:t>, </a:t>
            </a:r>
            <a:r>
              <a:rPr lang="en-US" dirty="0" smtClean="0">
                <a:hlinkClick r:id="rId3" action="ppaction://hlinkfile" tooltip="Good (economics)"/>
              </a:rPr>
              <a:t>goods</a:t>
            </a:r>
            <a:r>
              <a:rPr lang="en-US" dirty="0" smtClean="0"/>
              <a:t>, and </a:t>
            </a:r>
            <a:r>
              <a:rPr lang="en-US" dirty="0" smtClean="0">
                <a:hlinkClick r:id="rId4" action="ppaction://hlinkfile" tooltip="Service (economics)"/>
              </a:rPr>
              <a:t>services</a:t>
            </a:r>
            <a:r>
              <a:rPr lang="en-US" dirty="0" smtClean="0"/>
              <a:t> across </a:t>
            </a:r>
            <a:r>
              <a:rPr lang="en-US" dirty="0" smtClean="0">
                <a:hlinkClick r:id="rId5" action="ppaction://hlinkfile" tooltip="International borders"/>
              </a:rPr>
              <a:t>international borders</a:t>
            </a:r>
            <a:r>
              <a:rPr lang="en-US" dirty="0" smtClean="0"/>
              <a:t> or territories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90600" y="609600"/>
          <a:ext cx="7010400" cy="5979160"/>
        </p:xfrm>
        <a:graphic>
          <a:graphicData uri="http://schemas.openxmlformats.org/drawingml/2006/table">
            <a:tbl>
              <a:tblPr firstRow="1" bandRow="1">
                <a:tableStyleId>{5C22544A-7EE6-4342-B048-85BDC9FD1C3A}</a:tableStyleId>
              </a:tblPr>
              <a:tblGrid>
                <a:gridCol w="3886200"/>
                <a:gridCol w="3124200"/>
              </a:tblGrid>
              <a:tr h="370840">
                <a:tc>
                  <a:txBody>
                    <a:bodyPr/>
                    <a:lstStyle/>
                    <a:p>
                      <a:r>
                        <a:rPr lang="en-US" dirty="0" smtClean="0"/>
                        <a:t>Items</a:t>
                      </a:r>
                      <a:endParaRPr lang="en-US" dirty="0"/>
                    </a:p>
                  </a:txBody>
                  <a:tcPr/>
                </a:tc>
                <a:tc>
                  <a:txBody>
                    <a:bodyPr/>
                    <a:lstStyle/>
                    <a:p>
                      <a:r>
                        <a:rPr lang="en-US" dirty="0" smtClean="0"/>
                        <a:t>RM Billion</a:t>
                      </a:r>
                      <a:endParaRPr lang="en-US" dirty="0"/>
                    </a:p>
                  </a:txBody>
                  <a:tcPr/>
                </a:tc>
              </a:tr>
              <a:tr h="370840">
                <a:tc>
                  <a:txBody>
                    <a:bodyPr/>
                    <a:lstStyle/>
                    <a:p>
                      <a:pPr marL="342900" indent="-342900">
                        <a:buNone/>
                      </a:pPr>
                      <a:r>
                        <a:rPr lang="en-US" dirty="0" smtClean="0"/>
                        <a:t>I . CURRENT ACCOUNT</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Goods and Services</a:t>
                      </a:r>
                    </a:p>
                    <a:p>
                      <a:pPr marL="342900" indent="-342900">
                        <a:buAutoNum type="alphaUcPeriod"/>
                      </a:pPr>
                      <a:r>
                        <a:rPr lang="en-US" dirty="0" smtClean="0"/>
                        <a:t>Income </a:t>
                      </a:r>
                    </a:p>
                    <a:p>
                      <a:pPr marL="342900" indent="-342900">
                        <a:buAutoNum type="alphaUcPeriod"/>
                      </a:pPr>
                      <a:r>
                        <a:rPr lang="en-US" dirty="0" smtClean="0"/>
                        <a:t>Current transfers</a:t>
                      </a:r>
                      <a:endParaRPr lang="en-US" dirty="0"/>
                    </a:p>
                  </a:txBody>
                  <a:tcPr/>
                </a:tc>
                <a:tc>
                  <a:txBody>
                    <a:bodyPr/>
                    <a:lstStyle/>
                    <a:p>
                      <a:endParaRPr lang="en-US" dirty="0"/>
                    </a:p>
                  </a:txBody>
                  <a:tcPr/>
                </a:tc>
              </a:tr>
              <a:tr h="370840">
                <a:tc>
                  <a:txBody>
                    <a:bodyPr/>
                    <a:lstStyle/>
                    <a:p>
                      <a:pPr marL="342900" indent="-342900">
                        <a:buNone/>
                      </a:pPr>
                      <a:r>
                        <a:rPr lang="en-US" dirty="0" smtClean="0"/>
                        <a:t>II.</a:t>
                      </a:r>
                      <a:r>
                        <a:rPr lang="en-US" baseline="0" dirty="0" smtClean="0"/>
                        <a:t> CAPITAL ACCOUNT</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Capital transfers</a:t>
                      </a:r>
                    </a:p>
                    <a:p>
                      <a:pPr marL="342900" indent="-342900">
                        <a:buAutoNum type="alphaUcPeriod"/>
                      </a:pPr>
                      <a:r>
                        <a:rPr lang="en-US" dirty="0" smtClean="0"/>
                        <a:t>Non produced non-</a:t>
                      </a:r>
                      <a:r>
                        <a:rPr lang="en-US" baseline="0" dirty="0" smtClean="0"/>
                        <a:t> financial assets</a:t>
                      </a:r>
                      <a:endParaRPr lang="en-US" dirty="0"/>
                    </a:p>
                  </a:txBody>
                  <a:tcPr/>
                </a:tc>
                <a:tc>
                  <a:txBody>
                    <a:bodyPr/>
                    <a:lstStyle/>
                    <a:p>
                      <a:endParaRPr lang="en-US" dirty="0"/>
                    </a:p>
                  </a:txBody>
                  <a:tcPr/>
                </a:tc>
              </a:tr>
              <a:tr h="370840">
                <a:tc>
                  <a:txBody>
                    <a:bodyPr/>
                    <a:lstStyle/>
                    <a:p>
                      <a:pPr marL="342900" indent="-342900">
                        <a:buNone/>
                      </a:pPr>
                      <a:r>
                        <a:rPr lang="en-US" dirty="0" smtClean="0"/>
                        <a:t>III. FINANCIAL ACCOUNT</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Direct</a:t>
                      </a:r>
                      <a:r>
                        <a:rPr lang="en-US" baseline="0" dirty="0" smtClean="0"/>
                        <a:t> investment</a:t>
                      </a:r>
                    </a:p>
                    <a:p>
                      <a:pPr marL="342900" indent="-342900">
                        <a:buAutoNum type="alphaUcPeriod"/>
                      </a:pPr>
                      <a:r>
                        <a:rPr lang="en-US" baseline="0" dirty="0" smtClean="0"/>
                        <a:t>Portfolio investment</a:t>
                      </a:r>
                    </a:p>
                    <a:p>
                      <a:pPr marL="342900" indent="-342900">
                        <a:buAutoNum type="alphaUcPeriod"/>
                      </a:pPr>
                      <a:r>
                        <a:rPr lang="en-US" baseline="0" dirty="0" smtClean="0"/>
                        <a:t>Other investment</a:t>
                      </a:r>
                      <a:endParaRPr lang="en-US" dirty="0"/>
                    </a:p>
                  </a:txBody>
                  <a:tcPr/>
                </a:tc>
                <a:tc>
                  <a:txBody>
                    <a:bodyPr/>
                    <a:lstStyle/>
                    <a:p>
                      <a:endParaRPr lang="en-US" dirty="0"/>
                    </a:p>
                  </a:txBody>
                  <a:tcPr/>
                </a:tc>
              </a:tr>
              <a:tr h="370840">
                <a:tc>
                  <a:txBody>
                    <a:bodyPr/>
                    <a:lstStyle/>
                    <a:p>
                      <a:pPr marL="342900" indent="-342900">
                        <a:buNone/>
                      </a:pPr>
                      <a:r>
                        <a:rPr lang="en-US" dirty="0" smtClean="0"/>
                        <a:t>IV. ERRORS AND OMISSIONS</a:t>
                      </a:r>
                      <a:endParaRPr lang="en-US" dirty="0"/>
                    </a:p>
                  </a:txBody>
                  <a:tcPr/>
                </a:tc>
                <a:tc>
                  <a:txBody>
                    <a:bodyPr/>
                    <a:lstStyle/>
                    <a:p>
                      <a:endParaRPr lang="en-US" dirty="0"/>
                    </a:p>
                  </a:txBody>
                  <a:tcPr/>
                </a:tc>
              </a:tr>
              <a:tr h="370840">
                <a:tc>
                  <a:txBody>
                    <a:bodyPr/>
                    <a:lstStyle/>
                    <a:p>
                      <a:pPr marL="342900" indent="-342900">
                        <a:buNone/>
                      </a:pPr>
                      <a:r>
                        <a:rPr lang="en-US" dirty="0" smtClean="0"/>
                        <a:t>V.</a:t>
                      </a:r>
                      <a:r>
                        <a:rPr lang="en-US" baseline="0" dirty="0" smtClean="0"/>
                        <a:t> OVERALL BALANCE (I+II+III+IV)</a:t>
                      </a:r>
                      <a:endParaRPr lang="en-US" dirty="0"/>
                    </a:p>
                  </a:txBody>
                  <a:tcPr/>
                </a:tc>
                <a:tc>
                  <a:txBody>
                    <a:bodyPr/>
                    <a:lstStyle/>
                    <a:p>
                      <a:endParaRPr lang="en-US" dirty="0"/>
                    </a:p>
                  </a:txBody>
                  <a:tcPr/>
                </a:tc>
              </a:tr>
              <a:tr h="370840">
                <a:tc>
                  <a:txBody>
                    <a:bodyPr/>
                    <a:lstStyle/>
                    <a:p>
                      <a:pPr marL="342900" indent="-342900">
                        <a:buNone/>
                      </a:pPr>
                      <a:r>
                        <a:rPr lang="en-US" dirty="0" smtClean="0"/>
                        <a:t>VI. RESERVE</a:t>
                      </a:r>
                      <a:r>
                        <a:rPr lang="en-US" baseline="0" dirty="0" smtClean="0"/>
                        <a:t> ASSETS</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IMF resources</a:t>
                      </a:r>
                    </a:p>
                    <a:p>
                      <a:pPr marL="342900" indent="-342900">
                        <a:buAutoNum type="alphaUcPeriod"/>
                      </a:pPr>
                      <a:r>
                        <a:rPr lang="en-US" dirty="0" smtClean="0"/>
                        <a:t>Net Change in Bank Negara Malaysia’s External Reserves</a:t>
                      </a:r>
                      <a:endParaRPr lang="en-US" dirty="0"/>
                    </a:p>
                  </a:txBody>
                  <a:tcPr/>
                </a:tc>
                <a:tc>
                  <a:txBody>
                    <a:bodyPr/>
                    <a:lstStyle/>
                    <a:p>
                      <a:endParaRPr lang="en-US"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48514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I. CURRENT ACCOUNT</a:t>
                      </a:r>
                      <a:endParaRPr lang="en-US" dirty="0"/>
                    </a:p>
                  </a:txBody>
                  <a:tcPr/>
                </a:tc>
                <a:tc>
                  <a:txBody>
                    <a:bodyPr/>
                    <a:lstStyle/>
                    <a:p>
                      <a:r>
                        <a:rPr lang="en-US" dirty="0" smtClean="0"/>
                        <a:t>Inflow &amp; outflow of goods and services into a country</a:t>
                      </a:r>
                      <a:endParaRPr lang="en-US" dirty="0"/>
                    </a:p>
                  </a:txBody>
                  <a:tcPr/>
                </a:tc>
              </a:tr>
              <a:tr h="370840">
                <a:tc>
                  <a:txBody>
                    <a:bodyPr/>
                    <a:lstStyle/>
                    <a:p>
                      <a:r>
                        <a:rPr lang="en-US" dirty="0" smtClean="0"/>
                        <a:t>A.  Goods and Services</a:t>
                      </a:r>
                      <a:endParaRPr lang="en-US" dirty="0"/>
                    </a:p>
                  </a:txBody>
                  <a:tcPr/>
                </a:tc>
                <a:tc>
                  <a:txBody>
                    <a:bodyPr/>
                    <a:lstStyle/>
                    <a:p>
                      <a:r>
                        <a:rPr lang="en-US" dirty="0" smtClean="0"/>
                        <a:t>Export and import of physical goods</a:t>
                      </a:r>
                    </a:p>
                    <a:p>
                      <a:r>
                        <a:rPr lang="en-US" dirty="0" smtClean="0"/>
                        <a:t>X&gt;M =</a:t>
                      </a:r>
                      <a:r>
                        <a:rPr lang="en-US" baseline="0" dirty="0" smtClean="0"/>
                        <a:t> trade surplus</a:t>
                      </a:r>
                    </a:p>
                    <a:p>
                      <a:r>
                        <a:rPr lang="en-US" baseline="0" dirty="0" smtClean="0"/>
                        <a:t>X&lt;M = trade deficit</a:t>
                      </a:r>
                      <a:endParaRPr lang="en-US" dirty="0"/>
                    </a:p>
                  </a:txBody>
                  <a:tcPr/>
                </a:tc>
              </a:tr>
              <a:tr h="370840">
                <a:tc>
                  <a:txBody>
                    <a:bodyPr/>
                    <a:lstStyle/>
                    <a:p>
                      <a:r>
                        <a:rPr lang="en-US" dirty="0" smtClean="0"/>
                        <a:t>B. Services</a:t>
                      </a:r>
                      <a:endParaRPr lang="en-US" dirty="0"/>
                    </a:p>
                  </a:txBody>
                  <a:tcPr/>
                </a:tc>
                <a:tc>
                  <a:txBody>
                    <a:bodyPr/>
                    <a:lstStyle/>
                    <a:p>
                      <a:r>
                        <a:rPr lang="en-US" dirty="0" smtClean="0"/>
                        <a:t>It is about receipts</a:t>
                      </a:r>
                      <a:r>
                        <a:rPr lang="en-US" baseline="0" dirty="0" smtClean="0"/>
                        <a:t> and payments from services such as:</a:t>
                      </a:r>
                    </a:p>
                    <a:p>
                      <a:r>
                        <a:rPr lang="en-US" baseline="0" dirty="0" smtClean="0"/>
                        <a:t>Transportation, travel, communications, construction, financial and computer services, royalties and license fees, other professional and business services</a:t>
                      </a:r>
                      <a:endParaRPr lang="en-US" dirty="0"/>
                    </a:p>
                  </a:txBody>
                  <a:tcPr/>
                </a:tc>
              </a:tr>
              <a:tr h="370840">
                <a:tc>
                  <a:txBody>
                    <a:bodyPr/>
                    <a:lstStyle/>
                    <a:p>
                      <a:r>
                        <a:rPr lang="en-US" dirty="0" smtClean="0"/>
                        <a:t>C. Income</a:t>
                      </a:r>
                      <a:endParaRPr lang="en-US" dirty="0"/>
                    </a:p>
                  </a:txBody>
                  <a:tcPr/>
                </a:tc>
                <a:tc>
                  <a:txBody>
                    <a:bodyPr/>
                    <a:lstStyle/>
                    <a:p>
                      <a:r>
                        <a:rPr lang="en-US" dirty="0" smtClean="0"/>
                        <a:t>Payment flows on purchases of foreign assets by Malaysian or Malaysian assets by foreigners </a:t>
                      </a:r>
                      <a:endParaRPr lang="en-US"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430784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D. Current Transfers</a:t>
                      </a:r>
                      <a:endParaRPr lang="en-US" dirty="0"/>
                    </a:p>
                  </a:txBody>
                  <a:tcPr/>
                </a:tc>
                <a:tc>
                  <a:txBody>
                    <a:bodyPr/>
                    <a:lstStyle/>
                    <a:p>
                      <a:r>
                        <a:rPr lang="en-US" dirty="0" smtClean="0"/>
                        <a:t>Includes gifts, military aid and financial aid by the government,</a:t>
                      </a:r>
                      <a:r>
                        <a:rPr lang="en-US" baseline="0" dirty="0" smtClean="0"/>
                        <a:t> NGO and private individuals to foreign countries or from foreign countries. </a:t>
                      </a:r>
                    </a:p>
                    <a:p>
                      <a:r>
                        <a:rPr lang="en-US" baseline="0" dirty="0" smtClean="0"/>
                        <a:t>Example: Tsunami at </a:t>
                      </a:r>
                      <a:r>
                        <a:rPr lang="en-US" baseline="0" dirty="0" err="1" smtClean="0"/>
                        <a:t>Acheh</a:t>
                      </a:r>
                      <a:endParaRPr lang="en-US" dirty="0"/>
                    </a:p>
                  </a:txBody>
                  <a:tcPr/>
                </a:tc>
              </a:tr>
              <a:tr h="370840">
                <a:tc>
                  <a:txBody>
                    <a:bodyPr/>
                    <a:lstStyle/>
                    <a:p>
                      <a:r>
                        <a:rPr lang="en-US" dirty="0" smtClean="0"/>
                        <a:t>III. CAPITAL ACCOUNT</a:t>
                      </a:r>
                      <a:endParaRPr lang="en-US" dirty="0"/>
                    </a:p>
                  </a:txBody>
                  <a:tcPr/>
                </a:tc>
                <a:tc>
                  <a:txBody>
                    <a:bodyPr/>
                    <a:lstStyle/>
                    <a:p>
                      <a:endParaRPr lang="en-US" dirty="0"/>
                    </a:p>
                  </a:txBody>
                  <a:tcPr/>
                </a:tc>
              </a:tr>
              <a:tr h="370840">
                <a:tc>
                  <a:txBody>
                    <a:bodyPr/>
                    <a:lstStyle/>
                    <a:p>
                      <a:r>
                        <a:rPr lang="en-US" dirty="0" smtClean="0"/>
                        <a:t>A. Capital transfer</a:t>
                      </a:r>
                      <a:endParaRPr lang="en-US" dirty="0"/>
                    </a:p>
                  </a:txBody>
                  <a:tcPr/>
                </a:tc>
                <a:tc>
                  <a:txBody>
                    <a:bodyPr/>
                    <a:lstStyle/>
                    <a:p>
                      <a:r>
                        <a:rPr lang="en-US" dirty="0" smtClean="0"/>
                        <a:t>Government and private transfers of fixed assets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0" dirty="0" smtClean="0"/>
                        <a:t> </a:t>
                      </a:r>
                      <a:r>
                        <a:rPr lang="en-US" dirty="0" smtClean="0"/>
                        <a:t>Non produced non-</a:t>
                      </a:r>
                      <a:r>
                        <a:rPr lang="en-US" baseline="0" dirty="0" smtClean="0"/>
                        <a:t> financial assets</a:t>
                      </a:r>
                      <a:endParaRPr lang="en-US" dirty="0" smtClean="0"/>
                    </a:p>
                    <a:p>
                      <a:endParaRPr lang="en-US" dirty="0"/>
                    </a:p>
                  </a:txBody>
                  <a:tcPr/>
                </a:tc>
                <a:tc>
                  <a:txBody>
                    <a:bodyPr/>
                    <a:lstStyle/>
                    <a:p>
                      <a:r>
                        <a:rPr lang="en-US" dirty="0" smtClean="0"/>
                        <a:t>Non-produced is sources needed for production but have not been produced. Example: land and subsoil assets, patents,</a:t>
                      </a:r>
                      <a:r>
                        <a:rPr lang="en-US" baseline="0" dirty="0" smtClean="0"/>
                        <a:t> copyrights, trademarks, franchises</a:t>
                      </a:r>
                      <a:endParaRPr lang="en-US" dirty="0"/>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54102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III. FINANCIAL ACCOUNT</a:t>
                      </a:r>
                      <a:endParaRPr lang="en-US" dirty="0"/>
                    </a:p>
                  </a:txBody>
                  <a:tcPr/>
                </a:tc>
                <a:tc>
                  <a:txBody>
                    <a:bodyPr/>
                    <a:lstStyle/>
                    <a:p>
                      <a:r>
                        <a:rPr lang="en-US" dirty="0" smtClean="0"/>
                        <a:t>International monetary flows related to investment</a:t>
                      </a:r>
                      <a:endParaRPr lang="en-US" dirty="0"/>
                    </a:p>
                  </a:txBody>
                  <a:tcPr/>
                </a:tc>
              </a:tr>
              <a:tr h="370840">
                <a:tc>
                  <a:txBody>
                    <a:bodyPr/>
                    <a:lstStyle/>
                    <a:p>
                      <a:r>
                        <a:rPr lang="en-US" dirty="0" smtClean="0"/>
                        <a:t>A. Direct Investment</a:t>
                      </a:r>
                      <a:endParaRPr lang="en-US" dirty="0"/>
                    </a:p>
                  </a:txBody>
                  <a:tcPr/>
                </a:tc>
                <a:tc>
                  <a:txBody>
                    <a:bodyPr/>
                    <a:lstStyle/>
                    <a:p>
                      <a:r>
                        <a:rPr lang="en-US" dirty="0" smtClean="0"/>
                        <a:t>Long term capital investment such</a:t>
                      </a:r>
                      <a:r>
                        <a:rPr lang="en-US" baseline="0" dirty="0" smtClean="0"/>
                        <a:t> as purchase or construction of machinery, building, manufacturing, wholesale &amp; retail  trade, financial &amp; insurance sectors</a:t>
                      </a:r>
                    </a:p>
                    <a:p>
                      <a:r>
                        <a:rPr lang="en-US" baseline="0" dirty="0" smtClean="0"/>
                        <a:t>Outflow – Direct Investment</a:t>
                      </a:r>
                    </a:p>
                    <a:p>
                      <a:pPr>
                        <a:buFont typeface="Arial" pitchFamily="34" charset="0"/>
                        <a:buChar char="•"/>
                      </a:pPr>
                      <a:r>
                        <a:rPr lang="en-US" baseline="0" dirty="0" smtClean="0"/>
                        <a:t> Singapore</a:t>
                      </a:r>
                    </a:p>
                    <a:p>
                      <a:pPr>
                        <a:buFont typeface="Arial" pitchFamily="34" charset="0"/>
                        <a:buChar char="•"/>
                      </a:pPr>
                      <a:r>
                        <a:rPr lang="en-US" baseline="0" dirty="0" smtClean="0"/>
                        <a:t> Australia</a:t>
                      </a:r>
                    </a:p>
                    <a:p>
                      <a:pPr>
                        <a:buFont typeface="Arial" pitchFamily="34" charset="0"/>
                        <a:buChar char="•"/>
                      </a:pPr>
                      <a:r>
                        <a:rPr lang="en-US" baseline="0" dirty="0" smtClean="0"/>
                        <a:t> United Kingdom</a:t>
                      </a:r>
                    </a:p>
                    <a:p>
                      <a:r>
                        <a:rPr lang="en-US" baseline="0" dirty="0" smtClean="0"/>
                        <a:t>Inflow – Foreign Direct Investment</a:t>
                      </a:r>
                    </a:p>
                    <a:p>
                      <a:pPr>
                        <a:buFont typeface="Arial" pitchFamily="34" charset="0"/>
                        <a:buChar char="•"/>
                      </a:pPr>
                      <a:r>
                        <a:rPr lang="en-US" baseline="0" dirty="0" smtClean="0"/>
                        <a:t> Republic of Korea</a:t>
                      </a:r>
                    </a:p>
                    <a:p>
                      <a:pPr>
                        <a:buFont typeface="Arial" pitchFamily="34" charset="0"/>
                        <a:buChar char="•"/>
                      </a:pPr>
                      <a:r>
                        <a:rPr lang="en-US" baseline="0" dirty="0" smtClean="0"/>
                        <a:t> Netherlands</a:t>
                      </a:r>
                    </a:p>
                    <a:p>
                      <a:pPr>
                        <a:buFont typeface="Arial" pitchFamily="34" charset="0"/>
                        <a:buChar char="•"/>
                      </a:pPr>
                      <a:r>
                        <a:rPr lang="en-US" baseline="0" dirty="0" smtClean="0"/>
                        <a:t> Japan</a:t>
                      </a:r>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46736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B. Portfolio Investment</a:t>
                      </a:r>
                      <a:endParaRPr lang="en-US" dirty="0"/>
                    </a:p>
                  </a:txBody>
                  <a:tcPr/>
                </a:tc>
                <a:tc>
                  <a:txBody>
                    <a:bodyPr/>
                    <a:lstStyle/>
                    <a:p>
                      <a:r>
                        <a:rPr lang="en-US" dirty="0" smtClean="0"/>
                        <a:t>External investment in</a:t>
                      </a:r>
                      <a:r>
                        <a:rPr lang="en-US" baseline="0" dirty="0" smtClean="0"/>
                        <a:t> securities and financial derivatives. Purchase of shares, bonds, buying government securities</a:t>
                      </a:r>
                      <a:endParaRPr lang="en-US" dirty="0"/>
                    </a:p>
                  </a:txBody>
                  <a:tcPr/>
                </a:tc>
              </a:tr>
              <a:tr h="370840">
                <a:tc>
                  <a:txBody>
                    <a:bodyPr/>
                    <a:lstStyle/>
                    <a:p>
                      <a:r>
                        <a:rPr lang="en-US" dirty="0" smtClean="0"/>
                        <a:t>C. Other investment</a:t>
                      </a:r>
                      <a:endParaRPr lang="en-US" dirty="0"/>
                    </a:p>
                  </a:txBody>
                  <a:tcPr/>
                </a:tc>
                <a:tc>
                  <a:txBody>
                    <a:bodyPr/>
                    <a:lstStyle/>
                    <a:p>
                      <a:r>
                        <a:rPr lang="en-US" dirty="0" smtClean="0"/>
                        <a:t>External</a:t>
                      </a:r>
                      <a:r>
                        <a:rPr lang="en-US" baseline="0" dirty="0" smtClean="0"/>
                        <a:t> investment other than reserves, direct and portfolio investments. Example: capital flows into bank account or provided loans, short- and long term loans</a:t>
                      </a:r>
                      <a:endParaRPr lang="en-US" dirty="0"/>
                    </a:p>
                  </a:txBody>
                  <a:tcPr/>
                </a:tc>
              </a:tr>
              <a:tr h="370840">
                <a:tc>
                  <a:txBody>
                    <a:bodyPr/>
                    <a:lstStyle/>
                    <a:p>
                      <a:r>
                        <a:rPr lang="en-US" dirty="0" smtClean="0"/>
                        <a:t>IV. ERRORS AND OMISSIONS</a:t>
                      </a:r>
                      <a:endParaRPr lang="en-US" dirty="0"/>
                    </a:p>
                  </a:txBody>
                  <a:tcPr/>
                </a:tc>
                <a:tc>
                  <a:txBody>
                    <a:bodyPr/>
                    <a:lstStyle/>
                    <a:p>
                      <a:r>
                        <a:rPr lang="en-US" dirty="0" err="1" smtClean="0"/>
                        <a:t>BoP</a:t>
                      </a:r>
                      <a:r>
                        <a:rPr lang="en-US" dirty="0" smtClean="0"/>
                        <a:t> accountant uses error and omission</a:t>
                      </a:r>
                      <a:r>
                        <a:rPr lang="en-US" baseline="0" dirty="0" smtClean="0"/>
                        <a:t> to balance the account</a:t>
                      </a:r>
                      <a:endParaRPr lang="en-US" dirty="0"/>
                    </a:p>
                  </a:txBody>
                  <a:tcPr/>
                </a:tc>
              </a:tr>
              <a:tr h="370840">
                <a:tc>
                  <a:txBody>
                    <a:bodyPr/>
                    <a:lstStyle/>
                    <a:p>
                      <a:r>
                        <a:rPr lang="en-US" dirty="0" smtClean="0"/>
                        <a:t>V.</a:t>
                      </a:r>
                      <a:r>
                        <a:rPr lang="en-US" baseline="0" dirty="0" smtClean="0"/>
                        <a:t> OVERALL BALANCE</a:t>
                      </a:r>
                      <a:endParaRPr lang="en-US" dirty="0"/>
                    </a:p>
                  </a:txBody>
                  <a:tcPr/>
                </a:tc>
                <a:tc>
                  <a:txBody>
                    <a:bodyPr/>
                    <a:lstStyle/>
                    <a:p>
                      <a:endParaRPr lang="en-US" dirty="0"/>
                    </a:p>
                  </a:txBody>
                  <a:tcPr/>
                </a:tc>
              </a:tr>
              <a:tr h="370840">
                <a:tc>
                  <a:txBody>
                    <a:bodyPr/>
                    <a:lstStyle/>
                    <a:p>
                      <a:r>
                        <a:rPr lang="en-US" dirty="0" smtClean="0"/>
                        <a:t>VI. RESERVE ASSETS</a:t>
                      </a:r>
                      <a:r>
                        <a:rPr lang="en-US" baseline="0" dirty="0" smtClean="0"/>
                        <a:t> = MINUS OVERALL BALANCE</a:t>
                      </a:r>
                      <a:endParaRPr lang="en-US" dirty="0"/>
                    </a:p>
                  </a:txBody>
                  <a:tcPr/>
                </a:tc>
                <a:tc>
                  <a:txBody>
                    <a:bodyPr/>
                    <a:lstStyle/>
                    <a:p>
                      <a:r>
                        <a:rPr lang="en-US" dirty="0" smtClean="0"/>
                        <a:t>Monetary gold, foreign exchange assets</a:t>
                      </a:r>
                      <a:r>
                        <a:rPr lang="en-US" baseline="0" dirty="0" smtClean="0"/>
                        <a:t> and other claims</a:t>
                      </a:r>
                      <a:endParaRPr lang="en-US" dirty="0"/>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 Balance of Payments 2007-2008</a:t>
            </a:r>
            <a:endParaRPr lang="en-MY" dirty="0"/>
          </a:p>
        </p:txBody>
      </p:sp>
      <p:graphicFrame>
        <p:nvGraphicFramePr>
          <p:cNvPr id="4" name="Content Placeholder 3"/>
          <p:cNvGraphicFramePr>
            <a:graphicFrameLocks noGrp="1"/>
          </p:cNvGraphicFramePr>
          <p:nvPr>
            <p:ph idx="1"/>
          </p:nvPr>
        </p:nvGraphicFramePr>
        <p:xfrm>
          <a:off x="914400" y="1784350"/>
          <a:ext cx="7772400" cy="741680"/>
        </p:xfrm>
        <a:graphic>
          <a:graphicData uri="http://schemas.openxmlformats.org/drawingml/2006/table">
            <a:tbl>
              <a:tblPr firstRow="1" bandRow="1">
                <a:tableStyleId>{073A0DAA-6AF3-43AB-8588-CEC1D06C72B9}</a:tableStyleId>
              </a:tblPr>
              <a:tblGrid>
                <a:gridCol w="1295400"/>
                <a:gridCol w="1295400"/>
                <a:gridCol w="1295400"/>
                <a:gridCol w="1295400"/>
                <a:gridCol w="1295400"/>
                <a:gridCol w="1295400"/>
              </a:tblGrid>
              <a:tr h="370840">
                <a:tc>
                  <a:txBody>
                    <a:bodyPr/>
                    <a:lstStyle/>
                    <a:p>
                      <a:r>
                        <a:rPr lang="en-US" dirty="0" smtClean="0"/>
                        <a:t>item</a:t>
                      </a:r>
                      <a:endParaRPr lang="en-MY" dirty="0"/>
                    </a:p>
                  </a:txBody>
                  <a:tcPr/>
                </a:tc>
                <a:tc>
                  <a:txBody>
                    <a:bodyPr/>
                    <a:lstStyle/>
                    <a:p>
                      <a:endParaRPr lang="en-MY"/>
                    </a:p>
                  </a:txBody>
                  <a:tcPr/>
                </a:tc>
                <a:tc>
                  <a:txBody>
                    <a:bodyPr/>
                    <a:lstStyle/>
                    <a:p>
                      <a:endParaRPr lang="en-MY"/>
                    </a:p>
                  </a:txBody>
                  <a:tcPr/>
                </a:tc>
                <a:tc>
                  <a:txBody>
                    <a:bodyPr/>
                    <a:lstStyle/>
                    <a:p>
                      <a:endParaRPr lang="en-MY"/>
                    </a:p>
                  </a:txBody>
                  <a:tcPr/>
                </a:tc>
                <a:tc>
                  <a:txBody>
                    <a:bodyPr/>
                    <a:lstStyle/>
                    <a:p>
                      <a:endParaRPr lang="en-MY"/>
                    </a:p>
                  </a:txBody>
                  <a:tcPr/>
                </a:tc>
                <a:tc>
                  <a:txBody>
                    <a:bodyPr/>
                    <a:lstStyle/>
                    <a:p>
                      <a:endParaRPr lang="en-MY"/>
                    </a:p>
                  </a:txBody>
                  <a:tcPr/>
                </a:tc>
              </a:tr>
              <a:tr h="370840">
                <a:tc>
                  <a:txBody>
                    <a:bodyPr/>
                    <a:lstStyle/>
                    <a:p>
                      <a:endParaRPr lang="en-MY"/>
                    </a:p>
                  </a:txBody>
                  <a:tcPr/>
                </a:tc>
                <a:tc>
                  <a:txBody>
                    <a:bodyPr/>
                    <a:lstStyle/>
                    <a:p>
                      <a:endParaRPr lang="en-MY"/>
                    </a:p>
                  </a:txBody>
                  <a:tcPr/>
                </a:tc>
                <a:tc>
                  <a:txBody>
                    <a:bodyPr/>
                    <a:lstStyle/>
                    <a:p>
                      <a:endParaRPr lang="en-MY"/>
                    </a:p>
                  </a:txBody>
                  <a:tcPr/>
                </a:tc>
                <a:tc>
                  <a:txBody>
                    <a:bodyPr/>
                    <a:lstStyle/>
                    <a:p>
                      <a:endParaRPr lang="en-MY"/>
                    </a:p>
                  </a:txBody>
                  <a:tcPr/>
                </a:tc>
                <a:tc>
                  <a:txBody>
                    <a:bodyPr/>
                    <a:lstStyle/>
                    <a:p>
                      <a:endParaRPr lang="en-MY"/>
                    </a:p>
                  </a:txBody>
                  <a:tcPr/>
                </a:tc>
                <a:tc>
                  <a:txBody>
                    <a:bodyPr/>
                    <a:lstStyle/>
                    <a:p>
                      <a:endParaRPr lang="en-MY"/>
                    </a:p>
                  </a:txBody>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Imbalance in </a:t>
            </a:r>
            <a:r>
              <a:rPr lang="en-US" dirty="0" err="1" smtClean="0"/>
              <a:t>BoP</a:t>
            </a:r>
            <a:endParaRPr lang="en-US" dirty="0"/>
          </a:p>
        </p:txBody>
      </p:sp>
      <p:sp>
        <p:nvSpPr>
          <p:cNvPr id="3" name="Content Placeholder 2"/>
          <p:cNvSpPr>
            <a:spLocks noGrp="1"/>
          </p:cNvSpPr>
          <p:nvPr>
            <p:ph idx="1"/>
          </p:nvPr>
        </p:nvSpPr>
        <p:spPr/>
        <p:txBody>
          <a:bodyPr>
            <a:normAutofit lnSpcReduction="10000"/>
          </a:bodyPr>
          <a:lstStyle/>
          <a:p>
            <a:r>
              <a:rPr lang="en-US" dirty="0" smtClean="0"/>
              <a:t>Occurs when there is a deficit or surplus in the balance of payments</a:t>
            </a:r>
          </a:p>
          <a:p>
            <a:r>
              <a:rPr lang="en-US" dirty="0" smtClean="0"/>
              <a:t>A surplus or deficit shows a country’s strength or weakness </a:t>
            </a:r>
          </a:p>
          <a:p>
            <a:r>
              <a:rPr lang="en-US" dirty="0" smtClean="0"/>
              <a:t>The causes of imbalance is differ from country to country and from time to time </a:t>
            </a:r>
          </a:p>
          <a:p>
            <a:pPr lvl="1"/>
            <a:r>
              <a:rPr lang="en-US" dirty="0" smtClean="0"/>
              <a:t>Development programs</a:t>
            </a:r>
          </a:p>
          <a:p>
            <a:pPr lvl="1"/>
            <a:r>
              <a:rPr lang="en-US" dirty="0" smtClean="0"/>
              <a:t>Increase in imports</a:t>
            </a:r>
          </a:p>
          <a:p>
            <a:pPr lvl="1"/>
            <a:r>
              <a:rPr lang="en-US" dirty="0" smtClean="0"/>
              <a:t>Price effect</a:t>
            </a:r>
          </a:p>
          <a:p>
            <a:pPr lvl="1"/>
            <a:r>
              <a:rPr lang="en-US" dirty="0" smtClean="0"/>
              <a:t>Slow progress in exports</a:t>
            </a:r>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Export promotion</a:t>
            </a:r>
          </a:p>
          <a:p>
            <a:pPr lvl="1"/>
            <a:r>
              <a:rPr lang="en-US" dirty="0" smtClean="0"/>
              <a:t>Export promotion policy is to increase the value of exports</a:t>
            </a:r>
          </a:p>
          <a:p>
            <a:pPr lvl="1"/>
            <a:r>
              <a:rPr lang="en-US" dirty="0" smtClean="0"/>
              <a:t>Government can encourage exports by:</a:t>
            </a:r>
          </a:p>
          <a:p>
            <a:pPr lvl="2"/>
            <a:r>
              <a:rPr lang="en-US" dirty="0" smtClean="0"/>
              <a:t>Developing quality products with lower price </a:t>
            </a:r>
          </a:p>
          <a:p>
            <a:pPr lvl="2"/>
            <a:r>
              <a:rPr lang="en-US" dirty="0" smtClean="0"/>
              <a:t>Improving market strategies</a:t>
            </a:r>
          </a:p>
          <a:p>
            <a:pPr lvl="2"/>
            <a:r>
              <a:rPr lang="en-US" dirty="0" smtClean="0"/>
              <a:t>Giving subsidies</a:t>
            </a:r>
          </a:p>
          <a:p>
            <a:pPr lvl="2"/>
            <a:r>
              <a:rPr lang="en-US" dirty="0" smtClean="0"/>
              <a:t>Abolishing export duties</a:t>
            </a:r>
          </a:p>
          <a:p>
            <a:pPr lvl="2"/>
            <a:r>
              <a:rPr lang="en-US" dirty="0" smtClean="0"/>
              <a:t>Promote local products in international markets</a:t>
            </a:r>
          </a:p>
          <a:p>
            <a:pPr lvl="2"/>
            <a:r>
              <a:rPr lang="en-US" dirty="0" smtClean="0"/>
              <a:t>Provide information and helps them to market products globally</a:t>
            </a:r>
          </a:p>
          <a:p>
            <a:pPr lvl="2"/>
            <a:r>
              <a:rPr lang="en-US" dirty="0" smtClean="0"/>
              <a:t>Trade agreements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lstStyle/>
          <a:p>
            <a:r>
              <a:rPr lang="en-US" dirty="0" smtClean="0"/>
              <a:t>Monetary and fiscal policies during inflation </a:t>
            </a:r>
          </a:p>
          <a:p>
            <a:pPr lvl="1"/>
            <a:r>
              <a:rPr lang="en-US" dirty="0" smtClean="0"/>
              <a:t>Inflation may increase the prices of locally goods</a:t>
            </a:r>
          </a:p>
          <a:p>
            <a:pPr lvl="1"/>
            <a:r>
              <a:rPr lang="en-US" dirty="0" smtClean="0"/>
              <a:t>Will make the imported products more attractive</a:t>
            </a:r>
          </a:p>
          <a:p>
            <a:pPr lvl="1"/>
            <a:r>
              <a:rPr lang="en-US" dirty="0" smtClean="0"/>
              <a:t>Foreign investor will reduce their investment</a:t>
            </a:r>
          </a:p>
          <a:p>
            <a:pPr lvl="1"/>
            <a:r>
              <a:rPr lang="en-US" dirty="0" smtClean="0"/>
              <a:t>Government will control the inflation by impose tight monetary policies of tight fiscal policies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lstStyle/>
          <a:p>
            <a:r>
              <a:rPr lang="en-US" dirty="0" smtClean="0"/>
              <a:t>Using government’s reserve</a:t>
            </a:r>
          </a:p>
          <a:p>
            <a:pPr lvl="1"/>
            <a:r>
              <a:rPr lang="en-US" dirty="0" smtClean="0"/>
              <a:t>The government’s reserve in the form of gold and foreign currencies are used to balance deficits </a:t>
            </a:r>
          </a:p>
          <a:p>
            <a:pPr lvl="1"/>
            <a:r>
              <a:rPr lang="en-US" dirty="0" smtClean="0"/>
              <a:t>Only can be used for a short period</a:t>
            </a:r>
          </a:p>
          <a:p>
            <a:pPr lvl="1"/>
            <a:r>
              <a:rPr lang="en-US" dirty="0" smtClean="0"/>
              <a:t>In the long term, government reserve will deplete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Malaysia’s Economic View</a:t>
            </a:r>
            <a:endParaRPr lang="en-US" dirty="0"/>
          </a:p>
        </p:txBody>
      </p:sp>
      <p:sp>
        <p:nvSpPr>
          <p:cNvPr id="3" name="Content Placeholder 2"/>
          <p:cNvSpPr>
            <a:spLocks noGrp="1"/>
          </p:cNvSpPr>
          <p:nvPr>
            <p:ph idx="1"/>
          </p:nvPr>
        </p:nvSpPr>
        <p:spPr/>
        <p:txBody>
          <a:bodyPr>
            <a:normAutofit lnSpcReduction="10000"/>
          </a:bodyPr>
          <a:lstStyle/>
          <a:p>
            <a:r>
              <a:rPr lang="en-US" dirty="0" smtClean="0"/>
              <a:t>Since independence in 1957, Malaysia once heavily dependent on rubber and tin</a:t>
            </a:r>
          </a:p>
          <a:p>
            <a:r>
              <a:rPr lang="en-US" dirty="0" smtClean="0"/>
              <a:t>Malaysia today is a middle-income country with a multi-sector economy based on services and manufacturing.</a:t>
            </a:r>
          </a:p>
          <a:p>
            <a:r>
              <a:rPr lang="en-US" dirty="0" smtClean="0"/>
              <a:t>Malaysia is one of the world's largest exporters of semiconductor components and devices, electrical goods, solar panels, and information and communication technology (ICT) products.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lstStyle/>
          <a:p>
            <a:r>
              <a:rPr lang="en-US" dirty="0" smtClean="0"/>
              <a:t>Devaluation </a:t>
            </a:r>
          </a:p>
          <a:p>
            <a:pPr lvl="1"/>
            <a:r>
              <a:rPr lang="en-US" dirty="0" smtClean="0"/>
              <a:t>Is the government’s policy of lowering the par value of country’s currency compared to foreign currency</a:t>
            </a:r>
          </a:p>
          <a:p>
            <a:pPr lvl="1"/>
            <a:r>
              <a:rPr lang="en-US" dirty="0" smtClean="0"/>
              <a:t>Makes country’s exports cheap than imported goods</a:t>
            </a:r>
          </a:p>
          <a:p>
            <a:pPr lvl="1"/>
            <a:r>
              <a:rPr lang="en-US" dirty="0" smtClean="0"/>
              <a:t>This will stimulate exports because foreigners purchase more goods and services</a:t>
            </a:r>
          </a:p>
          <a:p>
            <a:pPr lvl="1"/>
            <a:r>
              <a:rPr lang="en-US" dirty="0" smtClean="0"/>
              <a:t>Imported goods will become more expensive</a:t>
            </a:r>
          </a:p>
          <a:p>
            <a:pPr lvl="1"/>
            <a:r>
              <a:rPr lang="en-US" dirty="0" smtClean="0"/>
              <a:t>This method will be used only for a last resort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Devaluation </a:t>
            </a:r>
            <a:endParaRPr lang="en-US" dirty="0"/>
          </a:p>
        </p:txBody>
      </p:sp>
      <p:pic>
        <p:nvPicPr>
          <p:cNvPr id="4" name="Content Placeholder 3" descr="devaluasi.jpg"/>
          <p:cNvPicPr>
            <a:picLocks noGrp="1" noChangeAspect="1"/>
          </p:cNvPicPr>
          <p:nvPr>
            <p:ph idx="1"/>
          </p:nvPr>
        </p:nvPicPr>
        <p:blipFill>
          <a:blip r:embed="rId2" cstate="print"/>
          <a:stretch>
            <a:fillRect/>
          </a:stretch>
        </p:blipFill>
        <p:spPr>
          <a:xfrm>
            <a:off x="1981200" y="1981200"/>
            <a:ext cx="5384573" cy="4235297"/>
          </a:xfr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Exchange Rate?</a:t>
            </a:r>
            <a:endParaRPr lang="en-US" dirty="0"/>
          </a:p>
        </p:txBody>
      </p:sp>
      <p:pic>
        <p:nvPicPr>
          <p:cNvPr id="6" name="Content Placeholder 5" descr="exchange-rates-dubai.jpg"/>
          <p:cNvPicPr>
            <a:picLocks noGrp="1" noChangeAspect="1"/>
          </p:cNvPicPr>
          <p:nvPr>
            <p:ph idx="1"/>
          </p:nvPr>
        </p:nvPicPr>
        <p:blipFill>
          <a:blip r:embed="rId2"/>
          <a:stretch>
            <a:fillRect/>
          </a:stretch>
        </p:blipFill>
        <p:spPr>
          <a:xfrm>
            <a:off x="990600" y="1219200"/>
            <a:ext cx="7680824" cy="5105400"/>
          </a:xfr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Rate</a:t>
            </a:r>
            <a:endParaRPr lang="en-US" dirty="0"/>
          </a:p>
        </p:txBody>
      </p:sp>
      <p:sp>
        <p:nvSpPr>
          <p:cNvPr id="3" name="Content Placeholder 2"/>
          <p:cNvSpPr>
            <a:spLocks noGrp="1"/>
          </p:cNvSpPr>
          <p:nvPr>
            <p:ph idx="1"/>
          </p:nvPr>
        </p:nvSpPr>
        <p:spPr/>
        <p:txBody>
          <a:bodyPr>
            <a:normAutofit/>
          </a:bodyPr>
          <a:lstStyle/>
          <a:p>
            <a:r>
              <a:rPr lang="en-US" dirty="0" smtClean="0"/>
              <a:t>Can be defined as the price of one currency in terms of another </a:t>
            </a:r>
            <a:r>
              <a:rPr lang="en-US" dirty="0" smtClean="0"/>
              <a:t>currency</a:t>
            </a:r>
          </a:p>
          <a:p>
            <a:r>
              <a:rPr lang="en-US" dirty="0" smtClean="0"/>
              <a:t>Number of units of one nation’s currency that equals one unit of another nation’s </a:t>
            </a:r>
            <a:r>
              <a:rPr lang="en-US" dirty="0" smtClean="0"/>
              <a:t>currency</a:t>
            </a:r>
            <a:endParaRPr lang="en-US" dirty="0" smtClean="0"/>
          </a:p>
          <a:p>
            <a:pPr>
              <a:lnSpc>
                <a:spcPct val="90000"/>
              </a:lnSpc>
            </a:pPr>
            <a:r>
              <a:rPr lang="en-US" sz="2800" dirty="0" smtClean="0"/>
              <a:t>In the past, all currencies were fixed to gold.</a:t>
            </a:r>
          </a:p>
          <a:p>
            <a:pPr>
              <a:lnSpc>
                <a:spcPct val="90000"/>
              </a:lnSpc>
            </a:pPr>
            <a:r>
              <a:rPr lang="en-US" sz="2800" dirty="0" smtClean="0"/>
              <a:t>Today, a country can fix its value to another country’s currency.</a:t>
            </a:r>
            <a:endParaRPr lang="en-US" dirty="0" smtClean="0"/>
          </a:p>
          <a:p>
            <a:r>
              <a:rPr lang="en-US" dirty="0" smtClean="0"/>
              <a:t>We know the domestic price of the foreign </a:t>
            </a:r>
            <a:r>
              <a:rPr lang="en-US" dirty="0" smtClean="0"/>
              <a:t>currency</a:t>
            </a:r>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RM per dollar , how much RM in terms of 1 dollar of </a:t>
            </a:r>
            <a:r>
              <a:rPr lang="en-US" dirty="0" smtClean="0"/>
              <a:t>US</a:t>
            </a:r>
          </a:p>
          <a:p>
            <a:r>
              <a:rPr lang="en-US" dirty="0" smtClean="0"/>
              <a:t>Example</a:t>
            </a:r>
            <a:r>
              <a:rPr lang="en-US" dirty="0" smtClean="0"/>
              <a:t>: </a:t>
            </a:r>
            <a:r>
              <a:rPr lang="en-US" dirty="0" smtClean="0"/>
              <a:t>RM3 </a:t>
            </a:r>
            <a:r>
              <a:rPr lang="en-US" dirty="0" smtClean="0"/>
              <a:t>= $ USD 1 </a:t>
            </a:r>
            <a:endParaRPr lang="en-US" dirty="0" smtClean="0"/>
          </a:p>
          <a:p>
            <a:r>
              <a:rPr lang="en-US" dirty="0" smtClean="0"/>
              <a:t>Means RM3 per dollar or, RM3 can be exchange for US$1</a:t>
            </a:r>
          </a:p>
          <a:p>
            <a:r>
              <a:rPr lang="en-US" dirty="0" smtClean="0"/>
              <a:t>Now how much US dollar in terms of RM1?</a:t>
            </a:r>
          </a:p>
          <a:p>
            <a:r>
              <a:rPr lang="en-US" dirty="0" smtClean="0"/>
              <a:t>Divided US$1 by RM3, gives US$0.33</a:t>
            </a:r>
          </a:p>
          <a:p>
            <a:r>
              <a:rPr lang="en-US" dirty="0" smtClean="0"/>
              <a:t>Means US$0.33 = RM1</a:t>
            </a:r>
          </a:p>
          <a:p>
            <a:endParaRPr lang="en-US" dirty="0" smtClean="0"/>
          </a:p>
          <a:p>
            <a:endParaRPr lang="en-US" dirty="0" smtClean="0"/>
          </a:p>
          <a:p>
            <a:endParaRPr lang="en-US" dirty="0"/>
          </a:p>
        </p:txBody>
      </p:sp>
      <p:sp>
        <p:nvSpPr>
          <p:cNvPr id="4" name="Title 1"/>
          <p:cNvSpPr>
            <a:spLocks noGrp="1"/>
          </p:cNvSpPr>
          <p:nvPr>
            <p:ph type="title"/>
          </p:nvPr>
        </p:nvSpPr>
        <p:spPr/>
        <p:txBody>
          <a:bodyPr/>
          <a:lstStyle/>
          <a:p>
            <a:r>
              <a:rPr lang="en-US" dirty="0" smtClean="0"/>
              <a:t>Exchange </a:t>
            </a:r>
            <a:r>
              <a:rPr lang="en-US" dirty="0" smtClean="0"/>
              <a:t>Rate Rule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in Exchange Rate</a:t>
            </a:r>
            <a:endParaRPr lang="en-US" dirty="0"/>
          </a:p>
        </p:txBody>
      </p:sp>
      <p:sp>
        <p:nvSpPr>
          <p:cNvPr id="3" name="Content Placeholder 2"/>
          <p:cNvSpPr>
            <a:spLocks noGrp="1"/>
          </p:cNvSpPr>
          <p:nvPr>
            <p:ph idx="1"/>
          </p:nvPr>
        </p:nvSpPr>
        <p:spPr/>
        <p:txBody>
          <a:bodyPr/>
          <a:lstStyle/>
          <a:p>
            <a:r>
              <a:rPr lang="en-US" dirty="0" smtClean="0"/>
              <a:t>Reciprocal = </a:t>
            </a:r>
            <a:r>
              <a:rPr lang="en-US" dirty="0" smtClean="0"/>
              <a:t>Can be expressed as reciprocal by divided US$1 by RM3 gives US$0.33</a:t>
            </a:r>
          </a:p>
          <a:p>
            <a:r>
              <a:rPr lang="en-US" dirty="0" smtClean="0"/>
              <a:t>Appreciate = stronger </a:t>
            </a:r>
          </a:p>
          <a:p>
            <a:pPr lvl="1"/>
            <a:r>
              <a:rPr lang="en-US" dirty="0" smtClean="0"/>
              <a:t>The number of RM per dollar rises</a:t>
            </a:r>
          </a:p>
          <a:p>
            <a:pPr lvl="1"/>
            <a:r>
              <a:rPr lang="en-US" dirty="0" smtClean="0"/>
              <a:t>Assume now exchange rate changes from RM3 = </a:t>
            </a:r>
          </a:p>
          <a:p>
            <a:pPr lvl="1">
              <a:buNone/>
            </a:pPr>
            <a:r>
              <a:rPr lang="en-US" dirty="0" smtClean="0"/>
              <a:t>1USD to RM4 = 1USD, dollar becomes stronger because the number of RM per dollar rises</a:t>
            </a:r>
          </a:p>
          <a:p>
            <a:pPr lvl="1">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Depreciate = weaker</a:t>
            </a:r>
          </a:p>
          <a:p>
            <a:pPr lvl="1"/>
            <a:r>
              <a:rPr lang="en-US" dirty="0" smtClean="0"/>
              <a:t>The number of RM per dollar </a:t>
            </a:r>
            <a:r>
              <a:rPr lang="en-US" dirty="0" smtClean="0"/>
              <a:t>declines</a:t>
            </a:r>
            <a:endParaRPr lang="en-US" dirty="0" smtClean="0"/>
          </a:p>
          <a:p>
            <a:pPr lvl="1"/>
            <a:r>
              <a:rPr lang="en-US" dirty="0" smtClean="0"/>
              <a:t>Assume now exchange rate changes from RM3 = </a:t>
            </a:r>
          </a:p>
          <a:p>
            <a:pPr lvl="1">
              <a:buNone/>
            </a:pPr>
            <a:r>
              <a:rPr lang="en-US" dirty="0" smtClean="0"/>
              <a:t>	1USD </a:t>
            </a:r>
            <a:r>
              <a:rPr lang="en-US" dirty="0" smtClean="0"/>
              <a:t>to </a:t>
            </a:r>
            <a:r>
              <a:rPr lang="en-US" dirty="0" smtClean="0"/>
              <a:t>RM2 </a:t>
            </a:r>
            <a:r>
              <a:rPr lang="en-US" dirty="0" smtClean="0"/>
              <a:t>= 1USD, dollar becomes </a:t>
            </a:r>
            <a:r>
              <a:rPr lang="en-US" dirty="0" smtClean="0"/>
              <a:t>weaker </a:t>
            </a:r>
            <a:r>
              <a:rPr lang="en-US" dirty="0" smtClean="0"/>
              <a:t>because the number of RM per dollar </a:t>
            </a:r>
            <a:r>
              <a:rPr lang="en-US" dirty="0" smtClean="0"/>
              <a:t>declines</a:t>
            </a:r>
          </a:p>
          <a:p>
            <a:pPr lvl="1"/>
            <a:r>
              <a:rPr lang="en-US" dirty="0" smtClean="0"/>
              <a:t>In other word, RM becomes stronger / appreciate</a:t>
            </a:r>
            <a:endParaRPr lang="en-US" dirty="0" smtClean="0"/>
          </a:p>
          <a:p>
            <a:endParaRPr lang="en-US" dirty="0"/>
          </a:p>
        </p:txBody>
      </p:sp>
      <p:sp>
        <p:nvSpPr>
          <p:cNvPr id="4" name="Title 1"/>
          <p:cNvSpPr>
            <a:spLocks noGrp="1"/>
          </p:cNvSpPr>
          <p:nvPr>
            <p:ph type="title"/>
          </p:nvPr>
        </p:nvSpPr>
        <p:spPr/>
        <p:txBody>
          <a:bodyPr/>
          <a:lstStyle/>
          <a:p>
            <a:r>
              <a:rPr lang="en-US" dirty="0" smtClean="0"/>
              <a:t>Terms in Exchange Rate</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Suppose you are visiting Los Angeles and want to buy a t-shirt with a price tag of US$10</a:t>
            </a:r>
          </a:p>
          <a:p>
            <a:r>
              <a:rPr lang="en-US" dirty="0" smtClean="0"/>
              <a:t>Exchange rate: RM3 = US$1</a:t>
            </a:r>
          </a:p>
          <a:p>
            <a:r>
              <a:rPr lang="en-US" dirty="0" smtClean="0"/>
              <a:t>T-shirt costs RM30 (RM3 x US$10)</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Now assume Britney Spears visiting Malaysia and want to buy Batik at RM200</a:t>
            </a:r>
          </a:p>
          <a:p>
            <a:r>
              <a:rPr lang="en-US" dirty="0" smtClean="0"/>
              <a:t>The exchange rate is RM3 = 1USD, so Britney Spears need to change US dollar to RM (US$1/RM3 = US$0.33)</a:t>
            </a:r>
          </a:p>
          <a:p>
            <a:r>
              <a:rPr lang="en-US" dirty="0" smtClean="0"/>
              <a:t>US$0.33 = RM1</a:t>
            </a:r>
          </a:p>
          <a:p>
            <a:r>
              <a:rPr lang="en-US" dirty="0" smtClean="0"/>
              <a:t>The cost of Batik is US$66 (US$0.33 x RM200)</a:t>
            </a:r>
            <a:endParaRPr lang="en-US" dirty="0"/>
          </a:p>
        </p:txBody>
      </p:sp>
      <p:sp>
        <p:nvSpPr>
          <p:cNvPr id="4" name="Title 1"/>
          <p:cNvSpPr>
            <a:spLocks noGrp="1"/>
          </p:cNvSpPr>
          <p:nvPr>
            <p:ph type="title"/>
          </p:nvPr>
        </p:nvSpPr>
        <p:spPr/>
        <p:txBody>
          <a:bodyPr/>
          <a:lstStyle/>
          <a:p>
            <a:r>
              <a:rPr lang="en-US" dirty="0" smtClean="0"/>
              <a:t>Example: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 </a:t>
            </a:r>
            <a:r>
              <a:rPr lang="en-US" dirty="0" smtClean="0"/>
              <a:t>Exchange Rate</a:t>
            </a:r>
            <a:endParaRPr lang="en-US" dirty="0"/>
          </a:p>
        </p:txBody>
      </p:sp>
      <p:sp>
        <p:nvSpPr>
          <p:cNvPr id="3" name="Content Placeholder 2"/>
          <p:cNvSpPr>
            <a:spLocks noGrp="1"/>
          </p:cNvSpPr>
          <p:nvPr>
            <p:ph idx="1"/>
          </p:nvPr>
        </p:nvSpPr>
        <p:spPr/>
        <p:txBody>
          <a:bodyPr/>
          <a:lstStyle/>
          <a:p>
            <a:r>
              <a:rPr lang="en-US" dirty="0" smtClean="0"/>
              <a:t>Also known as floating exchange rate</a:t>
            </a:r>
          </a:p>
          <a:p>
            <a:r>
              <a:rPr lang="en-US" dirty="0" smtClean="0"/>
              <a:t>The rate of currency is determined by equilibrium demand and supply in the foreign exchange rate market </a:t>
            </a:r>
            <a:r>
              <a:rPr lang="en-US" b="1" dirty="0" smtClean="0">
                <a:solidFill>
                  <a:srgbClr val="FFFF00"/>
                </a:solidFill>
                <a:hlinkClick r:id="rId2" action="ppaction://hlinksldjump"/>
              </a:rPr>
              <a:t>(market driven</a:t>
            </a:r>
            <a:r>
              <a:rPr lang="en-US" b="1" dirty="0" smtClean="0">
                <a:solidFill>
                  <a:srgbClr val="FFFF00"/>
                </a:solidFill>
                <a:hlinkClick r:id="rId2" action="ppaction://hlinksldjump"/>
              </a:rPr>
              <a:t>)</a:t>
            </a:r>
            <a:endParaRPr lang="en-US" b="1" dirty="0" smtClean="0">
              <a:solidFill>
                <a:srgbClr val="FFFF00"/>
              </a:solidFill>
            </a:endParaRPr>
          </a:p>
          <a:p>
            <a:r>
              <a:rPr lang="en-US" dirty="0" smtClean="0"/>
              <a:t>With floating exchange rates, changes in market demand and market supply of a currency cause a change in </a:t>
            </a:r>
            <a:r>
              <a:rPr lang="en-US" dirty="0" smtClean="0"/>
              <a:t>value of the currency</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Malaysia’s Import and Export</a:t>
            </a:r>
            <a:endParaRPr lang="en-US" dirty="0"/>
          </a:p>
        </p:txBody>
      </p:sp>
      <p:sp>
        <p:nvSpPr>
          <p:cNvPr id="5" name="Text Placeholder 4"/>
          <p:cNvSpPr>
            <a:spLocks noGrp="1"/>
          </p:cNvSpPr>
          <p:nvPr>
            <p:ph type="body" idx="1"/>
          </p:nvPr>
        </p:nvSpPr>
        <p:spPr/>
        <p:txBody>
          <a:bodyPr/>
          <a:lstStyle/>
          <a:p>
            <a:r>
              <a:rPr lang="en-US" dirty="0" smtClean="0"/>
              <a:t>Export Commodities </a:t>
            </a:r>
            <a:endParaRPr lang="en-US" dirty="0"/>
          </a:p>
        </p:txBody>
      </p:sp>
      <p:sp>
        <p:nvSpPr>
          <p:cNvPr id="7" name="Text Placeholder 6"/>
          <p:cNvSpPr>
            <a:spLocks noGrp="1"/>
          </p:cNvSpPr>
          <p:nvPr>
            <p:ph type="body" sz="half" idx="3"/>
          </p:nvPr>
        </p:nvSpPr>
        <p:spPr/>
        <p:txBody>
          <a:bodyPr/>
          <a:lstStyle/>
          <a:p>
            <a:r>
              <a:rPr lang="en-US" dirty="0" smtClean="0"/>
              <a:t>Import Commodities </a:t>
            </a:r>
            <a:endParaRPr lang="en-US" dirty="0"/>
          </a:p>
        </p:txBody>
      </p:sp>
      <p:sp>
        <p:nvSpPr>
          <p:cNvPr id="6" name="Content Placeholder 5"/>
          <p:cNvSpPr>
            <a:spLocks noGrp="1"/>
          </p:cNvSpPr>
          <p:nvPr>
            <p:ph sz="quarter" idx="2"/>
          </p:nvPr>
        </p:nvSpPr>
        <p:spPr/>
        <p:txBody>
          <a:bodyPr/>
          <a:lstStyle/>
          <a:p>
            <a:r>
              <a:rPr lang="en-US" dirty="0" smtClean="0"/>
              <a:t>Electronic equipment</a:t>
            </a:r>
          </a:p>
          <a:p>
            <a:r>
              <a:rPr lang="en-US" dirty="0" smtClean="0"/>
              <a:t>Petroleum and liquefied natural gas</a:t>
            </a:r>
          </a:p>
          <a:p>
            <a:r>
              <a:rPr lang="en-US" dirty="0" smtClean="0"/>
              <a:t>Wood and wood products</a:t>
            </a:r>
          </a:p>
          <a:p>
            <a:r>
              <a:rPr lang="en-US" dirty="0" smtClean="0"/>
              <a:t>Palm oil</a:t>
            </a:r>
          </a:p>
          <a:p>
            <a:r>
              <a:rPr lang="en-US" dirty="0" smtClean="0"/>
              <a:t>Rubber</a:t>
            </a:r>
          </a:p>
          <a:p>
            <a:r>
              <a:rPr lang="en-US" dirty="0" smtClean="0"/>
              <a:t>Textiles</a:t>
            </a:r>
          </a:p>
          <a:p>
            <a:r>
              <a:rPr lang="en-US" dirty="0" smtClean="0"/>
              <a:t>Chemicals</a:t>
            </a:r>
          </a:p>
          <a:p>
            <a:endParaRPr lang="en-US" dirty="0"/>
          </a:p>
        </p:txBody>
      </p:sp>
      <p:sp>
        <p:nvSpPr>
          <p:cNvPr id="8" name="Content Placeholder 7"/>
          <p:cNvSpPr>
            <a:spLocks noGrp="1"/>
          </p:cNvSpPr>
          <p:nvPr>
            <p:ph sz="quarter" idx="4"/>
          </p:nvPr>
        </p:nvSpPr>
        <p:spPr/>
        <p:txBody>
          <a:bodyPr/>
          <a:lstStyle/>
          <a:p>
            <a:r>
              <a:rPr lang="en-US" dirty="0" smtClean="0"/>
              <a:t>Electronics</a:t>
            </a:r>
          </a:p>
          <a:p>
            <a:r>
              <a:rPr lang="en-US" dirty="0" smtClean="0"/>
              <a:t>Machinery</a:t>
            </a:r>
          </a:p>
          <a:p>
            <a:r>
              <a:rPr lang="en-US" dirty="0" smtClean="0"/>
              <a:t>Petroleum products</a:t>
            </a:r>
          </a:p>
          <a:p>
            <a:r>
              <a:rPr lang="en-US" dirty="0" smtClean="0"/>
              <a:t>Plastics</a:t>
            </a:r>
          </a:p>
          <a:p>
            <a:r>
              <a:rPr lang="en-US" dirty="0" smtClean="0"/>
              <a:t>Vehicles</a:t>
            </a:r>
          </a:p>
          <a:p>
            <a:r>
              <a:rPr lang="en-US" dirty="0" smtClean="0"/>
              <a:t>Iron and steel products</a:t>
            </a:r>
          </a:p>
          <a:p>
            <a:r>
              <a:rPr lang="en-US" dirty="0" smtClean="0"/>
              <a:t>Chemicals</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 Floating Exchange Rate</a:t>
            </a:r>
            <a:endParaRPr lang="en-US" dirty="0"/>
          </a:p>
        </p:txBody>
      </p:sp>
      <p:pic>
        <p:nvPicPr>
          <p:cNvPr id="6" name="Content Placeholder 5" descr="fixed_floating2.gif"/>
          <p:cNvPicPr>
            <a:picLocks noGrp="1" noChangeAspect="1"/>
          </p:cNvPicPr>
          <p:nvPr>
            <p:ph idx="1"/>
          </p:nvPr>
        </p:nvPicPr>
        <p:blipFill>
          <a:blip r:embed="rId2"/>
          <a:stretch>
            <a:fillRect/>
          </a:stretch>
        </p:blipFill>
        <p:spPr>
          <a:xfrm>
            <a:off x="685800" y="2057400"/>
            <a:ext cx="7836170" cy="4419600"/>
          </a:xfr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Exchange Rate</a:t>
            </a:r>
            <a:endParaRPr lang="en-US" dirty="0"/>
          </a:p>
        </p:txBody>
      </p:sp>
      <p:sp>
        <p:nvSpPr>
          <p:cNvPr id="3" name="Content Placeholder 2"/>
          <p:cNvSpPr>
            <a:spLocks noGrp="1"/>
          </p:cNvSpPr>
          <p:nvPr>
            <p:ph idx="1"/>
          </p:nvPr>
        </p:nvSpPr>
        <p:spPr/>
        <p:txBody>
          <a:bodyPr/>
          <a:lstStyle/>
          <a:p>
            <a:r>
              <a:rPr lang="en-US" dirty="0" smtClean="0"/>
              <a:t>Known as the adjustable-peg system or </a:t>
            </a:r>
            <a:r>
              <a:rPr lang="en-US" dirty="0" err="1" smtClean="0"/>
              <a:t>Bretton</a:t>
            </a:r>
            <a:r>
              <a:rPr lang="en-US" dirty="0" smtClean="0"/>
              <a:t> Wood system</a:t>
            </a:r>
          </a:p>
          <a:p>
            <a:r>
              <a:rPr lang="en-US" dirty="0" smtClean="0"/>
              <a:t>The countries have to peg their currencies to the US dollar instead of to gold</a:t>
            </a:r>
          </a:p>
          <a:p>
            <a:r>
              <a:rPr lang="en-US" dirty="0" smtClean="0"/>
              <a:t>The currency is determined by government / central bank</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Exchange Rate</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Why during Asian Crisis in 1997/98 Malaysian government pegged the exchange rate at RM3.80 per dollar?</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Duit</a:t>
            </a:r>
            <a:r>
              <a:rPr lang="en-US" dirty="0" smtClean="0"/>
              <a:t> </a:t>
            </a:r>
            <a:r>
              <a:rPr lang="en-US" dirty="0" err="1" smtClean="0"/>
              <a:t>Pokok</a:t>
            </a:r>
            <a:r>
              <a:rPr lang="en-US" dirty="0" smtClean="0"/>
              <a:t> </a:t>
            </a:r>
            <a:r>
              <a:rPr lang="en-US" dirty="0" err="1" smtClean="0"/>
              <a:t>Pisang</a:t>
            </a:r>
            <a:r>
              <a:rPr lang="en-US" dirty="0" smtClean="0"/>
              <a:t> </a:t>
            </a:r>
            <a:r>
              <a:rPr lang="en-US" dirty="0" err="1" smtClean="0"/>
              <a:t>Zaman</a:t>
            </a:r>
            <a:r>
              <a:rPr lang="en-US" dirty="0" smtClean="0"/>
              <a:t> </a:t>
            </a:r>
            <a:r>
              <a:rPr lang="en-US" dirty="0" err="1" smtClean="0"/>
              <a:t>Jepun</a:t>
            </a:r>
            <a:endParaRPr lang="en-US" dirty="0"/>
          </a:p>
        </p:txBody>
      </p:sp>
      <p:pic>
        <p:nvPicPr>
          <p:cNvPr id="4" name="Content Placeholder 3" descr="1299305418_173730090_2-duit-jepun-10-no-block-MN-Kota-Bahru.jpg"/>
          <p:cNvPicPr>
            <a:picLocks noGrp="1" noChangeAspect="1"/>
          </p:cNvPicPr>
          <p:nvPr>
            <p:ph idx="1"/>
          </p:nvPr>
        </p:nvPicPr>
        <p:blipFill>
          <a:blip r:embed="rId2"/>
          <a:stretch>
            <a:fillRect/>
          </a:stretch>
        </p:blipFill>
        <p:spPr>
          <a:xfrm>
            <a:off x="914400" y="1826118"/>
            <a:ext cx="7924800" cy="5031882"/>
          </a:xfr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was Ringgit Malaysia (RM) introduced to replace Malaysian Dollar (M$)?</a:t>
            </a:r>
          </a:p>
          <a:p>
            <a:r>
              <a:rPr lang="en-US" dirty="0" smtClean="0"/>
              <a:t>When the denomination of Ringgit Malaysia was practiced?</a:t>
            </a:r>
            <a:endParaRPr lang="en-US" dirty="0"/>
          </a:p>
        </p:txBody>
      </p:sp>
      <p:sp>
        <p:nvSpPr>
          <p:cNvPr id="4" name="Title 1"/>
          <p:cNvSpPr>
            <a:spLocks noGrp="1"/>
          </p:cNvSpPr>
          <p:nvPr>
            <p:ph type="title"/>
          </p:nvPr>
        </p:nvSpPr>
        <p:spPr/>
        <p:txBody>
          <a:bodyPr/>
          <a:lstStyle/>
          <a:p>
            <a:r>
              <a:rPr lang="en-US" dirty="0" smtClean="0"/>
              <a:t>Question?</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endParaRPr lang="en-US" dirty="0"/>
          </a:p>
        </p:txBody>
      </p:sp>
      <p:sp>
        <p:nvSpPr>
          <p:cNvPr id="3" name="Content Placeholder 2"/>
          <p:cNvSpPr>
            <a:spLocks noGrp="1"/>
          </p:cNvSpPr>
          <p:nvPr>
            <p:ph idx="1"/>
          </p:nvPr>
        </p:nvSpPr>
        <p:spPr/>
        <p:txBody>
          <a:bodyPr/>
          <a:lstStyle/>
          <a:p>
            <a:r>
              <a:rPr lang="en-US" dirty="0" smtClean="0"/>
              <a:t>Go to money changer, and you need to:</a:t>
            </a:r>
          </a:p>
          <a:p>
            <a:pPr lvl="1"/>
            <a:r>
              <a:rPr lang="en-US" dirty="0" smtClean="0"/>
              <a:t>You need to choose one currency and traded RM to that currency</a:t>
            </a:r>
          </a:p>
          <a:p>
            <a:pPr lvl="1"/>
            <a:r>
              <a:rPr lang="en-US" dirty="0" smtClean="0"/>
              <a:t>How they determined the price of currency </a:t>
            </a:r>
          </a:p>
          <a:p>
            <a:pPr lvl="1"/>
            <a:r>
              <a:rPr lang="en-US" dirty="0" smtClean="0"/>
              <a:t>How they get revenue from the exchange rate?</a:t>
            </a:r>
          </a:p>
          <a:p>
            <a:pPr lvl="1"/>
            <a:r>
              <a:rPr lang="en-US" dirty="0" smtClean="0"/>
              <a:t>What information of currency is traded?</a:t>
            </a:r>
          </a:p>
          <a:p>
            <a:pPr lvl="1"/>
            <a:endParaRPr lang="en-US" dirty="0" smtClean="0"/>
          </a:p>
          <a:p>
            <a:pPr lvl="1"/>
            <a:endParaRPr lang="en-US" dirty="0" smtClean="0"/>
          </a:p>
          <a:p>
            <a:pPr>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Malaysia’s Currency</a:t>
            </a:r>
            <a:endParaRPr lang="en-US" dirty="0"/>
          </a:p>
        </p:txBody>
      </p:sp>
      <p:sp>
        <p:nvSpPr>
          <p:cNvPr id="3" name="Content Placeholder 2"/>
          <p:cNvSpPr>
            <a:spLocks noGrp="1"/>
          </p:cNvSpPr>
          <p:nvPr>
            <p:ph idx="1"/>
          </p:nvPr>
        </p:nvSpPr>
        <p:spPr/>
        <p:txBody>
          <a:bodyPr>
            <a:normAutofit lnSpcReduction="10000"/>
          </a:bodyPr>
          <a:lstStyle/>
          <a:p>
            <a:r>
              <a:rPr lang="en-US" dirty="0" smtClean="0"/>
              <a:t>Formerly </a:t>
            </a:r>
            <a:r>
              <a:rPr lang="en-US" dirty="0" smtClean="0"/>
              <a:t>known as the Malaysian Dollar (M</a:t>
            </a:r>
            <a:r>
              <a:rPr lang="en-US" dirty="0" smtClean="0"/>
              <a:t>$)</a:t>
            </a:r>
          </a:p>
          <a:p>
            <a:r>
              <a:rPr lang="en-US" dirty="0" smtClean="0"/>
              <a:t>M$ was linked to Pound </a:t>
            </a:r>
            <a:r>
              <a:rPr lang="en-US" dirty="0" smtClean="0"/>
              <a:t>Sterling</a:t>
            </a:r>
          </a:p>
          <a:p>
            <a:r>
              <a:rPr lang="en-US" dirty="0" smtClean="0"/>
              <a:t>Malaysia adopted the U.S. Dollar as the intervention currency in place of the Sterling in June </a:t>
            </a:r>
            <a:r>
              <a:rPr lang="en-US" dirty="0" smtClean="0"/>
              <a:t>1972</a:t>
            </a:r>
          </a:p>
          <a:p>
            <a:r>
              <a:rPr lang="en-US" dirty="0" smtClean="0"/>
              <a:t>Since June 1973, Malaysia placed the Effective Rate for her dollar on a controlled, floating </a:t>
            </a:r>
            <a:r>
              <a:rPr lang="en-US" dirty="0" smtClean="0"/>
              <a:t>basis</a:t>
            </a:r>
          </a:p>
          <a:p>
            <a:r>
              <a:rPr lang="en-US" dirty="0" smtClean="0"/>
              <a:t>In August </a:t>
            </a:r>
            <a:r>
              <a:rPr lang="en-US" dirty="0" smtClean="0"/>
              <a:t>1975, M</a:t>
            </a:r>
            <a:r>
              <a:rPr lang="en-US" dirty="0" smtClean="0"/>
              <a:t>$ was officially renamed, known as the Ringgit (RM</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Malaysia’s Import Partner</a:t>
            </a:r>
            <a:endParaRPr lang="en-US" dirty="0"/>
          </a:p>
        </p:txBody>
      </p:sp>
      <p:pic>
        <p:nvPicPr>
          <p:cNvPr id="1026" name="Picture 2" descr="http://www.economywatch.com/files/u15/Malaysia_Trade2.jpg"/>
          <p:cNvPicPr>
            <a:picLocks noChangeAspect="1" noChangeArrowheads="1"/>
          </p:cNvPicPr>
          <p:nvPr/>
        </p:nvPicPr>
        <p:blipFill>
          <a:blip r:embed="rId2" cstate="print"/>
          <a:srcRect/>
          <a:stretch>
            <a:fillRect/>
          </a:stretch>
        </p:blipFill>
        <p:spPr bwMode="auto">
          <a:xfrm>
            <a:off x="914400" y="1676400"/>
            <a:ext cx="7403893" cy="4419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Malaysia’s Export Partners</a:t>
            </a:r>
            <a:endParaRPr lang="en-US" dirty="0"/>
          </a:p>
        </p:txBody>
      </p:sp>
      <p:pic>
        <p:nvPicPr>
          <p:cNvPr id="53250" name="Picture 2" descr="Malaysia's Export Partners "/>
          <p:cNvPicPr>
            <a:picLocks noChangeAspect="1" noChangeArrowheads="1"/>
          </p:cNvPicPr>
          <p:nvPr/>
        </p:nvPicPr>
        <p:blipFill>
          <a:blip r:embed="rId2" cstate="print"/>
          <a:srcRect/>
          <a:stretch>
            <a:fillRect/>
          </a:stretch>
        </p:blipFill>
        <p:spPr bwMode="auto">
          <a:xfrm>
            <a:off x="1066800" y="1676400"/>
            <a:ext cx="7066617" cy="4591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International Trade Versus Domestic Trade</a:t>
            </a:r>
            <a:endParaRPr lang="en-US" dirty="0"/>
          </a:p>
        </p:txBody>
      </p:sp>
      <p:sp>
        <p:nvSpPr>
          <p:cNvPr id="5" name="Text Placeholder 4"/>
          <p:cNvSpPr>
            <a:spLocks noGrp="1"/>
          </p:cNvSpPr>
          <p:nvPr>
            <p:ph type="body" idx="1"/>
          </p:nvPr>
        </p:nvSpPr>
        <p:spPr/>
        <p:txBody>
          <a:bodyPr/>
          <a:lstStyle/>
          <a:p>
            <a:r>
              <a:rPr lang="en-US" dirty="0" smtClean="0"/>
              <a:t>International trade</a:t>
            </a:r>
            <a:endParaRPr lang="en-US" dirty="0"/>
          </a:p>
        </p:txBody>
      </p:sp>
      <p:sp>
        <p:nvSpPr>
          <p:cNvPr id="7" name="Text Placeholder 6"/>
          <p:cNvSpPr>
            <a:spLocks noGrp="1"/>
          </p:cNvSpPr>
          <p:nvPr>
            <p:ph type="body" sz="half" idx="3"/>
          </p:nvPr>
        </p:nvSpPr>
        <p:spPr/>
        <p:txBody>
          <a:bodyPr/>
          <a:lstStyle/>
          <a:p>
            <a:r>
              <a:rPr lang="en-US" dirty="0" smtClean="0"/>
              <a:t>Domestic trade</a:t>
            </a:r>
            <a:endParaRPr lang="en-US" dirty="0"/>
          </a:p>
        </p:txBody>
      </p:sp>
      <p:sp>
        <p:nvSpPr>
          <p:cNvPr id="6" name="Content Placeholder 5"/>
          <p:cNvSpPr>
            <a:spLocks noGrp="1"/>
          </p:cNvSpPr>
          <p:nvPr>
            <p:ph sz="quarter" idx="2"/>
          </p:nvPr>
        </p:nvSpPr>
        <p:spPr>
          <a:xfrm>
            <a:off x="457200" y="2514600"/>
            <a:ext cx="4040188" cy="4191000"/>
          </a:xfrm>
        </p:spPr>
        <p:txBody>
          <a:bodyPr>
            <a:normAutofit lnSpcReduction="10000"/>
          </a:bodyPr>
          <a:lstStyle/>
          <a:p>
            <a:r>
              <a:rPr lang="en-US" dirty="0" smtClean="0"/>
              <a:t>Immobility of factors of production</a:t>
            </a:r>
          </a:p>
          <a:p>
            <a:r>
              <a:rPr lang="en-US" dirty="0" smtClean="0"/>
              <a:t>Comparative advantage in natural resources – increase world output</a:t>
            </a:r>
          </a:p>
          <a:p>
            <a:r>
              <a:rPr lang="en-US" dirty="0" smtClean="0"/>
              <a:t>Differences in monetary units or currencies</a:t>
            </a:r>
          </a:p>
          <a:p>
            <a:r>
              <a:rPr lang="en-US" dirty="0" smtClean="0"/>
              <a:t>Accordance to laws of different countries</a:t>
            </a:r>
          </a:p>
          <a:p>
            <a:r>
              <a:rPr lang="en-US" dirty="0" smtClean="0"/>
              <a:t>Protectionism is practiced</a:t>
            </a:r>
          </a:p>
          <a:p>
            <a:r>
              <a:rPr lang="en-US" dirty="0" smtClean="0"/>
              <a:t>Larger market size</a:t>
            </a:r>
            <a:endParaRPr lang="en-US" dirty="0"/>
          </a:p>
        </p:txBody>
      </p:sp>
      <p:sp>
        <p:nvSpPr>
          <p:cNvPr id="8" name="Content Placeholder 7"/>
          <p:cNvSpPr>
            <a:spLocks noGrp="1"/>
          </p:cNvSpPr>
          <p:nvPr>
            <p:ph sz="quarter" idx="4"/>
          </p:nvPr>
        </p:nvSpPr>
        <p:spPr>
          <a:xfrm>
            <a:off x="4645025" y="2514600"/>
            <a:ext cx="4041775" cy="4038600"/>
          </a:xfrm>
        </p:spPr>
        <p:txBody>
          <a:bodyPr>
            <a:normAutofit fontScale="92500" lnSpcReduction="10000"/>
          </a:bodyPr>
          <a:lstStyle/>
          <a:p>
            <a:r>
              <a:rPr lang="en-US" dirty="0" smtClean="0"/>
              <a:t>Mobility of factors of production</a:t>
            </a:r>
          </a:p>
          <a:p>
            <a:r>
              <a:rPr lang="en-US" dirty="0" smtClean="0"/>
              <a:t>Using only national resources within the country</a:t>
            </a:r>
          </a:p>
          <a:p>
            <a:r>
              <a:rPr lang="en-US" dirty="0" smtClean="0"/>
              <a:t>Transactions within the country using domestic currency</a:t>
            </a:r>
          </a:p>
          <a:p>
            <a:r>
              <a:rPr lang="en-US" dirty="0" smtClean="0"/>
              <a:t>Accordance only to domestic trade laws</a:t>
            </a:r>
          </a:p>
          <a:p>
            <a:r>
              <a:rPr lang="en-US" dirty="0" smtClean="0"/>
              <a:t>Protectionism is not practiced</a:t>
            </a:r>
          </a:p>
          <a:p>
            <a:r>
              <a:rPr lang="en-US" dirty="0" smtClean="0"/>
              <a:t>Small market size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1845</TotalTime>
  <Words>3071</Words>
  <Application>Microsoft Office PowerPoint</Application>
  <PresentationFormat>On-screen Show (4:3)</PresentationFormat>
  <Paragraphs>516</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Metro</vt:lpstr>
      <vt:lpstr>PB202 MACROECONOMICS</vt:lpstr>
      <vt:lpstr>In this chapter, you will learn to solve these problems</vt:lpstr>
      <vt:lpstr>Slide 3</vt:lpstr>
      <vt:lpstr>International Trade</vt:lpstr>
      <vt:lpstr>Malaysia’s Economic View</vt:lpstr>
      <vt:lpstr>Malaysia’s Import and Export</vt:lpstr>
      <vt:lpstr>Malaysia’s Import Partner</vt:lpstr>
      <vt:lpstr>Malaysia’s Export Partners</vt:lpstr>
      <vt:lpstr>International Trade Versus Domestic Trade</vt:lpstr>
      <vt:lpstr>Merits of International Trade</vt:lpstr>
      <vt:lpstr>Demerits of International Trade</vt:lpstr>
      <vt:lpstr>Absolute Advantage Theory</vt:lpstr>
      <vt:lpstr>Absolute Advantage Theory</vt:lpstr>
      <vt:lpstr>Comparative Advantage</vt:lpstr>
      <vt:lpstr>Comparative Advantage</vt:lpstr>
      <vt:lpstr>Comparative Advantage</vt:lpstr>
      <vt:lpstr>Comparative Advantage</vt:lpstr>
      <vt:lpstr>Comparative Advantage</vt:lpstr>
      <vt:lpstr>Comparative Advantage</vt:lpstr>
      <vt:lpstr>Comparative Advantage</vt:lpstr>
      <vt:lpstr>Comparative Advantage</vt:lpstr>
      <vt:lpstr>Comparative Advantage</vt:lpstr>
      <vt:lpstr>Protectionism Policies</vt:lpstr>
      <vt:lpstr>National Security Argument</vt:lpstr>
      <vt:lpstr>Infant Industry Argument</vt:lpstr>
      <vt:lpstr>Anti-dumping Argument</vt:lpstr>
      <vt:lpstr>South Korea anti-dumping on Malaysian plywood</vt:lpstr>
      <vt:lpstr>South Korea anti-dumping on Malaysian plywood</vt:lpstr>
      <vt:lpstr>Domestic Employment Argument</vt:lpstr>
      <vt:lpstr>Low Foreign Wage Argument</vt:lpstr>
      <vt:lpstr>Tools of Protectionism</vt:lpstr>
      <vt:lpstr>Tools of Protectionism</vt:lpstr>
      <vt:lpstr>Tools of Protectionism</vt:lpstr>
      <vt:lpstr>Tools of Protectionism</vt:lpstr>
      <vt:lpstr>Tools of Protectionism</vt:lpstr>
      <vt:lpstr>Tools of Protectionism</vt:lpstr>
      <vt:lpstr>BALANCE OF PAYMENT</vt:lpstr>
      <vt:lpstr>Balance of Payment</vt:lpstr>
      <vt:lpstr>Components in BoP</vt:lpstr>
      <vt:lpstr>Slide 40</vt:lpstr>
      <vt:lpstr>Main Components of Malaysia’s BOP</vt:lpstr>
      <vt:lpstr>Main Components of Malaysia’s BOP</vt:lpstr>
      <vt:lpstr>Main Components of Malaysia’s BOP</vt:lpstr>
      <vt:lpstr>Main Components of Malaysia’s BOP</vt:lpstr>
      <vt:lpstr>Malaysia Balance of Payments 2007-2008</vt:lpstr>
      <vt:lpstr>Imbalance in BoP</vt:lpstr>
      <vt:lpstr>Measures to Correct </vt:lpstr>
      <vt:lpstr>Measures to Correct </vt:lpstr>
      <vt:lpstr>Measures to Correct </vt:lpstr>
      <vt:lpstr>Measures to Correct </vt:lpstr>
      <vt:lpstr>Devaluation </vt:lpstr>
      <vt:lpstr>What is Exchange Rate?</vt:lpstr>
      <vt:lpstr>Exchange Rate</vt:lpstr>
      <vt:lpstr>Exchange Rate Rule</vt:lpstr>
      <vt:lpstr>Terms in Exchange Rate</vt:lpstr>
      <vt:lpstr>Terms in Exchange Rate</vt:lpstr>
      <vt:lpstr>Example:</vt:lpstr>
      <vt:lpstr>Example:</vt:lpstr>
      <vt:lpstr>Floating Exchange Rate</vt:lpstr>
      <vt:lpstr>Diagram Floating Exchange Rate</vt:lpstr>
      <vt:lpstr>Fixed Exchange Rate</vt:lpstr>
      <vt:lpstr>Determinants of Exchange Rate</vt:lpstr>
      <vt:lpstr>Question?</vt:lpstr>
      <vt:lpstr>Duit Pokok Pisang Zaman Jepun</vt:lpstr>
      <vt:lpstr>Question?</vt:lpstr>
      <vt:lpstr>Project </vt:lpstr>
      <vt:lpstr>The History of Malaysia’s Currency</vt:lpstr>
    </vt:vector>
  </TitlesOfParts>
  <Company>pkb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PB202 MACROECONOMICS</dc:title>
  <dc:creator>azlinaazmi</dc:creator>
  <cp:lastModifiedBy>azlinaazmi</cp:lastModifiedBy>
  <cp:revision>155</cp:revision>
  <dcterms:created xsi:type="dcterms:W3CDTF">2011-03-23T06:43:53Z</dcterms:created>
  <dcterms:modified xsi:type="dcterms:W3CDTF">2012-04-04T01:48:44Z</dcterms:modified>
</cp:coreProperties>
</file>