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handoutMasterIdLst>
    <p:handoutMasterId r:id="rId53"/>
  </p:handoutMasterIdLst>
  <p:sldIdLst>
    <p:sldId id="256" r:id="rId2"/>
    <p:sldId id="258" r:id="rId3"/>
    <p:sldId id="257" r:id="rId4"/>
    <p:sldId id="260" r:id="rId5"/>
    <p:sldId id="259" r:id="rId6"/>
    <p:sldId id="261" r:id="rId7"/>
    <p:sldId id="263" r:id="rId8"/>
    <p:sldId id="262" r:id="rId9"/>
    <p:sldId id="264" r:id="rId10"/>
    <p:sldId id="266" r:id="rId11"/>
    <p:sldId id="267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89" r:id="rId36"/>
    <p:sldId id="291" r:id="rId37"/>
    <p:sldId id="293" r:id="rId38"/>
    <p:sldId id="294" r:id="rId39"/>
    <p:sldId id="292" r:id="rId40"/>
    <p:sldId id="295" r:id="rId41"/>
    <p:sldId id="296" r:id="rId42"/>
    <p:sldId id="297" r:id="rId43"/>
    <p:sldId id="298" r:id="rId44"/>
    <p:sldId id="299" r:id="rId45"/>
    <p:sldId id="300" r:id="rId46"/>
    <p:sldId id="302" r:id="rId47"/>
    <p:sldId id="303" r:id="rId48"/>
    <p:sldId id="305" r:id="rId49"/>
    <p:sldId id="304" r:id="rId50"/>
    <p:sldId id="301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B25D0-7AD9-484A-AB66-B5C7F1F97F71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32C97-B77B-4530-984A-DF6763C66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3623B-65B8-4260-957F-4278D2EE796A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6BF98-CCB8-49A3-ADEB-AA7C97B45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430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450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A7E1-9506-4AA5-BDE0-6792D377A980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CF03-B83D-43B5-BBA3-12F384D15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A7E1-9506-4AA5-BDE0-6792D377A980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CF03-B83D-43B5-BBA3-12F384D15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A7E1-9506-4AA5-BDE0-6792D377A980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CF03-B83D-43B5-BBA3-12F384D15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A7E1-9506-4AA5-BDE0-6792D377A980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CF03-B83D-43B5-BBA3-12F384D15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A7E1-9506-4AA5-BDE0-6792D377A980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CF03-B83D-43B5-BBA3-12F384D15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A7E1-9506-4AA5-BDE0-6792D377A980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CF03-B83D-43B5-BBA3-12F384D15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A7E1-9506-4AA5-BDE0-6792D377A980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CF03-B83D-43B5-BBA3-12F384D15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A7E1-9506-4AA5-BDE0-6792D377A980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CF03-B83D-43B5-BBA3-12F384D15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A7E1-9506-4AA5-BDE0-6792D377A980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CF03-B83D-43B5-BBA3-12F384D15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A7E1-9506-4AA5-BDE0-6792D377A980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9CF03-B83D-43B5-BBA3-12F384D15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A7E1-9506-4AA5-BDE0-6792D377A980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ED9CF03-B83D-43B5-BBA3-12F384D15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9CA7E1-9506-4AA5-BDE0-6792D377A980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D9CF03-B83D-43B5-BBA3-12F384D15E0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PB102 </a:t>
            </a:r>
            <a:br>
              <a:rPr lang="en-US" dirty="0" smtClean="0"/>
            </a:br>
            <a:r>
              <a:rPr lang="en-US" dirty="0" smtClean="0"/>
              <a:t>MICROECONOMICS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</a:p>
          <a:p>
            <a:r>
              <a:rPr lang="en-US" dirty="0" smtClean="0"/>
              <a:t>COST OF PRODUCTION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Fixed costs</a:t>
            </a:r>
            <a:r>
              <a:rPr lang="en-US" dirty="0" smtClean="0"/>
              <a:t> are those costs that do </a:t>
            </a:r>
            <a:r>
              <a:rPr lang="en-US" i="1" dirty="0" smtClean="0"/>
              <a:t>not </a:t>
            </a:r>
            <a:r>
              <a:rPr lang="en-US" dirty="0" smtClean="0"/>
              <a:t>vary with the quantity produced.</a:t>
            </a:r>
          </a:p>
          <a:p>
            <a:r>
              <a:rPr lang="en-US" dirty="0" smtClean="0"/>
              <a:t>Even though output is zero, fixed cost will be incurred</a:t>
            </a:r>
          </a:p>
          <a:p>
            <a:r>
              <a:rPr lang="en-US" dirty="0" smtClean="0"/>
              <a:t>Example: long term debts, salaries, wages of permanent staff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Variable costs</a:t>
            </a:r>
            <a:r>
              <a:rPr lang="en-US" dirty="0" smtClean="0"/>
              <a:t> are those costs that vary</a:t>
            </a:r>
            <a:r>
              <a:rPr lang="en-US" i="1" dirty="0" smtClean="0"/>
              <a:t> </a:t>
            </a:r>
            <a:r>
              <a:rPr lang="en-US" dirty="0" smtClean="0"/>
              <a:t>with the quantity produced.</a:t>
            </a:r>
          </a:p>
          <a:p>
            <a:r>
              <a:rPr lang="en-US" dirty="0" smtClean="0"/>
              <a:t>When output is zero, variable cost also zero. </a:t>
            </a:r>
          </a:p>
          <a:p>
            <a:r>
              <a:rPr lang="en-US" dirty="0" smtClean="0"/>
              <a:t>As output increases, variable cost will also increase</a:t>
            </a:r>
          </a:p>
          <a:p>
            <a:r>
              <a:rPr lang="en-US" dirty="0" smtClean="0"/>
              <a:t>Example: supplies for raw materials, electricity power, fuel, transportation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>
            <a:off x="1860550" y="1617662"/>
            <a:ext cx="4538663" cy="4160838"/>
          </a:xfrm>
          <a:custGeom>
            <a:avLst/>
            <a:gdLst/>
            <a:ahLst/>
            <a:cxnLst>
              <a:cxn ang="0">
                <a:pos x="0" y="2620"/>
              </a:cxn>
              <a:cxn ang="0">
                <a:pos x="158" y="2405"/>
              </a:cxn>
              <a:cxn ang="0">
                <a:pos x="520" y="2092"/>
              </a:cxn>
              <a:cxn ang="0">
                <a:pos x="669" y="1974"/>
              </a:cxn>
              <a:cxn ang="0">
                <a:pos x="895" y="1863"/>
              </a:cxn>
              <a:cxn ang="0">
                <a:pos x="1234" y="1696"/>
              </a:cxn>
              <a:cxn ang="0">
                <a:pos x="1401" y="1594"/>
              </a:cxn>
              <a:cxn ang="0">
                <a:pos x="1700" y="1389"/>
              </a:cxn>
              <a:cxn ang="0">
                <a:pos x="2103" y="1048"/>
              </a:cxn>
              <a:cxn ang="0">
                <a:pos x="2402" y="672"/>
              </a:cxn>
              <a:cxn ang="0">
                <a:pos x="2858" y="0"/>
              </a:cxn>
            </a:cxnLst>
            <a:rect l="0" t="0" r="r" b="b"/>
            <a:pathLst>
              <a:path w="2859" h="2621">
                <a:moveTo>
                  <a:pt x="0" y="2620"/>
                </a:moveTo>
                <a:lnTo>
                  <a:pt x="158" y="2405"/>
                </a:lnTo>
                <a:lnTo>
                  <a:pt x="520" y="2092"/>
                </a:lnTo>
                <a:lnTo>
                  <a:pt x="669" y="1974"/>
                </a:lnTo>
                <a:lnTo>
                  <a:pt x="895" y="1863"/>
                </a:lnTo>
                <a:lnTo>
                  <a:pt x="1234" y="1696"/>
                </a:lnTo>
                <a:lnTo>
                  <a:pt x="1401" y="1594"/>
                </a:lnTo>
                <a:lnTo>
                  <a:pt x="1700" y="1389"/>
                </a:lnTo>
                <a:lnTo>
                  <a:pt x="2103" y="1048"/>
                </a:lnTo>
                <a:lnTo>
                  <a:pt x="2402" y="672"/>
                </a:lnTo>
                <a:lnTo>
                  <a:pt x="2858" y="0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auto">
          <a:xfrm>
            <a:off x="1843088" y="5224462"/>
            <a:ext cx="51308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6434138" y="5849937"/>
            <a:ext cx="14160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 i="1">
                <a:solidFill>
                  <a:srgbClr val="000000"/>
                </a:solidFill>
                <a:latin typeface="Arial" charset="0"/>
              </a:rPr>
              <a:t>Quantity</a:t>
            </a: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 rot="16200000">
            <a:off x="269875" y="3344862"/>
            <a:ext cx="23145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 i="1">
                <a:solidFill>
                  <a:srgbClr val="000000"/>
                </a:solidFill>
                <a:latin typeface="Arial" charset="0"/>
              </a:rPr>
              <a:t>Costs (dollars)</a:t>
            </a:r>
          </a:p>
        </p:txBody>
      </p:sp>
      <p:sp>
        <p:nvSpPr>
          <p:cNvPr id="8" name="Freeform 15"/>
          <p:cNvSpPr>
            <a:spLocks/>
          </p:cNvSpPr>
          <p:nvPr/>
        </p:nvSpPr>
        <p:spPr bwMode="auto">
          <a:xfrm>
            <a:off x="1847850" y="1006475"/>
            <a:ext cx="4538663" cy="4160837"/>
          </a:xfrm>
          <a:custGeom>
            <a:avLst/>
            <a:gdLst/>
            <a:ahLst/>
            <a:cxnLst>
              <a:cxn ang="0">
                <a:pos x="0" y="2620"/>
              </a:cxn>
              <a:cxn ang="0">
                <a:pos x="158" y="2405"/>
              </a:cxn>
              <a:cxn ang="0">
                <a:pos x="520" y="2092"/>
              </a:cxn>
              <a:cxn ang="0">
                <a:pos x="669" y="1974"/>
              </a:cxn>
              <a:cxn ang="0">
                <a:pos x="895" y="1863"/>
              </a:cxn>
              <a:cxn ang="0">
                <a:pos x="1234" y="1696"/>
              </a:cxn>
              <a:cxn ang="0">
                <a:pos x="1401" y="1594"/>
              </a:cxn>
              <a:cxn ang="0">
                <a:pos x="1700" y="1389"/>
              </a:cxn>
              <a:cxn ang="0">
                <a:pos x="2103" y="1048"/>
              </a:cxn>
              <a:cxn ang="0">
                <a:pos x="2402" y="672"/>
              </a:cxn>
              <a:cxn ang="0">
                <a:pos x="2858" y="0"/>
              </a:cxn>
            </a:cxnLst>
            <a:rect l="0" t="0" r="r" b="b"/>
            <a:pathLst>
              <a:path w="2859" h="2621">
                <a:moveTo>
                  <a:pt x="0" y="2620"/>
                </a:moveTo>
                <a:lnTo>
                  <a:pt x="158" y="2405"/>
                </a:lnTo>
                <a:lnTo>
                  <a:pt x="520" y="2092"/>
                </a:lnTo>
                <a:lnTo>
                  <a:pt x="669" y="1974"/>
                </a:lnTo>
                <a:lnTo>
                  <a:pt x="895" y="1863"/>
                </a:lnTo>
                <a:lnTo>
                  <a:pt x="1234" y="1696"/>
                </a:lnTo>
                <a:lnTo>
                  <a:pt x="1401" y="1594"/>
                </a:lnTo>
                <a:lnTo>
                  <a:pt x="1700" y="1389"/>
                </a:lnTo>
                <a:lnTo>
                  <a:pt x="2103" y="1048"/>
                </a:lnTo>
                <a:lnTo>
                  <a:pt x="2402" y="672"/>
                </a:lnTo>
                <a:lnTo>
                  <a:pt x="2858" y="0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9" name="Picture 17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02175" y="2770187"/>
            <a:ext cx="395288" cy="3094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" name="Picture 1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3101975"/>
            <a:ext cx="403225" cy="2700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3881438" y="4186237"/>
            <a:ext cx="8763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800" b="1">
                <a:latin typeface="Arial Narrow" pitchFamily="34" charset="0"/>
              </a:rPr>
              <a:t>Total</a:t>
            </a:r>
          </a:p>
          <a:p>
            <a:pPr algn="ctr" eaLnBrk="0" hangingPunct="0"/>
            <a:r>
              <a:rPr lang="en-US" sz="2800" b="1">
                <a:latin typeface="Arial Narrow" pitchFamily="34" charset="0"/>
              </a:rPr>
              <a:t>Cost</a:t>
            </a:r>
          </a:p>
        </p:txBody>
      </p:sp>
      <p:pic>
        <p:nvPicPr>
          <p:cNvPr id="12" name="Picture 2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4813" y="2217737"/>
            <a:ext cx="177800" cy="550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6629400" y="2208212"/>
            <a:ext cx="1731963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r" eaLnBrk="0" hangingPunct="0"/>
            <a:r>
              <a:rPr lang="en-US" sz="2800" b="1">
                <a:latin typeface="Arial Narrow" pitchFamily="34" charset="0"/>
              </a:rPr>
              <a:t>Fixed Cost</a:t>
            </a:r>
          </a:p>
        </p:txBody>
      </p:sp>
      <p:sp>
        <p:nvSpPr>
          <p:cNvPr id="14" name="Line 22"/>
          <p:cNvSpPr>
            <a:spLocks noChangeShapeType="1"/>
          </p:cNvSpPr>
          <p:nvPr/>
        </p:nvSpPr>
        <p:spPr bwMode="auto">
          <a:xfrm flipH="1">
            <a:off x="5686425" y="2474912"/>
            <a:ext cx="1084263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30"/>
          <p:cNvGrpSpPr>
            <a:grpSpLocks/>
          </p:cNvGrpSpPr>
          <p:nvPr/>
        </p:nvGrpSpPr>
        <p:grpSpPr bwMode="auto">
          <a:xfrm>
            <a:off x="1781175" y="1341437"/>
            <a:ext cx="5194300" cy="4516438"/>
            <a:chOff x="1516" y="882"/>
            <a:chExt cx="3272" cy="2845"/>
          </a:xfrm>
        </p:grpSpPr>
        <p:sp>
          <p:nvSpPr>
            <p:cNvPr id="16" name="Line 24"/>
            <p:cNvSpPr>
              <a:spLocks noChangeShapeType="1"/>
            </p:cNvSpPr>
            <p:nvPr/>
          </p:nvSpPr>
          <p:spPr bwMode="auto">
            <a:xfrm>
              <a:off x="1537" y="882"/>
              <a:ext cx="0" cy="2845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25"/>
            <p:cNvSpPr>
              <a:spLocks noChangeShapeType="1"/>
            </p:cNvSpPr>
            <p:nvPr/>
          </p:nvSpPr>
          <p:spPr bwMode="auto">
            <a:xfrm>
              <a:off x="1516" y="3705"/>
              <a:ext cx="3272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Rectangle 26"/>
          <p:cNvSpPr>
            <a:spLocks noChangeArrowheads="1"/>
          </p:cNvSpPr>
          <p:nvPr/>
        </p:nvSpPr>
        <p:spPr bwMode="auto">
          <a:xfrm>
            <a:off x="6519863" y="1611312"/>
            <a:ext cx="10953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600" b="1">
                <a:latin typeface="Arial" charset="0"/>
              </a:rPr>
              <a:t>TVC</a:t>
            </a:r>
          </a:p>
        </p:txBody>
      </p:sp>
      <p:sp>
        <p:nvSpPr>
          <p:cNvPr id="19" name="Rectangle 27"/>
          <p:cNvSpPr>
            <a:spLocks noChangeArrowheads="1"/>
          </p:cNvSpPr>
          <p:nvPr/>
        </p:nvSpPr>
        <p:spPr bwMode="auto">
          <a:xfrm>
            <a:off x="5718175" y="4173537"/>
            <a:ext cx="21463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Arial Narrow" pitchFamily="34" charset="0"/>
              </a:rPr>
              <a:t>Variable Cost</a:t>
            </a:r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7069138" y="4910137"/>
            <a:ext cx="1069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600" b="1">
                <a:latin typeface="Arial" charset="0"/>
              </a:rPr>
              <a:t>TFC</a:t>
            </a: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057400" y="1066800"/>
            <a:ext cx="3295650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 i="1"/>
              <a:t>Combining TVC</a:t>
            </a:r>
          </a:p>
          <a:p>
            <a:pPr algn="ctr"/>
            <a:r>
              <a:rPr lang="en-US" sz="3600" b="1" i="1"/>
              <a:t>With TFC to get</a:t>
            </a:r>
          </a:p>
          <a:p>
            <a:pPr algn="ctr"/>
            <a:r>
              <a:rPr lang="en-US" sz="3600" b="1" i="1"/>
              <a:t>Total 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utoUpdateAnimBg="0"/>
      <p:bldP spid="7" grpId="0" autoUpdateAnimBg="0"/>
      <p:bldP spid="8" grpId="0" animBg="1"/>
      <p:bldP spid="11" grpId="0" autoUpdateAnimBg="0"/>
      <p:bldP spid="13" grpId="0" autoUpdateAnimBg="0"/>
      <p:bldP spid="14" grpId="0" animBg="1"/>
      <p:bldP spid="18" grpId="0" autoUpdateAnimBg="0"/>
      <p:bldP spid="19" grpId="0" autoUpdateAnimBg="0"/>
      <p:bldP spid="20" grpId="0" autoUpdateAnimBg="0"/>
      <p:bldP spid="2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average cost </a:t>
            </a:r>
            <a:r>
              <a:rPr lang="en-US" dirty="0" smtClean="0"/>
              <a:t>is also called the </a:t>
            </a:r>
            <a:r>
              <a:rPr lang="en-US" i="1" dirty="0" smtClean="0"/>
              <a:t>per-unit cost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Average costs can be determined by dividing the firm’s total costs by the quantity of output it produces.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costs</a:t>
            </a:r>
            <a:endParaRPr lang="en-US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idx="1"/>
          </p:nvPr>
        </p:nvGraphicFramePr>
        <p:xfrm>
          <a:off x="2057400" y="2286000"/>
          <a:ext cx="4617396" cy="1219200"/>
        </p:xfrm>
        <a:graphic>
          <a:graphicData uri="http://schemas.openxmlformats.org/presentationml/2006/ole">
            <p:oleObj spid="_x0000_s1026" name="Equation" r:id="rId3" imgW="2260440" imgH="596880" progId="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1905000" y="3733800"/>
          <a:ext cx="5029200" cy="1163638"/>
        </p:xfrm>
        <a:graphic>
          <a:graphicData uri="http://schemas.openxmlformats.org/presentationml/2006/ole">
            <p:oleObj spid="_x0000_s1027" name="Equation" r:id="rId4" imgW="2577960" imgH="596880" progId="">
              <p:embed/>
            </p:oleObj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2133600" y="5181600"/>
          <a:ext cx="4359275" cy="1163637"/>
        </p:xfrm>
        <a:graphic>
          <a:graphicData uri="http://schemas.openxmlformats.org/presentationml/2006/ole">
            <p:oleObj spid="_x0000_s1028" name="Equation" r:id="rId5" imgW="2234880" imgH="596880" progId="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1681163" y="1192213"/>
            <a:ext cx="5818187" cy="4745037"/>
          </a:xfrm>
          <a:custGeom>
            <a:avLst/>
            <a:gdLst>
              <a:gd name="T0" fmla="*/ 0 w 3665"/>
              <a:gd name="T1" fmla="*/ 0 h 2989"/>
              <a:gd name="T2" fmla="*/ 0 w 3665"/>
              <a:gd name="T3" fmla="*/ 2147483647 h 2989"/>
              <a:gd name="T4" fmla="*/ 2147483647 w 3665"/>
              <a:gd name="T5" fmla="*/ 2147483647 h 2989"/>
              <a:gd name="T6" fmla="*/ 0 60000 65536"/>
              <a:gd name="T7" fmla="*/ 0 60000 65536"/>
              <a:gd name="T8" fmla="*/ 0 60000 65536"/>
              <a:gd name="T9" fmla="*/ 0 w 3665"/>
              <a:gd name="T10" fmla="*/ 0 h 2989"/>
              <a:gd name="T11" fmla="*/ 3665 w 3665"/>
              <a:gd name="T12" fmla="*/ 2989 h 29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65" h="2989">
                <a:moveTo>
                  <a:pt x="0" y="0"/>
                </a:moveTo>
                <a:lnTo>
                  <a:pt x="0" y="2989"/>
                </a:lnTo>
                <a:lnTo>
                  <a:pt x="3665" y="2989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681163" y="1573213"/>
            <a:ext cx="127000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1681163" y="1873250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681163" y="2190750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681163" y="2508250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681163" y="280987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1681163" y="312737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681163" y="344487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1681163" y="376237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1681163" y="4064000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1681163" y="4381500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1681163" y="4699000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1681163" y="500062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1681163" y="531812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1681163" y="563562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2060575" y="5810250"/>
            <a:ext cx="1588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2439988" y="5810250"/>
            <a:ext cx="1587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2819400" y="5810250"/>
            <a:ext cx="1588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3198813" y="5810250"/>
            <a:ext cx="1587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3578225" y="5810250"/>
            <a:ext cx="1588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3957638" y="5810250"/>
            <a:ext cx="1587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4337050" y="5810250"/>
            <a:ext cx="1588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4716463" y="5810250"/>
            <a:ext cx="1587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5095875" y="5810250"/>
            <a:ext cx="1588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5475288" y="5810250"/>
            <a:ext cx="1587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9" name="Group 38"/>
          <p:cNvGrpSpPr>
            <a:grpSpLocks/>
          </p:cNvGrpSpPr>
          <p:nvPr/>
        </p:nvGrpSpPr>
        <p:grpSpPr bwMode="auto">
          <a:xfrm>
            <a:off x="2060575" y="2190750"/>
            <a:ext cx="3430588" cy="3381375"/>
            <a:chOff x="1298" y="1380"/>
            <a:chExt cx="2161" cy="2130"/>
          </a:xfrm>
        </p:grpSpPr>
        <p:sp>
          <p:nvSpPr>
            <p:cNvPr id="30" name="Line 39"/>
            <p:cNvSpPr>
              <a:spLocks noChangeShapeType="1"/>
            </p:cNvSpPr>
            <p:nvPr/>
          </p:nvSpPr>
          <p:spPr bwMode="auto">
            <a:xfrm flipH="1" flipV="1">
              <a:off x="1298" y="1380"/>
              <a:ext cx="239" cy="118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40"/>
            <p:cNvSpPr>
              <a:spLocks noChangeShapeType="1"/>
            </p:cNvSpPr>
            <p:nvPr/>
          </p:nvSpPr>
          <p:spPr bwMode="auto">
            <a:xfrm flipH="1" flipV="1">
              <a:off x="1537" y="2560"/>
              <a:ext cx="239" cy="40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41"/>
            <p:cNvSpPr>
              <a:spLocks noChangeShapeType="1"/>
            </p:cNvSpPr>
            <p:nvPr/>
          </p:nvSpPr>
          <p:spPr bwMode="auto">
            <a:xfrm flipH="1" flipV="1">
              <a:off x="1776" y="2960"/>
              <a:ext cx="239" cy="19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42"/>
            <p:cNvSpPr>
              <a:spLocks noChangeShapeType="1"/>
            </p:cNvSpPr>
            <p:nvPr/>
          </p:nvSpPr>
          <p:spPr bwMode="auto">
            <a:xfrm flipH="1" flipV="1">
              <a:off x="2015" y="3150"/>
              <a:ext cx="239" cy="12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43"/>
            <p:cNvSpPr>
              <a:spLocks noChangeShapeType="1"/>
            </p:cNvSpPr>
            <p:nvPr/>
          </p:nvSpPr>
          <p:spPr bwMode="auto">
            <a:xfrm flipH="1" flipV="1">
              <a:off x="2254" y="3270"/>
              <a:ext cx="239" cy="8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44"/>
            <p:cNvSpPr>
              <a:spLocks noChangeShapeType="1"/>
            </p:cNvSpPr>
            <p:nvPr/>
          </p:nvSpPr>
          <p:spPr bwMode="auto">
            <a:xfrm flipH="1" flipV="1">
              <a:off x="2493" y="3350"/>
              <a:ext cx="239" cy="6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45"/>
            <p:cNvSpPr>
              <a:spLocks noChangeShapeType="1"/>
            </p:cNvSpPr>
            <p:nvPr/>
          </p:nvSpPr>
          <p:spPr bwMode="auto">
            <a:xfrm flipH="1" flipV="1">
              <a:off x="2732" y="3410"/>
              <a:ext cx="249" cy="3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46"/>
            <p:cNvSpPr>
              <a:spLocks noChangeShapeType="1"/>
            </p:cNvSpPr>
            <p:nvPr/>
          </p:nvSpPr>
          <p:spPr bwMode="auto">
            <a:xfrm flipH="1" flipV="1">
              <a:off x="2981" y="3440"/>
              <a:ext cx="239" cy="4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47"/>
            <p:cNvSpPr>
              <a:spLocks noChangeShapeType="1"/>
            </p:cNvSpPr>
            <p:nvPr/>
          </p:nvSpPr>
          <p:spPr bwMode="auto">
            <a:xfrm flipH="1" flipV="1">
              <a:off x="3220" y="3480"/>
              <a:ext cx="239" cy="3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" name="Group 79"/>
          <p:cNvGrpSpPr>
            <a:grpSpLocks/>
          </p:cNvGrpSpPr>
          <p:nvPr/>
        </p:nvGrpSpPr>
        <p:grpSpPr bwMode="auto">
          <a:xfrm>
            <a:off x="2028825" y="2143125"/>
            <a:ext cx="3506788" cy="3473450"/>
            <a:chOff x="1278" y="1350"/>
            <a:chExt cx="2209" cy="2188"/>
          </a:xfrm>
        </p:grpSpPr>
        <p:sp>
          <p:nvSpPr>
            <p:cNvPr id="40" name="Oval 80"/>
            <p:cNvSpPr>
              <a:spLocks noChangeArrowheads="1"/>
            </p:cNvSpPr>
            <p:nvPr/>
          </p:nvSpPr>
          <p:spPr bwMode="auto">
            <a:xfrm>
              <a:off x="3429" y="348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Oval 81"/>
            <p:cNvSpPr>
              <a:spLocks noChangeArrowheads="1"/>
            </p:cNvSpPr>
            <p:nvPr/>
          </p:nvSpPr>
          <p:spPr bwMode="auto">
            <a:xfrm>
              <a:off x="3190" y="346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Oval 82"/>
            <p:cNvSpPr>
              <a:spLocks noChangeArrowheads="1"/>
            </p:cNvSpPr>
            <p:nvPr/>
          </p:nvSpPr>
          <p:spPr bwMode="auto">
            <a:xfrm>
              <a:off x="2951" y="342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Oval 83"/>
            <p:cNvSpPr>
              <a:spLocks noChangeArrowheads="1"/>
            </p:cNvSpPr>
            <p:nvPr/>
          </p:nvSpPr>
          <p:spPr bwMode="auto">
            <a:xfrm>
              <a:off x="2712" y="338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Oval 84"/>
            <p:cNvSpPr>
              <a:spLocks noChangeArrowheads="1"/>
            </p:cNvSpPr>
            <p:nvPr/>
          </p:nvSpPr>
          <p:spPr bwMode="auto">
            <a:xfrm>
              <a:off x="2473" y="332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Oval 85"/>
            <p:cNvSpPr>
              <a:spLocks noChangeArrowheads="1"/>
            </p:cNvSpPr>
            <p:nvPr/>
          </p:nvSpPr>
          <p:spPr bwMode="auto">
            <a:xfrm>
              <a:off x="2234" y="324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Oval 86"/>
            <p:cNvSpPr>
              <a:spLocks noChangeArrowheads="1"/>
            </p:cNvSpPr>
            <p:nvPr/>
          </p:nvSpPr>
          <p:spPr bwMode="auto">
            <a:xfrm>
              <a:off x="1995" y="313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Oval 87"/>
            <p:cNvSpPr>
              <a:spLocks noChangeArrowheads="1"/>
            </p:cNvSpPr>
            <p:nvPr/>
          </p:nvSpPr>
          <p:spPr bwMode="auto">
            <a:xfrm>
              <a:off x="1756" y="293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Oval 88"/>
            <p:cNvSpPr>
              <a:spLocks noChangeArrowheads="1"/>
            </p:cNvSpPr>
            <p:nvPr/>
          </p:nvSpPr>
          <p:spPr bwMode="auto">
            <a:xfrm>
              <a:off x="1278" y="135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Oval 89"/>
            <p:cNvSpPr>
              <a:spLocks noChangeArrowheads="1"/>
            </p:cNvSpPr>
            <p:nvPr/>
          </p:nvSpPr>
          <p:spPr bwMode="auto">
            <a:xfrm>
              <a:off x="1517" y="254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" name="Rectangle 112"/>
          <p:cNvSpPr>
            <a:spLocks noChangeArrowheads="1"/>
          </p:cNvSpPr>
          <p:nvPr/>
        </p:nvSpPr>
        <p:spPr bwMode="auto">
          <a:xfrm>
            <a:off x="1141413" y="1190625"/>
            <a:ext cx="4603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Costs</a:t>
            </a:r>
            <a:endParaRPr lang="en-US"/>
          </a:p>
        </p:txBody>
      </p:sp>
      <p:sp>
        <p:nvSpPr>
          <p:cNvPr id="51" name="Rectangle 113"/>
          <p:cNvSpPr>
            <a:spLocks noChangeArrowheads="1"/>
          </p:cNvSpPr>
          <p:nvPr/>
        </p:nvSpPr>
        <p:spPr bwMode="auto">
          <a:xfrm>
            <a:off x="1189038" y="1504950"/>
            <a:ext cx="4143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$3.50</a:t>
            </a:r>
            <a:endParaRPr lang="en-US"/>
          </a:p>
        </p:txBody>
      </p:sp>
      <p:sp>
        <p:nvSpPr>
          <p:cNvPr id="52" name="Rectangle 114"/>
          <p:cNvSpPr>
            <a:spLocks noChangeArrowheads="1"/>
          </p:cNvSpPr>
          <p:nvPr/>
        </p:nvSpPr>
        <p:spPr bwMode="auto">
          <a:xfrm>
            <a:off x="1282700" y="1812925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3.25</a:t>
            </a:r>
            <a:endParaRPr lang="en-US"/>
          </a:p>
        </p:txBody>
      </p:sp>
      <p:sp>
        <p:nvSpPr>
          <p:cNvPr id="53" name="Rectangle 115"/>
          <p:cNvSpPr>
            <a:spLocks noChangeArrowheads="1"/>
          </p:cNvSpPr>
          <p:nvPr/>
        </p:nvSpPr>
        <p:spPr bwMode="auto">
          <a:xfrm>
            <a:off x="1282700" y="2122488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3.00</a:t>
            </a:r>
            <a:endParaRPr lang="en-US"/>
          </a:p>
        </p:txBody>
      </p:sp>
      <p:sp>
        <p:nvSpPr>
          <p:cNvPr id="54" name="Rectangle 116"/>
          <p:cNvSpPr>
            <a:spLocks noChangeArrowheads="1"/>
          </p:cNvSpPr>
          <p:nvPr/>
        </p:nvSpPr>
        <p:spPr bwMode="auto">
          <a:xfrm>
            <a:off x="1282700" y="2432050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2.75</a:t>
            </a:r>
            <a:endParaRPr lang="en-US"/>
          </a:p>
        </p:txBody>
      </p:sp>
      <p:sp>
        <p:nvSpPr>
          <p:cNvPr id="55" name="Rectangle 117"/>
          <p:cNvSpPr>
            <a:spLocks noChangeArrowheads="1"/>
          </p:cNvSpPr>
          <p:nvPr/>
        </p:nvSpPr>
        <p:spPr bwMode="auto">
          <a:xfrm>
            <a:off x="1282700" y="2741613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2.50</a:t>
            </a:r>
            <a:endParaRPr lang="en-US"/>
          </a:p>
        </p:txBody>
      </p:sp>
      <p:sp>
        <p:nvSpPr>
          <p:cNvPr id="56" name="Rectangle 118"/>
          <p:cNvSpPr>
            <a:spLocks noChangeArrowheads="1"/>
          </p:cNvSpPr>
          <p:nvPr/>
        </p:nvSpPr>
        <p:spPr bwMode="auto">
          <a:xfrm>
            <a:off x="1282700" y="3051175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2.25</a:t>
            </a:r>
            <a:endParaRPr lang="en-US"/>
          </a:p>
        </p:txBody>
      </p:sp>
      <p:sp>
        <p:nvSpPr>
          <p:cNvPr id="57" name="Rectangle 119"/>
          <p:cNvSpPr>
            <a:spLocks noChangeArrowheads="1"/>
          </p:cNvSpPr>
          <p:nvPr/>
        </p:nvSpPr>
        <p:spPr bwMode="auto">
          <a:xfrm>
            <a:off x="1282700" y="3359150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2.00</a:t>
            </a:r>
            <a:endParaRPr lang="en-US"/>
          </a:p>
        </p:txBody>
      </p:sp>
      <p:sp>
        <p:nvSpPr>
          <p:cNvPr id="58" name="Rectangle 120"/>
          <p:cNvSpPr>
            <a:spLocks noChangeArrowheads="1"/>
          </p:cNvSpPr>
          <p:nvPr/>
        </p:nvSpPr>
        <p:spPr bwMode="auto">
          <a:xfrm>
            <a:off x="1282700" y="3675063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1.75</a:t>
            </a:r>
            <a:endParaRPr lang="en-US"/>
          </a:p>
        </p:txBody>
      </p:sp>
      <p:sp>
        <p:nvSpPr>
          <p:cNvPr id="59" name="Rectangle 121"/>
          <p:cNvSpPr>
            <a:spLocks noChangeArrowheads="1"/>
          </p:cNvSpPr>
          <p:nvPr/>
        </p:nvSpPr>
        <p:spPr bwMode="auto">
          <a:xfrm>
            <a:off x="1282700" y="3983038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1.50</a:t>
            </a:r>
            <a:endParaRPr lang="en-US"/>
          </a:p>
        </p:txBody>
      </p:sp>
      <p:sp>
        <p:nvSpPr>
          <p:cNvPr id="60" name="Rectangle 122"/>
          <p:cNvSpPr>
            <a:spLocks noChangeArrowheads="1"/>
          </p:cNvSpPr>
          <p:nvPr/>
        </p:nvSpPr>
        <p:spPr bwMode="auto">
          <a:xfrm>
            <a:off x="1282700" y="4292600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1.25</a:t>
            </a:r>
            <a:endParaRPr lang="en-US"/>
          </a:p>
        </p:txBody>
      </p:sp>
      <p:sp>
        <p:nvSpPr>
          <p:cNvPr id="61" name="Rectangle 123"/>
          <p:cNvSpPr>
            <a:spLocks noChangeArrowheads="1"/>
          </p:cNvSpPr>
          <p:nvPr/>
        </p:nvSpPr>
        <p:spPr bwMode="auto">
          <a:xfrm>
            <a:off x="1282700" y="4602163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1.00</a:t>
            </a:r>
            <a:endParaRPr lang="en-US"/>
          </a:p>
        </p:txBody>
      </p:sp>
      <p:sp>
        <p:nvSpPr>
          <p:cNvPr id="62" name="Rectangle 124"/>
          <p:cNvSpPr>
            <a:spLocks noChangeArrowheads="1"/>
          </p:cNvSpPr>
          <p:nvPr/>
        </p:nvSpPr>
        <p:spPr bwMode="auto">
          <a:xfrm>
            <a:off x="1282700" y="4911725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0.75</a:t>
            </a:r>
            <a:endParaRPr lang="en-US"/>
          </a:p>
        </p:txBody>
      </p:sp>
      <p:sp>
        <p:nvSpPr>
          <p:cNvPr id="63" name="Rectangle 125"/>
          <p:cNvSpPr>
            <a:spLocks noChangeArrowheads="1"/>
          </p:cNvSpPr>
          <p:nvPr/>
        </p:nvSpPr>
        <p:spPr bwMode="auto">
          <a:xfrm>
            <a:off x="1282700" y="5221288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0.50</a:t>
            </a:r>
            <a:endParaRPr lang="en-US"/>
          </a:p>
        </p:txBody>
      </p:sp>
      <p:sp>
        <p:nvSpPr>
          <p:cNvPr id="64" name="Rectangle 126"/>
          <p:cNvSpPr>
            <a:spLocks noChangeArrowheads="1"/>
          </p:cNvSpPr>
          <p:nvPr/>
        </p:nvSpPr>
        <p:spPr bwMode="auto">
          <a:xfrm>
            <a:off x="1282700" y="5529263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0.25</a:t>
            </a:r>
            <a:endParaRPr lang="en-US"/>
          </a:p>
        </p:txBody>
      </p:sp>
      <p:sp>
        <p:nvSpPr>
          <p:cNvPr id="65" name="Rectangle 127"/>
          <p:cNvSpPr>
            <a:spLocks noChangeArrowheads="1"/>
          </p:cNvSpPr>
          <p:nvPr/>
        </p:nvSpPr>
        <p:spPr bwMode="auto">
          <a:xfrm>
            <a:off x="6799263" y="5986463"/>
            <a:ext cx="673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Quantity</a:t>
            </a:r>
            <a:endParaRPr lang="en-US"/>
          </a:p>
        </p:txBody>
      </p:sp>
      <p:sp>
        <p:nvSpPr>
          <p:cNvPr id="66" name="Rectangle 128"/>
          <p:cNvSpPr>
            <a:spLocks noChangeArrowheads="1"/>
          </p:cNvSpPr>
          <p:nvPr/>
        </p:nvSpPr>
        <p:spPr bwMode="auto">
          <a:xfrm>
            <a:off x="6724650" y="6196013"/>
            <a:ext cx="7477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of Output</a:t>
            </a:r>
            <a:endParaRPr lang="en-US"/>
          </a:p>
        </p:txBody>
      </p:sp>
      <p:sp>
        <p:nvSpPr>
          <p:cNvPr id="67" name="Rectangle 129"/>
          <p:cNvSpPr>
            <a:spLocks noChangeArrowheads="1"/>
          </p:cNvSpPr>
          <p:nvPr/>
        </p:nvSpPr>
        <p:spPr bwMode="auto">
          <a:xfrm>
            <a:off x="5494338" y="6405563"/>
            <a:ext cx="1973262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(cups of coffee per hour)</a:t>
            </a:r>
            <a:endParaRPr lang="en-US"/>
          </a:p>
        </p:txBody>
      </p:sp>
      <p:sp>
        <p:nvSpPr>
          <p:cNvPr id="68" name="Rectangle 130"/>
          <p:cNvSpPr>
            <a:spLocks noChangeArrowheads="1"/>
          </p:cNvSpPr>
          <p:nvPr/>
        </p:nvSpPr>
        <p:spPr bwMode="auto">
          <a:xfrm>
            <a:off x="1512888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sp>
        <p:nvSpPr>
          <p:cNvPr id="69" name="Rectangle 131"/>
          <p:cNvSpPr>
            <a:spLocks noChangeArrowheads="1"/>
          </p:cNvSpPr>
          <p:nvPr/>
        </p:nvSpPr>
        <p:spPr bwMode="auto">
          <a:xfrm>
            <a:off x="2011363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</a:t>
            </a:r>
            <a:endParaRPr lang="en-US"/>
          </a:p>
        </p:txBody>
      </p:sp>
      <p:sp>
        <p:nvSpPr>
          <p:cNvPr id="70" name="Rectangle 132"/>
          <p:cNvSpPr>
            <a:spLocks noChangeArrowheads="1"/>
          </p:cNvSpPr>
          <p:nvPr/>
        </p:nvSpPr>
        <p:spPr bwMode="auto">
          <a:xfrm>
            <a:off x="3144838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71" name="Rectangle 133"/>
          <p:cNvSpPr>
            <a:spLocks noChangeArrowheads="1"/>
          </p:cNvSpPr>
          <p:nvPr/>
        </p:nvSpPr>
        <p:spPr bwMode="auto">
          <a:xfrm>
            <a:off x="2767013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3</a:t>
            </a:r>
            <a:endParaRPr lang="en-US"/>
          </a:p>
        </p:txBody>
      </p:sp>
      <p:sp>
        <p:nvSpPr>
          <p:cNvPr id="72" name="Rectangle 134"/>
          <p:cNvSpPr>
            <a:spLocks noChangeArrowheads="1"/>
          </p:cNvSpPr>
          <p:nvPr/>
        </p:nvSpPr>
        <p:spPr bwMode="auto">
          <a:xfrm>
            <a:off x="2389188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</a:t>
            </a:r>
            <a:endParaRPr lang="en-US"/>
          </a:p>
        </p:txBody>
      </p:sp>
      <p:sp>
        <p:nvSpPr>
          <p:cNvPr id="73" name="Rectangle 135"/>
          <p:cNvSpPr>
            <a:spLocks noChangeArrowheads="1"/>
          </p:cNvSpPr>
          <p:nvPr/>
        </p:nvSpPr>
        <p:spPr bwMode="auto">
          <a:xfrm>
            <a:off x="4281488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7</a:t>
            </a:r>
            <a:endParaRPr lang="en-US"/>
          </a:p>
        </p:txBody>
      </p:sp>
      <p:sp>
        <p:nvSpPr>
          <p:cNvPr id="74" name="Rectangle 136"/>
          <p:cNvSpPr>
            <a:spLocks noChangeArrowheads="1"/>
          </p:cNvSpPr>
          <p:nvPr/>
        </p:nvSpPr>
        <p:spPr bwMode="auto">
          <a:xfrm>
            <a:off x="3905250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6</a:t>
            </a:r>
            <a:endParaRPr lang="en-US"/>
          </a:p>
        </p:txBody>
      </p:sp>
      <p:sp>
        <p:nvSpPr>
          <p:cNvPr id="75" name="Rectangle 137"/>
          <p:cNvSpPr>
            <a:spLocks noChangeArrowheads="1"/>
          </p:cNvSpPr>
          <p:nvPr/>
        </p:nvSpPr>
        <p:spPr bwMode="auto">
          <a:xfrm>
            <a:off x="3527425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5</a:t>
            </a:r>
            <a:endParaRPr lang="en-US"/>
          </a:p>
        </p:txBody>
      </p:sp>
      <p:sp>
        <p:nvSpPr>
          <p:cNvPr id="76" name="Rectangle 138"/>
          <p:cNvSpPr>
            <a:spLocks noChangeArrowheads="1"/>
          </p:cNvSpPr>
          <p:nvPr/>
        </p:nvSpPr>
        <p:spPr bwMode="auto">
          <a:xfrm>
            <a:off x="5037138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9</a:t>
            </a:r>
            <a:endParaRPr lang="en-US"/>
          </a:p>
        </p:txBody>
      </p:sp>
      <p:sp>
        <p:nvSpPr>
          <p:cNvPr id="77" name="Rectangle 139"/>
          <p:cNvSpPr>
            <a:spLocks noChangeArrowheads="1"/>
          </p:cNvSpPr>
          <p:nvPr/>
        </p:nvSpPr>
        <p:spPr bwMode="auto">
          <a:xfrm>
            <a:off x="4659313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8</a:t>
            </a:r>
            <a:endParaRPr lang="en-US"/>
          </a:p>
        </p:txBody>
      </p:sp>
      <p:sp>
        <p:nvSpPr>
          <p:cNvPr id="78" name="Rectangle 140"/>
          <p:cNvSpPr>
            <a:spLocks noChangeArrowheads="1"/>
          </p:cNvSpPr>
          <p:nvPr/>
        </p:nvSpPr>
        <p:spPr bwMode="auto">
          <a:xfrm>
            <a:off x="5367338" y="5991225"/>
            <a:ext cx="1841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10</a:t>
            </a:r>
            <a:endParaRPr lang="en-US"/>
          </a:p>
        </p:txBody>
      </p:sp>
      <p:sp>
        <p:nvSpPr>
          <p:cNvPr id="79" name="Rectangle 144"/>
          <p:cNvSpPr>
            <a:spLocks noChangeArrowheads="1"/>
          </p:cNvSpPr>
          <p:nvPr/>
        </p:nvSpPr>
        <p:spPr bwMode="auto">
          <a:xfrm>
            <a:off x="5567363" y="5446713"/>
            <a:ext cx="3302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i="1">
                <a:solidFill>
                  <a:srgbClr val="000000"/>
                </a:solidFill>
                <a:latin typeface="Arial" charset="0"/>
              </a:rPr>
              <a:t>AFC</a:t>
            </a:r>
            <a:endParaRPr lang="en-US"/>
          </a:p>
        </p:txBody>
      </p:sp>
      <p:sp>
        <p:nvSpPr>
          <p:cNvPr id="80" name="Text Box 145"/>
          <p:cNvSpPr txBox="1">
            <a:spLocks noChangeArrowheads="1"/>
          </p:cNvSpPr>
          <p:nvPr/>
        </p:nvSpPr>
        <p:spPr bwMode="auto">
          <a:xfrm>
            <a:off x="3962400" y="1447800"/>
            <a:ext cx="4495800" cy="1077913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>
                <a:latin typeface="Arial" charset="0"/>
              </a:rPr>
              <a:t>AFC</a:t>
            </a:r>
            <a:r>
              <a:rPr lang="en-US" sz="1600" b="1">
                <a:latin typeface="Arial" charset="0"/>
              </a:rPr>
              <a:t> = </a:t>
            </a:r>
            <a:r>
              <a:rPr lang="en-US" sz="1600" b="1" i="1">
                <a:latin typeface="Arial" charset="0"/>
              </a:rPr>
              <a:t>FC/Q</a:t>
            </a:r>
            <a:r>
              <a:rPr lang="en-US" sz="1600" b="1">
                <a:latin typeface="Arial" charset="0"/>
              </a:rPr>
              <a:t>. </a:t>
            </a:r>
            <a:br>
              <a:rPr lang="en-US" sz="1600" b="1">
                <a:latin typeface="Arial" charset="0"/>
              </a:rPr>
            </a:br>
            <a:r>
              <a:rPr lang="en-US" sz="1600" b="1">
                <a:latin typeface="Arial" charset="0"/>
              </a:rPr>
              <a:t>As </a:t>
            </a:r>
            <a:r>
              <a:rPr lang="en-US" sz="1600" b="1" i="1">
                <a:latin typeface="Arial" charset="0"/>
              </a:rPr>
              <a:t>FC</a:t>
            </a:r>
            <a:r>
              <a:rPr lang="en-US" sz="1600" b="1">
                <a:latin typeface="Arial" charset="0"/>
              </a:rPr>
              <a:t> is constant, </a:t>
            </a:r>
            <a:r>
              <a:rPr lang="en-US" sz="1600" b="1" i="1">
                <a:latin typeface="Arial" charset="0"/>
              </a:rPr>
              <a:t>FC/Q</a:t>
            </a:r>
            <a:r>
              <a:rPr lang="en-US" sz="1600" b="1">
                <a:latin typeface="Arial" charset="0"/>
              </a:rPr>
              <a:t> decreases as </a:t>
            </a:r>
            <a:r>
              <a:rPr lang="en-US" sz="1600" b="1" i="1">
                <a:latin typeface="Arial" charset="0"/>
              </a:rPr>
              <a:t>Q</a:t>
            </a:r>
            <a:r>
              <a:rPr lang="en-US" sz="1600" b="1">
                <a:latin typeface="Arial" charset="0"/>
              </a:rPr>
              <a:t> increases. </a:t>
            </a:r>
            <a:br>
              <a:rPr lang="en-US" sz="1600" b="1">
                <a:latin typeface="Arial" charset="0"/>
              </a:rPr>
            </a:br>
            <a:r>
              <a:rPr lang="en-US" sz="1600" b="1">
                <a:latin typeface="Arial" charset="0"/>
              </a:rPr>
              <a:t>Therefore, </a:t>
            </a:r>
            <a:r>
              <a:rPr lang="en-US" sz="1600" b="1" i="1">
                <a:latin typeface="Arial" charset="0"/>
              </a:rPr>
              <a:t>AFC</a:t>
            </a:r>
            <a:r>
              <a:rPr lang="en-US" sz="1600" b="1">
                <a:latin typeface="Arial" charset="0"/>
              </a:rPr>
              <a:t> decreases as </a:t>
            </a:r>
            <a:r>
              <a:rPr lang="en-US" sz="1600" b="1" i="1">
                <a:latin typeface="Arial" charset="0"/>
              </a:rPr>
              <a:t>Q</a:t>
            </a:r>
            <a:r>
              <a:rPr lang="en-US" sz="1600" b="1">
                <a:latin typeface="Arial" charset="0"/>
              </a:rPr>
              <a:t> increases</a:t>
            </a:r>
          </a:p>
        </p:txBody>
      </p:sp>
      <p:sp>
        <p:nvSpPr>
          <p:cNvPr id="8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400" dirty="0" smtClean="0"/>
              <a:t>Figure 4 </a:t>
            </a:r>
            <a:r>
              <a:rPr lang="en-US" altLang="en-US" sz="2400" dirty="0" smtClean="0"/>
              <a:t>Conrad’s Coffee Shop </a:t>
            </a:r>
            <a:r>
              <a:rPr lang="en-US" sz="2400" dirty="0" smtClean="0"/>
              <a:t>Average-Cost and Marginal-Cost Curves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1681163" y="1192213"/>
            <a:ext cx="5818187" cy="4745037"/>
          </a:xfrm>
          <a:custGeom>
            <a:avLst/>
            <a:gdLst>
              <a:gd name="T0" fmla="*/ 0 w 3665"/>
              <a:gd name="T1" fmla="*/ 0 h 2989"/>
              <a:gd name="T2" fmla="*/ 0 w 3665"/>
              <a:gd name="T3" fmla="*/ 2147483647 h 2989"/>
              <a:gd name="T4" fmla="*/ 2147483647 w 3665"/>
              <a:gd name="T5" fmla="*/ 2147483647 h 2989"/>
              <a:gd name="T6" fmla="*/ 0 60000 65536"/>
              <a:gd name="T7" fmla="*/ 0 60000 65536"/>
              <a:gd name="T8" fmla="*/ 0 60000 65536"/>
              <a:gd name="T9" fmla="*/ 0 w 3665"/>
              <a:gd name="T10" fmla="*/ 0 h 2989"/>
              <a:gd name="T11" fmla="*/ 3665 w 3665"/>
              <a:gd name="T12" fmla="*/ 2989 h 29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65" h="2989">
                <a:moveTo>
                  <a:pt x="0" y="0"/>
                </a:moveTo>
                <a:lnTo>
                  <a:pt x="0" y="2989"/>
                </a:lnTo>
                <a:lnTo>
                  <a:pt x="3665" y="2989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681163" y="1573213"/>
            <a:ext cx="127000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1681163" y="1873250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681163" y="2190750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681163" y="2508250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681163" y="280987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1681163" y="312737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681163" y="344487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1681163" y="376237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1681163" y="4064000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1681163" y="4381500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1681163" y="4699000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1681163" y="500062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1681163" y="531812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1681163" y="563562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2060575" y="5810250"/>
            <a:ext cx="1588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2439988" y="5810250"/>
            <a:ext cx="1587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2819400" y="5810250"/>
            <a:ext cx="1588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3198813" y="5810250"/>
            <a:ext cx="1587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3578225" y="5810250"/>
            <a:ext cx="1588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3957638" y="5810250"/>
            <a:ext cx="1587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4337050" y="5810250"/>
            <a:ext cx="1588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4716463" y="5810250"/>
            <a:ext cx="1587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5095875" y="5810250"/>
            <a:ext cx="1588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5475288" y="5810250"/>
            <a:ext cx="1587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9" name="Group 38"/>
          <p:cNvGrpSpPr>
            <a:grpSpLocks/>
          </p:cNvGrpSpPr>
          <p:nvPr/>
        </p:nvGrpSpPr>
        <p:grpSpPr bwMode="auto">
          <a:xfrm>
            <a:off x="2060575" y="2190750"/>
            <a:ext cx="3430588" cy="3381375"/>
            <a:chOff x="1298" y="1380"/>
            <a:chExt cx="2161" cy="2130"/>
          </a:xfrm>
        </p:grpSpPr>
        <p:sp>
          <p:nvSpPr>
            <p:cNvPr id="30" name="Line 39"/>
            <p:cNvSpPr>
              <a:spLocks noChangeShapeType="1"/>
            </p:cNvSpPr>
            <p:nvPr/>
          </p:nvSpPr>
          <p:spPr bwMode="auto">
            <a:xfrm flipH="1" flipV="1">
              <a:off x="1298" y="1380"/>
              <a:ext cx="239" cy="118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40"/>
            <p:cNvSpPr>
              <a:spLocks noChangeShapeType="1"/>
            </p:cNvSpPr>
            <p:nvPr/>
          </p:nvSpPr>
          <p:spPr bwMode="auto">
            <a:xfrm flipH="1" flipV="1">
              <a:off x="1537" y="2560"/>
              <a:ext cx="239" cy="40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41"/>
            <p:cNvSpPr>
              <a:spLocks noChangeShapeType="1"/>
            </p:cNvSpPr>
            <p:nvPr/>
          </p:nvSpPr>
          <p:spPr bwMode="auto">
            <a:xfrm flipH="1" flipV="1">
              <a:off x="1776" y="2960"/>
              <a:ext cx="239" cy="19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42"/>
            <p:cNvSpPr>
              <a:spLocks noChangeShapeType="1"/>
            </p:cNvSpPr>
            <p:nvPr/>
          </p:nvSpPr>
          <p:spPr bwMode="auto">
            <a:xfrm flipH="1" flipV="1">
              <a:off x="2015" y="3150"/>
              <a:ext cx="239" cy="12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43"/>
            <p:cNvSpPr>
              <a:spLocks noChangeShapeType="1"/>
            </p:cNvSpPr>
            <p:nvPr/>
          </p:nvSpPr>
          <p:spPr bwMode="auto">
            <a:xfrm flipH="1" flipV="1">
              <a:off x="2254" y="3270"/>
              <a:ext cx="239" cy="8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44"/>
            <p:cNvSpPr>
              <a:spLocks noChangeShapeType="1"/>
            </p:cNvSpPr>
            <p:nvPr/>
          </p:nvSpPr>
          <p:spPr bwMode="auto">
            <a:xfrm flipH="1" flipV="1">
              <a:off x="2493" y="3350"/>
              <a:ext cx="239" cy="6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45"/>
            <p:cNvSpPr>
              <a:spLocks noChangeShapeType="1"/>
            </p:cNvSpPr>
            <p:nvPr/>
          </p:nvSpPr>
          <p:spPr bwMode="auto">
            <a:xfrm flipH="1" flipV="1">
              <a:off x="2732" y="3410"/>
              <a:ext cx="249" cy="3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46"/>
            <p:cNvSpPr>
              <a:spLocks noChangeShapeType="1"/>
            </p:cNvSpPr>
            <p:nvPr/>
          </p:nvSpPr>
          <p:spPr bwMode="auto">
            <a:xfrm flipH="1" flipV="1">
              <a:off x="2981" y="3440"/>
              <a:ext cx="239" cy="4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47"/>
            <p:cNvSpPr>
              <a:spLocks noChangeShapeType="1"/>
            </p:cNvSpPr>
            <p:nvPr/>
          </p:nvSpPr>
          <p:spPr bwMode="auto">
            <a:xfrm flipH="1" flipV="1">
              <a:off x="3220" y="3480"/>
              <a:ext cx="239" cy="3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" name="Group 48"/>
          <p:cNvGrpSpPr>
            <a:grpSpLocks/>
          </p:cNvGrpSpPr>
          <p:nvPr/>
        </p:nvGrpSpPr>
        <p:grpSpPr bwMode="auto">
          <a:xfrm>
            <a:off x="2060575" y="4445000"/>
            <a:ext cx="3430588" cy="1127125"/>
            <a:chOff x="1298" y="2800"/>
            <a:chExt cx="2161" cy="710"/>
          </a:xfrm>
        </p:grpSpPr>
        <p:sp>
          <p:nvSpPr>
            <p:cNvPr id="40" name="Line 49"/>
            <p:cNvSpPr>
              <a:spLocks noChangeShapeType="1"/>
            </p:cNvSpPr>
            <p:nvPr/>
          </p:nvSpPr>
          <p:spPr bwMode="auto">
            <a:xfrm flipH="1">
              <a:off x="1298" y="3430"/>
              <a:ext cx="239" cy="8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50"/>
            <p:cNvSpPr>
              <a:spLocks noChangeShapeType="1"/>
            </p:cNvSpPr>
            <p:nvPr/>
          </p:nvSpPr>
          <p:spPr bwMode="auto">
            <a:xfrm flipH="1">
              <a:off x="1537" y="3350"/>
              <a:ext cx="239" cy="8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51"/>
            <p:cNvSpPr>
              <a:spLocks noChangeShapeType="1"/>
            </p:cNvSpPr>
            <p:nvPr/>
          </p:nvSpPr>
          <p:spPr bwMode="auto">
            <a:xfrm flipH="1">
              <a:off x="1776" y="3270"/>
              <a:ext cx="239" cy="8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52"/>
            <p:cNvSpPr>
              <a:spLocks noChangeShapeType="1"/>
            </p:cNvSpPr>
            <p:nvPr/>
          </p:nvSpPr>
          <p:spPr bwMode="auto">
            <a:xfrm flipH="1">
              <a:off x="2015" y="3190"/>
              <a:ext cx="239" cy="8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53"/>
            <p:cNvSpPr>
              <a:spLocks noChangeShapeType="1"/>
            </p:cNvSpPr>
            <p:nvPr/>
          </p:nvSpPr>
          <p:spPr bwMode="auto">
            <a:xfrm flipH="1">
              <a:off x="2254" y="3110"/>
              <a:ext cx="239" cy="8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54"/>
            <p:cNvSpPr>
              <a:spLocks noChangeShapeType="1"/>
            </p:cNvSpPr>
            <p:nvPr/>
          </p:nvSpPr>
          <p:spPr bwMode="auto">
            <a:xfrm flipH="1">
              <a:off x="2493" y="3030"/>
              <a:ext cx="239" cy="8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55"/>
            <p:cNvSpPr>
              <a:spLocks noChangeShapeType="1"/>
            </p:cNvSpPr>
            <p:nvPr/>
          </p:nvSpPr>
          <p:spPr bwMode="auto">
            <a:xfrm flipH="1">
              <a:off x="2732" y="2960"/>
              <a:ext cx="249" cy="7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56"/>
            <p:cNvSpPr>
              <a:spLocks noChangeShapeType="1"/>
            </p:cNvSpPr>
            <p:nvPr/>
          </p:nvSpPr>
          <p:spPr bwMode="auto">
            <a:xfrm flipH="1">
              <a:off x="2981" y="2880"/>
              <a:ext cx="239" cy="8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57"/>
            <p:cNvSpPr>
              <a:spLocks noChangeShapeType="1"/>
            </p:cNvSpPr>
            <p:nvPr/>
          </p:nvSpPr>
          <p:spPr bwMode="auto">
            <a:xfrm flipH="1">
              <a:off x="3220" y="2800"/>
              <a:ext cx="239" cy="8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" name="Group 58"/>
          <p:cNvGrpSpPr>
            <a:grpSpLocks/>
          </p:cNvGrpSpPr>
          <p:nvPr/>
        </p:nvGrpSpPr>
        <p:grpSpPr bwMode="auto">
          <a:xfrm>
            <a:off x="2060575" y="1809750"/>
            <a:ext cx="3430588" cy="2509838"/>
            <a:chOff x="1298" y="1140"/>
            <a:chExt cx="2161" cy="1581"/>
          </a:xfrm>
        </p:grpSpPr>
        <p:sp>
          <p:nvSpPr>
            <p:cNvPr id="50" name="Line 59"/>
            <p:cNvSpPr>
              <a:spLocks noChangeShapeType="1"/>
            </p:cNvSpPr>
            <p:nvPr/>
          </p:nvSpPr>
          <p:spPr bwMode="auto">
            <a:xfrm flipH="1" flipV="1">
              <a:off x="1298" y="1140"/>
              <a:ext cx="239" cy="111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60"/>
            <p:cNvSpPr>
              <a:spLocks noChangeShapeType="1"/>
            </p:cNvSpPr>
            <p:nvPr/>
          </p:nvSpPr>
          <p:spPr bwMode="auto">
            <a:xfrm flipH="1" flipV="1">
              <a:off x="1537" y="2250"/>
              <a:ext cx="239" cy="31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61"/>
            <p:cNvSpPr>
              <a:spLocks noChangeShapeType="1"/>
            </p:cNvSpPr>
            <p:nvPr/>
          </p:nvSpPr>
          <p:spPr bwMode="auto">
            <a:xfrm flipH="1" flipV="1">
              <a:off x="1776" y="2560"/>
              <a:ext cx="239" cy="12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62"/>
            <p:cNvSpPr>
              <a:spLocks noChangeShapeType="1"/>
            </p:cNvSpPr>
            <p:nvPr/>
          </p:nvSpPr>
          <p:spPr bwMode="auto">
            <a:xfrm flipH="1" flipV="1">
              <a:off x="2015" y="2680"/>
              <a:ext cx="239" cy="4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63"/>
            <p:cNvSpPr>
              <a:spLocks noChangeShapeType="1"/>
            </p:cNvSpPr>
            <p:nvPr/>
          </p:nvSpPr>
          <p:spPr bwMode="auto">
            <a:xfrm flipH="1">
              <a:off x="2254" y="2720"/>
              <a:ext cx="239" cy="1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64"/>
            <p:cNvSpPr>
              <a:spLocks noChangeShapeType="1"/>
            </p:cNvSpPr>
            <p:nvPr/>
          </p:nvSpPr>
          <p:spPr bwMode="auto">
            <a:xfrm flipH="1">
              <a:off x="2493" y="2700"/>
              <a:ext cx="239" cy="2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65"/>
            <p:cNvSpPr>
              <a:spLocks noChangeShapeType="1"/>
            </p:cNvSpPr>
            <p:nvPr/>
          </p:nvSpPr>
          <p:spPr bwMode="auto">
            <a:xfrm flipH="1">
              <a:off x="2732" y="2660"/>
              <a:ext cx="249" cy="4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66"/>
            <p:cNvSpPr>
              <a:spLocks noChangeShapeType="1"/>
            </p:cNvSpPr>
            <p:nvPr/>
          </p:nvSpPr>
          <p:spPr bwMode="auto">
            <a:xfrm flipH="1">
              <a:off x="2981" y="2620"/>
              <a:ext cx="239" cy="4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67"/>
            <p:cNvSpPr>
              <a:spLocks noChangeShapeType="1"/>
            </p:cNvSpPr>
            <p:nvPr/>
          </p:nvSpPr>
          <p:spPr bwMode="auto">
            <a:xfrm flipH="1">
              <a:off x="3220" y="2560"/>
              <a:ext cx="239" cy="6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" name="Group 68"/>
          <p:cNvGrpSpPr>
            <a:grpSpLocks/>
          </p:cNvGrpSpPr>
          <p:nvPr/>
        </p:nvGrpSpPr>
        <p:grpSpPr bwMode="auto">
          <a:xfrm>
            <a:off x="2028825" y="4397375"/>
            <a:ext cx="3506788" cy="1219200"/>
            <a:chOff x="1278" y="2770"/>
            <a:chExt cx="2209" cy="768"/>
          </a:xfrm>
        </p:grpSpPr>
        <p:sp>
          <p:nvSpPr>
            <p:cNvPr id="60" name="Oval 69"/>
            <p:cNvSpPr>
              <a:spLocks noChangeArrowheads="1"/>
            </p:cNvSpPr>
            <p:nvPr/>
          </p:nvSpPr>
          <p:spPr bwMode="auto">
            <a:xfrm>
              <a:off x="1278" y="348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Oval 70"/>
            <p:cNvSpPr>
              <a:spLocks noChangeArrowheads="1"/>
            </p:cNvSpPr>
            <p:nvPr/>
          </p:nvSpPr>
          <p:spPr bwMode="auto">
            <a:xfrm>
              <a:off x="1517" y="340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Oval 71"/>
            <p:cNvSpPr>
              <a:spLocks noChangeArrowheads="1"/>
            </p:cNvSpPr>
            <p:nvPr/>
          </p:nvSpPr>
          <p:spPr bwMode="auto">
            <a:xfrm>
              <a:off x="1756" y="332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Oval 72"/>
            <p:cNvSpPr>
              <a:spLocks noChangeArrowheads="1"/>
            </p:cNvSpPr>
            <p:nvPr/>
          </p:nvSpPr>
          <p:spPr bwMode="auto">
            <a:xfrm>
              <a:off x="1995" y="324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Oval 73"/>
            <p:cNvSpPr>
              <a:spLocks noChangeArrowheads="1"/>
            </p:cNvSpPr>
            <p:nvPr/>
          </p:nvSpPr>
          <p:spPr bwMode="auto">
            <a:xfrm>
              <a:off x="2234" y="317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Oval 74"/>
            <p:cNvSpPr>
              <a:spLocks noChangeArrowheads="1"/>
            </p:cNvSpPr>
            <p:nvPr/>
          </p:nvSpPr>
          <p:spPr bwMode="auto">
            <a:xfrm>
              <a:off x="2473" y="309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Oval 75"/>
            <p:cNvSpPr>
              <a:spLocks noChangeArrowheads="1"/>
            </p:cNvSpPr>
            <p:nvPr/>
          </p:nvSpPr>
          <p:spPr bwMode="auto">
            <a:xfrm>
              <a:off x="2712" y="301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Oval 76"/>
            <p:cNvSpPr>
              <a:spLocks noChangeArrowheads="1"/>
            </p:cNvSpPr>
            <p:nvPr/>
          </p:nvSpPr>
          <p:spPr bwMode="auto">
            <a:xfrm>
              <a:off x="2951" y="293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Oval 77"/>
            <p:cNvSpPr>
              <a:spLocks noChangeArrowheads="1"/>
            </p:cNvSpPr>
            <p:nvPr/>
          </p:nvSpPr>
          <p:spPr bwMode="auto">
            <a:xfrm>
              <a:off x="3190" y="285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Oval 78"/>
            <p:cNvSpPr>
              <a:spLocks noChangeArrowheads="1"/>
            </p:cNvSpPr>
            <p:nvPr/>
          </p:nvSpPr>
          <p:spPr bwMode="auto">
            <a:xfrm>
              <a:off x="3429" y="277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" name="Group 79"/>
          <p:cNvGrpSpPr>
            <a:grpSpLocks/>
          </p:cNvGrpSpPr>
          <p:nvPr/>
        </p:nvGrpSpPr>
        <p:grpSpPr bwMode="auto">
          <a:xfrm>
            <a:off x="2028825" y="2143125"/>
            <a:ext cx="3506788" cy="3473450"/>
            <a:chOff x="1278" y="1350"/>
            <a:chExt cx="2209" cy="2188"/>
          </a:xfrm>
        </p:grpSpPr>
        <p:sp>
          <p:nvSpPr>
            <p:cNvPr id="71" name="Oval 80"/>
            <p:cNvSpPr>
              <a:spLocks noChangeArrowheads="1"/>
            </p:cNvSpPr>
            <p:nvPr/>
          </p:nvSpPr>
          <p:spPr bwMode="auto">
            <a:xfrm>
              <a:off x="3429" y="348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Oval 81"/>
            <p:cNvSpPr>
              <a:spLocks noChangeArrowheads="1"/>
            </p:cNvSpPr>
            <p:nvPr/>
          </p:nvSpPr>
          <p:spPr bwMode="auto">
            <a:xfrm>
              <a:off x="3190" y="346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Oval 82"/>
            <p:cNvSpPr>
              <a:spLocks noChangeArrowheads="1"/>
            </p:cNvSpPr>
            <p:nvPr/>
          </p:nvSpPr>
          <p:spPr bwMode="auto">
            <a:xfrm>
              <a:off x="2951" y="342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Oval 83"/>
            <p:cNvSpPr>
              <a:spLocks noChangeArrowheads="1"/>
            </p:cNvSpPr>
            <p:nvPr/>
          </p:nvSpPr>
          <p:spPr bwMode="auto">
            <a:xfrm>
              <a:off x="2712" y="338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Oval 84"/>
            <p:cNvSpPr>
              <a:spLocks noChangeArrowheads="1"/>
            </p:cNvSpPr>
            <p:nvPr/>
          </p:nvSpPr>
          <p:spPr bwMode="auto">
            <a:xfrm>
              <a:off x="2473" y="332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Oval 85"/>
            <p:cNvSpPr>
              <a:spLocks noChangeArrowheads="1"/>
            </p:cNvSpPr>
            <p:nvPr/>
          </p:nvSpPr>
          <p:spPr bwMode="auto">
            <a:xfrm>
              <a:off x="2234" y="324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Oval 86"/>
            <p:cNvSpPr>
              <a:spLocks noChangeArrowheads="1"/>
            </p:cNvSpPr>
            <p:nvPr/>
          </p:nvSpPr>
          <p:spPr bwMode="auto">
            <a:xfrm>
              <a:off x="1995" y="313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Oval 87"/>
            <p:cNvSpPr>
              <a:spLocks noChangeArrowheads="1"/>
            </p:cNvSpPr>
            <p:nvPr/>
          </p:nvSpPr>
          <p:spPr bwMode="auto">
            <a:xfrm>
              <a:off x="1756" y="293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Oval 88"/>
            <p:cNvSpPr>
              <a:spLocks noChangeArrowheads="1"/>
            </p:cNvSpPr>
            <p:nvPr/>
          </p:nvSpPr>
          <p:spPr bwMode="auto">
            <a:xfrm>
              <a:off x="1278" y="135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Oval 89"/>
            <p:cNvSpPr>
              <a:spLocks noChangeArrowheads="1"/>
            </p:cNvSpPr>
            <p:nvPr/>
          </p:nvSpPr>
          <p:spPr bwMode="auto">
            <a:xfrm>
              <a:off x="1517" y="254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" name="Group 101"/>
          <p:cNvGrpSpPr>
            <a:grpSpLocks/>
          </p:cNvGrpSpPr>
          <p:nvPr/>
        </p:nvGrpSpPr>
        <p:grpSpPr bwMode="auto">
          <a:xfrm>
            <a:off x="2028825" y="1778000"/>
            <a:ext cx="3506788" cy="2584450"/>
            <a:chOff x="1278" y="1120"/>
            <a:chExt cx="2209" cy="1628"/>
          </a:xfrm>
        </p:grpSpPr>
        <p:sp>
          <p:nvSpPr>
            <p:cNvPr id="82" name="Oval 102"/>
            <p:cNvSpPr>
              <a:spLocks noChangeArrowheads="1"/>
            </p:cNvSpPr>
            <p:nvPr/>
          </p:nvSpPr>
          <p:spPr bwMode="auto">
            <a:xfrm>
              <a:off x="2234" y="269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Oval 103"/>
            <p:cNvSpPr>
              <a:spLocks noChangeArrowheads="1"/>
            </p:cNvSpPr>
            <p:nvPr/>
          </p:nvSpPr>
          <p:spPr bwMode="auto">
            <a:xfrm>
              <a:off x="1995" y="265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Oval 104"/>
            <p:cNvSpPr>
              <a:spLocks noChangeArrowheads="1"/>
            </p:cNvSpPr>
            <p:nvPr/>
          </p:nvSpPr>
          <p:spPr bwMode="auto">
            <a:xfrm>
              <a:off x="1756" y="254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Oval 105"/>
            <p:cNvSpPr>
              <a:spLocks noChangeArrowheads="1"/>
            </p:cNvSpPr>
            <p:nvPr/>
          </p:nvSpPr>
          <p:spPr bwMode="auto">
            <a:xfrm>
              <a:off x="1517" y="222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Oval 106"/>
            <p:cNvSpPr>
              <a:spLocks noChangeArrowheads="1"/>
            </p:cNvSpPr>
            <p:nvPr/>
          </p:nvSpPr>
          <p:spPr bwMode="auto">
            <a:xfrm>
              <a:off x="1278" y="112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Oval 107"/>
            <p:cNvSpPr>
              <a:spLocks noChangeArrowheads="1"/>
            </p:cNvSpPr>
            <p:nvPr/>
          </p:nvSpPr>
          <p:spPr bwMode="auto">
            <a:xfrm>
              <a:off x="3429" y="254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Oval 108"/>
            <p:cNvSpPr>
              <a:spLocks noChangeArrowheads="1"/>
            </p:cNvSpPr>
            <p:nvPr/>
          </p:nvSpPr>
          <p:spPr bwMode="auto">
            <a:xfrm>
              <a:off x="3190" y="259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Oval 109"/>
            <p:cNvSpPr>
              <a:spLocks noChangeArrowheads="1"/>
            </p:cNvSpPr>
            <p:nvPr/>
          </p:nvSpPr>
          <p:spPr bwMode="auto">
            <a:xfrm>
              <a:off x="2951" y="263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Oval 110"/>
            <p:cNvSpPr>
              <a:spLocks noChangeArrowheads="1"/>
            </p:cNvSpPr>
            <p:nvPr/>
          </p:nvSpPr>
          <p:spPr bwMode="auto">
            <a:xfrm>
              <a:off x="2712" y="267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Oval 111"/>
            <p:cNvSpPr>
              <a:spLocks noChangeArrowheads="1"/>
            </p:cNvSpPr>
            <p:nvPr/>
          </p:nvSpPr>
          <p:spPr bwMode="auto">
            <a:xfrm>
              <a:off x="2473" y="269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" name="Rectangle 112"/>
          <p:cNvSpPr>
            <a:spLocks noChangeArrowheads="1"/>
          </p:cNvSpPr>
          <p:nvPr/>
        </p:nvSpPr>
        <p:spPr bwMode="auto">
          <a:xfrm>
            <a:off x="1141413" y="1190625"/>
            <a:ext cx="4603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Costs</a:t>
            </a:r>
            <a:endParaRPr lang="en-US"/>
          </a:p>
        </p:txBody>
      </p:sp>
      <p:sp>
        <p:nvSpPr>
          <p:cNvPr id="93" name="Rectangle 113"/>
          <p:cNvSpPr>
            <a:spLocks noChangeArrowheads="1"/>
          </p:cNvSpPr>
          <p:nvPr/>
        </p:nvSpPr>
        <p:spPr bwMode="auto">
          <a:xfrm>
            <a:off x="1189038" y="1504950"/>
            <a:ext cx="4143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$3.50</a:t>
            </a:r>
            <a:endParaRPr lang="en-US"/>
          </a:p>
        </p:txBody>
      </p:sp>
      <p:sp>
        <p:nvSpPr>
          <p:cNvPr id="94" name="Rectangle 114"/>
          <p:cNvSpPr>
            <a:spLocks noChangeArrowheads="1"/>
          </p:cNvSpPr>
          <p:nvPr/>
        </p:nvSpPr>
        <p:spPr bwMode="auto">
          <a:xfrm>
            <a:off x="1282700" y="1812925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3.25</a:t>
            </a:r>
            <a:endParaRPr lang="en-US"/>
          </a:p>
        </p:txBody>
      </p:sp>
      <p:sp>
        <p:nvSpPr>
          <p:cNvPr id="95" name="Rectangle 115"/>
          <p:cNvSpPr>
            <a:spLocks noChangeArrowheads="1"/>
          </p:cNvSpPr>
          <p:nvPr/>
        </p:nvSpPr>
        <p:spPr bwMode="auto">
          <a:xfrm>
            <a:off x="1282700" y="2122488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3.00</a:t>
            </a:r>
            <a:endParaRPr lang="en-US"/>
          </a:p>
        </p:txBody>
      </p:sp>
      <p:sp>
        <p:nvSpPr>
          <p:cNvPr id="96" name="Rectangle 116"/>
          <p:cNvSpPr>
            <a:spLocks noChangeArrowheads="1"/>
          </p:cNvSpPr>
          <p:nvPr/>
        </p:nvSpPr>
        <p:spPr bwMode="auto">
          <a:xfrm>
            <a:off x="1282700" y="2432050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2.75</a:t>
            </a:r>
            <a:endParaRPr lang="en-US"/>
          </a:p>
        </p:txBody>
      </p:sp>
      <p:sp>
        <p:nvSpPr>
          <p:cNvPr id="97" name="Rectangle 117"/>
          <p:cNvSpPr>
            <a:spLocks noChangeArrowheads="1"/>
          </p:cNvSpPr>
          <p:nvPr/>
        </p:nvSpPr>
        <p:spPr bwMode="auto">
          <a:xfrm>
            <a:off x="1282700" y="2741613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2.50</a:t>
            </a:r>
            <a:endParaRPr lang="en-US"/>
          </a:p>
        </p:txBody>
      </p:sp>
      <p:sp>
        <p:nvSpPr>
          <p:cNvPr id="98" name="Rectangle 118"/>
          <p:cNvSpPr>
            <a:spLocks noChangeArrowheads="1"/>
          </p:cNvSpPr>
          <p:nvPr/>
        </p:nvSpPr>
        <p:spPr bwMode="auto">
          <a:xfrm>
            <a:off x="1282700" y="3051175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2.25</a:t>
            </a:r>
            <a:endParaRPr lang="en-US"/>
          </a:p>
        </p:txBody>
      </p:sp>
      <p:sp>
        <p:nvSpPr>
          <p:cNvPr id="99" name="Rectangle 119"/>
          <p:cNvSpPr>
            <a:spLocks noChangeArrowheads="1"/>
          </p:cNvSpPr>
          <p:nvPr/>
        </p:nvSpPr>
        <p:spPr bwMode="auto">
          <a:xfrm>
            <a:off x="1282700" y="3359150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2.00</a:t>
            </a:r>
            <a:endParaRPr lang="en-US"/>
          </a:p>
        </p:txBody>
      </p:sp>
      <p:sp>
        <p:nvSpPr>
          <p:cNvPr id="100" name="Rectangle 120"/>
          <p:cNvSpPr>
            <a:spLocks noChangeArrowheads="1"/>
          </p:cNvSpPr>
          <p:nvPr/>
        </p:nvSpPr>
        <p:spPr bwMode="auto">
          <a:xfrm>
            <a:off x="1282700" y="3675063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1.75</a:t>
            </a:r>
            <a:endParaRPr lang="en-US"/>
          </a:p>
        </p:txBody>
      </p:sp>
      <p:sp>
        <p:nvSpPr>
          <p:cNvPr id="101" name="Rectangle 121"/>
          <p:cNvSpPr>
            <a:spLocks noChangeArrowheads="1"/>
          </p:cNvSpPr>
          <p:nvPr/>
        </p:nvSpPr>
        <p:spPr bwMode="auto">
          <a:xfrm>
            <a:off x="1282700" y="3983038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1.50</a:t>
            </a:r>
            <a:endParaRPr lang="en-US"/>
          </a:p>
        </p:txBody>
      </p:sp>
      <p:sp>
        <p:nvSpPr>
          <p:cNvPr id="102" name="Rectangle 122"/>
          <p:cNvSpPr>
            <a:spLocks noChangeArrowheads="1"/>
          </p:cNvSpPr>
          <p:nvPr/>
        </p:nvSpPr>
        <p:spPr bwMode="auto">
          <a:xfrm>
            <a:off x="1282700" y="4292600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1.25</a:t>
            </a:r>
            <a:endParaRPr lang="en-US"/>
          </a:p>
        </p:txBody>
      </p:sp>
      <p:sp>
        <p:nvSpPr>
          <p:cNvPr id="103" name="Rectangle 123"/>
          <p:cNvSpPr>
            <a:spLocks noChangeArrowheads="1"/>
          </p:cNvSpPr>
          <p:nvPr/>
        </p:nvSpPr>
        <p:spPr bwMode="auto">
          <a:xfrm>
            <a:off x="1282700" y="4602163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1.00</a:t>
            </a:r>
            <a:endParaRPr lang="en-US"/>
          </a:p>
        </p:txBody>
      </p:sp>
      <p:sp>
        <p:nvSpPr>
          <p:cNvPr id="104" name="Rectangle 124"/>
          <p:cNvSpPr>
            <a:spLocks noChangeArrowheads="1"/>
          </p:cNvSpPr>
          <p:nvPr/>
        </p:nvSpPr>
        <p:spPr bwMode="auto">
          <a:xfrm>
            <a:off x="1282700" y="4911725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0.75</a:t>
            </a:r>
            <a:endParaRPr lang="en-US"/>
          </a:p>
        </p:txBody>
      </p:sp>
      <p:sp>
        <p:nvSpPr>
          <p:cNvPr id="105" name="Rectangle 125"/>
          <p:cNvSpPr>
            <a:spLocks noChangeArrowheads="1"/>
          </p:cNvSpPr>
          <p:nvPr/>
        </p:nvSpPr>
        <p:spPr bwMode="auto">
          <a:xfrm>
            <a:off x="1282700" y="5221288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0.50</a:t>
            </a:r>
            <a:endParaRPr lang="en-US"/>
          </a:p>
        </p:txBody>
      </p:sp>
      <p:sp>
        <p:nvSpPr>
          <p:cNvPr id="106" name="Rectangle 126"/>
          <p:cNvSpPr>
            <a:spLocks noChangeArrowheads="1"/>
          </p:cNvSpPr>
          <p:nvPr/>
        </p:nvSpPr>
        <p:spPr bwMode="auto">
          <a:xfrm>
            <a:off x="1282700" y="5529263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0.25</a:t>
            </a:r>
            <a:endParaRPr lang="en-US"/>
          </a:p>
        </p:txBody>
      </p:sp>
      <p:sp>
        <p:nvSpPr>
          <p:cNvPr id="107" name="Rectangle 127"/>
          <p:cNvSpPr>
            <a:spLocks noChangeArrowheads="1"/>
          </p:cNvSpPr>
          <p:nvPr/>
        </p:nvSpPr>
        <p:spPr bwMode="auto">
          <a:xfrm>
            <a:off x="6799263" y="5986463"/>
            <a:ext cx="673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Quantity</a:t>
            </a:r>
            <a:endParaRPr lang="en-US"/>
          </a:p>
        </p:txBody>
      </p:sp>
      <p:sp>
        <p:nvSpPr>
          <p:cNvPr id="108" name="Rectangle 128"/>
          <p:cNvSpPr>
            <a:spLocks noChangeArrowheads="1"/>
          </p:cNvSpPr>
          <p:nvPr/>
        </p:nvSpPr>
        <p:spPr bwMode="auto">
          <a:xfrm>
            <a:off x="6724650" y="6196013"/>
            <a:ext cx="7477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of Output</a:t>
            </a:r>
            <a:endParaRPr lang="en-US"/>
          </a:p>
        </p:txBody>
      </p:sp>
      <p:sp>
        <p:nvSpPr>
          <p:cNvPr id="109" name="Rectangle 130"/>
          <p:cNvSpPr>
            <a:spLocks noChangeArrowheads="1"/>
          </p:cNvSpPr>
          <p:nvPr/>
        </p:nvSpPr>
        <p:spPr bwMode="auto">
          <a:xfrm>
            <a:off x="1512888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sp>
        <p:nvSpPr>
          <p:cNvPr id="110" name="Rectangle 131"/>
          <p:cNvSpPr>
            <a:spLocks noChangeArrowheads="1"/>
          </p:cNvSpPr>
          <p:nvPr/>
        </p:nvSpPr>
        <p:spPr bwMode="auto">
          <a:xfrm>
            <a:off x="2011363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</a:t>
            </a:r>
            <a:endParaRPr lang="en-US"/>
          </a:p>
        </p:txBody>
      </p:sp>
      <p:sp>
        <p:nvSpPr>
          <p:cNvPr id="111" name="Rectangle 132"/>
          <p:cNvSpPr>
            <a:spLocks noChangeArrowheads="1"/>
          </p:cNvSpPr>
          <p:nvPr/>
        </p:nvSpPr>
        <p:spPr bwMode="auto">
          <a:xfrm>
            <a:off x="3144838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112" name="Rectangle 133"/>
          <p:cNvSpPr>
            <a:spLocks noChangeArrowheads="1"/>
          </p:cNvSpPr>
          <p:nvPr/>
        </p:nvSpPr>
        <p:spPr bwMode="auto">
          <a:xfrm>
            <a:off x="2767013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3</a:t>
            </a:r>
            <a:endParaRPr lang="en-US"/>
          </a:p>
        </p:txBody>
      </p:sp>
      <p:sp>
        <p:nvSpPr>
          <p:cNvPr id="113" name="Rectangle 134"/>
          <p:cNvSpPr>
            <a:spLocks noChangeArrowheads="1"/>
          </p:cNvSpPr>
          <p:nvPr/>
        </p:nvSpPr>
        <p:spPr bwMode="auto">
          <a:xfrm>
            <a:off x="2389188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</a:t>
            </a:r>
            <a:endParaRPr lang="en-US"/>
          </a:p>
        </p:txBody>
      </p:sp>
      <p:sp>
        <p:nvSpPr>
          <p:cNvPr id="114" name="Rectangle 135"/>
          <p:cNvSpPr>
            <a:spLocks noChangeArrowheads="1"/>
          </p:cNvSpPr>
          <p:nvPr/>
        </p:nvSpPr>
        <p:spPr bwMode="auto">
          <a:xfrm>
            <a:off x="4281488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7</a:t>
            </a:r>
            <a:endParaRPr lang="en-US"/>
          </a:p>
        </p:txBody>
      </p:sp>
      <p:sp>
        <p:nvSpPr>
          <p:cNvPr id="115" name="Rectangle 136"/>
          <p:cNvSpPr>
            <a:spLocks noChangeArrowheads="1"/>
          </p:cNvSpPr>
          <p:nvPr/>
        </p:nvSpPr>
        <p:spPr bwMode="auto">
          <a:xfrm>
            <a:off x="3905250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6</a:t>
            </a:r>
            <a:endParaRPr lang="en-US"/>
          </a:p>
        </p:txBody>
      </p:sp>
      <p:sp>
        <p:nvSpPr>
          <p:cNvPr id="116" name="Rectangle 137"/>
          <p:cNvSpPr>
            <a:spLocks noChangeArrowheads="1"/>
          </p:cNvSpPr>
          <p:nvPr/>
        </p:nvSpPr>
        <p:spPr bwMode="auto">
          <a:xfrm>
            <a:off x="3527425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5</a:t>
            </a:r>
            <a:endParaRPr lang="en-US"/>
          </a:p>
        </p:txBody>
      </p:sp>
      <p:sp>
        <p:nvSpPr>
          <p:cNvPr id="117" name="Rectangle 138"/>
          <p:cNvSpPr>
            <a:spLocks noChangeArrowheads="1"/>
          </p:cNvSpPr>
          <p:nvPr/>
        </p:nvSpPr>
        <p:spPr bwMode="auto">
          <a:xfrm>
            <a:off x="5037138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9</a:t>
            </a:r>
            <a:endParaRPr lang="en-US"/>
          </a:p>
        </p:txBody>
      </p:sp>
      <p:sp>
        <p:nvSpPr>
          <p:cNvPr id="118" name="Rectangle 139"/>
          <p:cNvSpPr>
            <a:spLocks noChangeArrowheads="1"/>
          </p:cNvSpPr>
          <p:nvPr/>
        </p:nvSpPr>
        <p:spPr bwMode="auto">
          <a:xfrm>
            <a:off x="4659313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8</a:t>
            </a:r>
            <a:endParaRPr lang="en-US"/>
          </a:p>
        </p:txBody>
      </p:sp>
      <p:sp>
        <p:nvSpPr>
          <p:cNvPr id="119" name="Rectangle 140"/>
          <p:cNvSpPr>
            <a:spLocks noChangeArrowheads="1"/>
          </p:cNvSpPr>
          <p:nvPr/>
        </p:nvSpPr>
        <p:spPr bwMode="auto">
          <a:xfrm>
            <a:off x="5367338" y="5991225"/>
            <a:ext cx="1841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10</a:t>
            </a:r>
            <a:endParaRPr lang="en-US"/>
          </a:p>
        </p:txBody>
      </p:sp>
      <p:sp>
        <p:nvSpPr>
          <p:cNvPr id="120" name="Rectangle 142"/>
          <p:cNvSpPr>
            <a:spLocks noChangeArrowheads="1"/>
          </p:cNvSpPr>
          <p:nvPr/>
        </p:nvSpPr>
        <p:spPr bwMode="auto">
          <a:xfrm>
            <a:off x="5567363" y="3962400"/>
            <a:ext cx="33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i="1">
                <a:solidFill>
                  <a:srgbClr val="000000"/>
                </a:solidFill>
                <a:latin typeface="Arial" charset="0"/>
              </a:rPr>
              <a:t>ATC</a:t>
            </a:r>
            <a:endParaRPr lang="en-US"/>
          </a:p>
        </p:txBody>
      </p:sp>
      <p:sp>
        <p:nvSpPr>
          <p:cNvPr id="121" name="Rectangle 143"/>
          <p:cNvSpPr>
            <a:spLocks noChangeArrowheads="1"/>
          </p:cNvSpPr>
          <p:nvPr/>
        </p:nvSpPr>
        <p:spPr bwMode="auto">
          <a:xfrm>
            <a:off x="5576888" y="4340225"/>
            <a:ext cx="3381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i="1">
                <a:solidFill>
                  <a:srgbClr val="000000"/>
                </a:solidFill>
                <a:latin typeface="Arial" charset="0"/>
              </a:rPr>
              <a:t>AVC</a:t>
            </a:r>
            <a:endParaRPr lang="en-US"/>
          </a:p>
        </p:txBody>
      </p:sp>
      <p:sp>
        <p:nvSpPr>
          <p:cNvPr id="122" name="Rectangle 144"/>
          <p:cNvSpPr>
            <a:spLocks noChangeArrowheads="1"/>
          </p:cNvSpPr>
          <p:nvPr/>
        </p:nvSpPr>
        <p:spPr bwMode="auto">
          <a:xfrm>
            <a:off x="5567363" y="5446713"/>
            <a:ext cx="3302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i="1">
                <a:solidFill>
                  <a:srgbClr val="000000"/>
                </a:solidFill>
                <a:latin typeface="Arial" charset="0"/>
              </a:rPr>
              <a:t>AFC</a:t>
            </a:r>
            <a:endParaRPr lang="en-US"/>
          </a:p>
        </p:txBody>
      </p:sp>
      <p:sp>
        <p:nvSpPr>
          <p:cNvPr id="123" name="Text Box 145"/>
          <p:cNvSpPr txBox="1">
            <a:spLocks noChangeArrowheads="1"/>
          </p:cNvSpPr>
          <p:nvPr/>
        </p:nvSpPr>
        <p:spPr bwMode="auto">
          <a:xfrm>
            <a:off x="4495800" y="1371600"/>
            <a:ext cx="3810000" cy="20478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600" b="1" i="1">
                <a:latin typeface="Arial" charset="0"/>
              </a:rPr>
              <a:t>AFC</a:t>
            </a:r>
            <a:r>
              <a:rPr lang="en-US" sz="1600" b="1">
                <a:latin typeface="Arial" charset="0"/>
              </a:rPr>
              <a:t> decreases as </a:t>
            </a:r>
            <a:r>
              <a:rPr lang="en-US" sz="1600" b="1" i="1">
                <a:latin typeface="Arial" charset="0"/>
              </a:rPr>
              <a:t>Q</a:t>
            </a:r>
            <a:r>
              <a:rPr lang="en-US" sz="1600" b="1">
                <a:latin typeface="Arial" charset="0"/>
              </a:rPr>
              <a:t> increases,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600" b="1" i="1">
                <a:latin typeface="Arial" charset="0"/>
              </a:rPr>
              <a:t>AVC</a:t>
            </a:r>
            <a:r>
              <a:rPr lang="en-US" sz="1600" b="1">
                <a:latin typeface="Arial" charset="0"/>
              </a:rPr>
              <a:t> increases as </a:t>
            </a:r>
            <a:r>
              <a:rPr lang="en-US" sz="1600" b="1" i="1">
                <a:latin typeface="Arial" charset="0"/>
              </a:rPr>
              <a:t>Q</a:t>
            </a:r>
            <a:r>
              <a:rPr lang="en-US" sz="1600" b="1">
                <a:latin typeface="Arial" charset="0"/>
              </a:rPr>
              <a:t> increases, because of diminishing returns.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600" b="1">
                <a:latin typeface="Arial" charset="0"/>
              </a:rPr>
              <a:t>As </a:t>
            </a:r>
            <a:r>
              <a:rPr lang="en-US" sz="1600" b="1" i="1">
                <a:latin typeface="Arial" charset="0"/>
              </a:rPr>
              <a:t>ATC</a:t>
            </a:r>
            <a:r>
              <a:rPr lang="en-US" sz="1600" b="1">
                <a:latin typeface="Arial" charset="0"/>
              </a:rPr>
              <a:t> = </a:t>
            </a:r>
            <a:r>
              <a:rPr lang="en-US" sz="1600" b="1" i="1">
                <a:latin typeface="Arial" charset="0"/>
              </a:rPr>
              <a:t>AFC</a:t>
            </a:r>
            <a:r>
              <a:rPr lang="en-US" sz="1600" b="1">
                <a:latin typeface="Arial" charset="0"/>
              </a:rPr>
              <a:t> + </a:t>
            </a:r>
            <a:r>
              <a:rPr lang="en-US" sz="1600" b="1" i="1">
                <a:latin typeface="Arial" charset="0"/>
              </a:rPr>
              <a:t>AVC</a:t>
            </a:r>
            <a:r>
              <a:rPr lang="en-US" sz="1600" b="1">
                <a:latin typeface="Arial" charset="0"/>
              </a:rPr>
              <a:t>, </a:t>
            </a:r>
            <a:r>
              <a:rPr lang="en-US" sz="1600" b="1" i="1">
                <a:latin typeface="Arial" charset="0"/>
              </a:rPr>
              <a:t>ATC</a:t>
            </a:r>
            <a:r>
              <a:rPr lang="en-US" sz="1600" b="1">
                <a:latin typeface="Arial" charset="0"/>
              </a:rPr>
              <a:t> is U-shaped: as </a:t>
            </a:r>
            <a:r>
              <a:rPr lang="en-US" sz="1600" b="1" i="1">
                <a:latin typeface="Arial" charset="0"/>
              </a:rPr>
              <a:t>Q</a:t>
            </a:r>
            <a:r>
              <a:rPr lang="en-US" sz="1600" b="1">
                <a:latin typeface="Arial" charset="0"/>
              </a:rPr>
              <a:t> increases, it decreases initially and then begins to increase.</a:t>
            </a:r>
          </a:p>
        </p:txBody>
      </p:sp>
      <p:sp>
        <p:nvSpPr>
          <p:cNvPr id="124" name="Rectangle 129"/>
          <p:cNvSpPr>
            <a:spLocks noChangeArrowheads="1"/>
          </p:cNvSpPr>
          <p:nvPr/>
        </p:nvSpPr>
        <p:spPr bwMode="auto">
          <a:xfrm>
            <a:off x="5494338" y="6405563"/>
            <a:ext cx="1973262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(cups of coffee per hour)</a:t>
            </a:r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914400" y="228600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Figure 4 </a:t>
            </a:r>
            <a:r>
              <a:rPr lang="en-US" altLang="en-US" sz="2400" dirty="0" smtClean="0"/>
              <a:t>Conrad’s Coffee Shop </a:t>
            </a:r>
            <a:r>
              <a:rPr lang="en-US" sz="2400" dirty="0" smtClean="0"/>
              <a:t>Average-Cost and Marginal-Cost Curves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 build="p" autoUpdateAnimBg="0"/>
      <p:bldP spid="121" grpId="0" build="p" autoUpdateAnimBg="0"/>
      <p:bldP spid="12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972312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400" dirty="0" smtClean="0"/>
              <a:t>Figure 4 </a:t>
            </a:r>
            <a:r>
              <a:rPr lang="en-US" altLang="en-US" sz="2400" dirty="0" smtClean="0"/>
              <a:t>Conrad’s Coffee Shop </a:t>
            </a:r>
            <a:r>
              <a:rPr lang="en-US" sz="2400" dirty="0" smtClean="0"/>
              <a:t>Average-Cost and Marginal-Cost Curves</a:t>
            </a:r>
            <a:endParaRPr lang="en-US" sz="2400" b="1" dirty="0" smtClean="0"/>
          </a:p>
        </p:txBody>
      </p:sp>
      <p:sp>
        <p:nvSpPr>
          <p:cNvPr id="5" name="Freeform 17"/>
          <p:cNvSpPr>
            <a:spLocks/>
          </p:cNvSpPr>
          <p:nvPr/>
        </p:nvSpPr>
        <p:spPr bwMode="auto">
          <a:xfrm>
            <a:off x="1681163" y="1192213"/>
            <a:ext cx="5818187" cy="4745037"/>
          </a:xfrm>
          <a:custGeom>
            <a:avLst/>
            <a:gdLst>
              <a:gd name="T0" fmla="*/ 0 w 3665"/>
              <a:gd name="T1" fmla="*/ 0 h 2989"/>
              <a:gd name="T2" fmla="*/ 0 w 3665"/>
              <a:gd name="T3" fmla="*/ 2147483647 h 2989"/>
              <a:gd name="T4" fmla="*/ 2147483647 w 3665"/>
              <a:gd name="T5" fmla="*/ 2147483647 h 2989"/>
              <a:gd name="T6" fmla="*/ 0 60000 65536"/>
              <a:gd name="T7" fmla="*/ 0 60000 65536"/>
              <a:gd name="T8" fmla="*/ 0 60000 65536"/>
              <a:gd name="T9" fmla="*/ 0 w 3665"/>
              <a:gd name="T10" fmla="*/ 0 h 2989"/>
              <a:gd name="T11" fmla="*/ 3665 w 3665"/>
              <a:gd name="T12" fmla="*/ 2989 h 29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65" h="2989">
                <a:moveTo>
                  <a:pt x="0" y="0"/>
                </a:moveTo>
                <a:lnTo>
                  <a:pt x="0" y="2989"/>
                </a:lnTo>
                <a:lnTo>
                  <a:pt x="3665" y="2989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18"/>
          <p:cNvSpPr>
            <a:spLocks noChangeShapeType="1"/>
          </p:cNvSpPr>
          <p:nvPr/>
        </p:nvSpPr>
        <p:spPr bwMode="auto">
          <a:xfrm>
            <a:off x="1681163" y="1573213"/>
            <a:ext cx="127000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1681163" y="1873250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>
            <a:off x="1681163" y="2190750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21"/>
          <p:cNvSpPr>
            <a:spLocks noChangeShapeType="1"/>
          </p:cNvSpPr>
          <p:nvPr/>
        </p:nvSpPr>
        <p:spPr bwMode="auto">
          <a:xfrm>
            <a:off x="1681163" y="2508250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22"/>
          <p:cNvSpPr>
            <a:spLocks noChangeShapeType="1"/>
          </p:cNvSpPr>
          <p:nvPr/>
        </p:nvSpPr>
        <p:spPr bwMode="auto">
          <a:xfrm>
            <a:off x="1681163" y="280987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23"/>
          <p:cNvSpPr>
            <a:spLocks noChangeShapeType="1"/>
          </p:cNvSpPr>
          <p:nvPr/>
        </p:nvSpPr>
        <p:spPr bwMode="auto">
          <a:xfrm>
            <a:off x="1681163" y="312737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24"/>
          <p:cNvSpPr>
            <a:spLocks noChangeShapeType="1"/>
          </p:cNvSpPr>
          <p:nvPr/>
        </p:nvSpPr>
        <p:spPr bwMode="auto">
          <a:xfrm>
            <a:off x="1681163" y="344487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25"/>
          <p:cNvSpPr>
            <a:spLocks noChangeShapeType="1"/>
          </p:cNvSpPr>
          <p:nvPr/>
        </p:nvSpPr>
        <p:spPr bwMode="auto">
          <a:xfrm>
            <a:off x="1681163" y="376237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26"/>
          <p:cNvSpPr>
            <a:spLocks noChangeShapeType="1"/>
          </p:cNvSpPr>
          <p:nvPr/>
        </p:nvSpPr>
        <p:spPr bwMode="auto">
          <a:xfrm>
            <a:off x="1681163" y="4064000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27"/>
          <p:cNvSpPr>
            <a:spLocks noChangeShapeType="1"/>
          </p:cNvSpPr>
          <p:nvPr/>
        </p:nvSpPr>
        <p:spPr bwMode="auto">
          <a:xfrm>
            <a:off x="1681163" y="4381500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28"/>
          <p:cNvSpPr>
            <a:spLocks noChangeShapeType="1"/>
          </p:cNvSpPr>
          <p:nvPr/>
        </p:nvSpPr>
        <p:spPr bwMode="auto">
          <a:xfrm>
            <a:off x="1681163" y="4699000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29"/>
          <p:cNvSpPr>
            <a:spLocks noChangeShapeType="1"/>
          </p:cNvSpPr>
          <p:nvPr/>
        </p:nvSpPr>
        <p:spPr bwMode="auto">
          <a:xfrm>
            <a:off x="1681163" y="500062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30"/>
          <p:cNvSpPr>
            <a:spLocks noChangeShapeType="1"/>
          </p:cNvSpPr>
          <p:nvPr/>
        </p:nvSpPr>
        <p:spPr bwMode="auto">
          <a:xfrm>
            <a:off x="1681163" y="531812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31"/>
          <p:cNvSpPr>
            <a:spLocks noChangeShapeType="1"/>
          </p:cNvSpPr>
          <p:nvPr/>
        </p:nvSpPr>
        <p:spPr bwMode="auto">
          <a:xfrm>
            <a:off x="1681163" y="563562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32"/>
          <p:cNvSpPr>
            <a:spLocks noChangeShapeType="1"/>
          </p:cNvSpPr>
          <p:nvPr/>
        </p:nvSpPr>
        <p:spPr bwMode="auto">
          <a:xfrm>
            <a:off x="2060575" y="5810250"/>
            <a:ext cx="1588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33"/>
          <p:cNvSpPr>
            <a:spLocks noChangeShapeType="1"/>
          </p:cNvSpPr>
          <p:nvPr/>
        </p:nvSpPr>
        <p:spPr bwMode="auto">
          <a:xfrm>
            <a:off x="2439988" y="5810250"/>
            <a:ext cx="1587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34"/>
          <p:cNvSpPr>
            <a:spLocks noChangeShapeType="1"/>
          </p:cNvSpPr>
          <p:nvPr/>
        </p:nvSpPr>
        <p:spPr bwMode="auto">
          <a:xfrm>
            <a:off x="2819400" y="5810250"/>
            <a:ext cx="1588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35"/>
          <p:cNvSpPr>
            <a:spLocks noChangeShapeType="1"/>
          </p:cNvSpPr>
          <p:nvPr/>
        </p:nvSpPr>
        <p:spPr bwMode="auto">
          <a:xfrm>
            <a:off x="3198813" y="5810250"/>
            <a:ext cx="1587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36"/>
          <p:cNvSpPr>
            <a:spLocks noChangeShapeType="1"/>
          </p:cNvSpPr>
          <p:nvPr/>
        </p:nvSpPr>
        <p:spPr bwMode="auto">
          <a:xfrm>
            <a:off x="3578225" y="5810250"/>
            <a:ext cx="1588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37"/>
          <p:cNvSpPr>
            <a:spLocks noChangeShapeType="1"/>
          </p:cNvSpPr>
          <p:nvPr/>
        </p:nvSpPr>
        <p:spPr bwMode="auto">
          <a:xfrm>
            <a:off x="3957638" y="5810250"/>
            <a:ext cx="1587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38"/>
          <p:cNvSpPr>
            <a:spLocks noChangeShapeType="1"/>
          </p:cNvSpPr>
          <p:nvPr/>
        </p:nvSpPr>
        <p:spPr bwMode="auto">
          <a:xfrm>
            <a:off x="4337050" y="5810250"/>
            <a:ext cx="1588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39"/>
          <p:cNvSpPr>
            <a:spLocks noChangeShapeType="1"/>
          </p:cNvSpPr>
          <p:nvPr/>
        </p:nvSpPr>
        <p:spPr bwMode="auto">
          <a:xfrm>
            <a:off x="4716463" y="5810250"/>
            <a:ext cx="1587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40"/>
          <p:cNvSpPr>
            <a:spLocks noChangeShapeType="1"/>
          </p:cNvSpPr>
          <p:nvPr/>
        </p:nvSpPr>
        <p:spPr bwMode="auto">
          <a:xfrm>
            <a:off x="5095875" y="5810250"/>
            <a:ext cx="1588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41"/>
          <p:cNvSpPr>
            <a:spLocks noChangeShapeType="1"/>
          </p:cNvSpPr>
          <p:nvPr/>
        </p:nvSpPr>
        <p:spPr bwMode="auto">
          <a:xfrm>
            <a:off x="5475288" y="5810250"/>
            <a:ext cx="1587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" name="Group 42"/>
          <p:cNvGrpSpPr>
            <a:grpSpLocks/>
          </p:cNvGrpSpPr>
          <p:nvPr/>
        </p:nvGrpSpPr>
        <p:grpSpPr bwMode="auto">
          <a:xfrm>
            <a:off x="2060575" y="1809750"/>
            <a:ext cx="3430588" cy="2509838"/>
            <a:chOff x="1298" y="1140"/>
            <a:chExt cx="2161" cy="1581"/>
          </a:xfrm>
        </p:grpSpPr>
        <p:sp>
          <p:nvSpPr>
            <p:cNvPr id="31" name="Line 43"/>
            <p:cNvSpPr>
              <a:spLocks noChangeShapeType="1"/>
            </p:cNvSpPr>
            <p:nvPr/>
          </p:nvSpPr>
          <p:spPr bwMode="auto">
            <a:xfrm flipH="1" flipV="1">
              <a:off x="1298" y="1140"/>
              <a:ext cx="239" cy="111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44"/>
            <p:cNvSpPr>
              <a:spLocks noChangeShapeType="1"/>
            </p:cNvSpPr>
            <p:nvPr/>
          </p:nvSpPr>
          <p:spPr bwMode="auto">
            <a:xfrm flipH="1" flipV="1">
              <a:off x="1537" y="2250"/>
              <a:ext cx="239" cy="31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45"/>
            <p:cNvSpPr>
              <a:spLocks noChangeShapeType="1"/>
            </p:cNvSpPr>
            <p:nvPr/>
          </p:nvSpPr>
          <p:spPr bwMode="auto">
            <a:xfrm flipH="1" flipV="1">
              <a:off x="1776" y="2560"/>
              <a:ext cx="239" cy="12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46"/>
            <p:cNvSpPr>
              <a:spLocks noChangeShapeType="1"/>
            </p:cNvSpPr>
            <p:nvPr/>
          </p:nvSpPr>
          <p:spPr bwMode="auto">
            <a:xfrm flipH="1" flipV="1">
              <a:off x="2015" y="2680"/>
              <a:ext cx="239" cy="4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47"/>
            <p:cNvSpPr>
              <a:spLocks noChangeShapeType="1"/>
            </p:cNvSpPr>
            <p:nvPr/>
          </p:nvSpPr>
          <p:spPr bwMode="auto">
            <a:xfrm flipH="1">
              <a:off x="2254" y="2720"/>
              <a:ext cx="239" cy="1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48"/>
            <p:cNvSpPr>
              <a:spLocks noChangeShapeType="1"/>
            </p:cNvSpPr>
            <p:nvPr/>
          </p:nvSpPr>
          <p:spPr bwMode="auto">
            <a:xfrm flipH="1">
              <a:off x="2493" y="2700"/>
              <a:ext cx="239" cy="2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49"/>
            <p:cNvSpPr>
              <a:spLocks noChangeShapeType="1"/>
            </p:cNvSpPr>
            <p:nvPr/>
          </p:nvSpPr>
          <p:spPr bwMode="auto">
            <a:xfrm flipH="1">
              <a:off x="2732" y="2660"/>
              <a:ext cx="249" cy="4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50"/>
            <p:cNvSpPr>
              <a:spLocks noChangeShapeType="1"/>
            </p:cNvSpPr>
            <p:nvPr/>
          </p:nvSpPr>
          <p:spPr bwMode="auto">
            <a:xfrm flipH="1">
              <a:off x="2981" y="2620"/>
              <a:ext cx="239" cy="4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51"/>
            <p:cNvSpPr>
              <a:spLocks noChangeShapeType="1"/>
            </p:cNvSpPr>
            <p:nvPr/>
          </p:nvSpPr>
          <p:spPr bwMode="auto">
            <a:xfrm flipH="1">
              <a:off x="3220" y="2560"/>
              <a:ext cx="239" cy="6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" name="Group 52"/>
          <p:cNvGrpSpPr>
            <a:grpSpLocks/>
          </p:cNvGrpSpPr>
          <p:nvPr/>
        </p:nvGrpSpPr>
        <p:grpSpPr bwMode="auto">
          <a:xfrm>
            <a:off x="2028825" y="1778000"/>
            <a:ext cx="3506788" cy="2584450"/>
            <a:chOff x="1278" y="1120"/>
            <a:chExt cx="2209" cy="1628"/>
          </a:xfrm>
        </p:grpSpPr>
        <p:sp>
          <p:nvSpPr>
            <p:cNvPr id="41" name="Oval 53"/>
            <p:cNvSpPr>
              <a:spLocks noChangeArrowheads="1"/>
            </p:cNvSpPr>
            <p:nvPr/>
          </p:nvSpPr>
          <p:spPr bwMode="auto">
            <a:xfrm>
              <a:off x="2234" y="269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Oval 54"/>
            <p:cNvSpPr>
              <a:spLocks noChangeArrowheads="1"/>
            </p:cNvSpPr>
            <p:nvPr/>
          </p:nvSpPr>
          <p:spPr bwMode="auto">
            <a:xfrm>
              <a:off x="1995" y="265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Oval 55"/>
            <p:cNvSpPr>
              <a:spLocks noChangeArrowheads="1"/>
            </p:cNvSpPr>
            <p:nvPr/>
          </p:nvSpPr>
          <p:spPr bwMode="auto">
            <a:xfrm>
              <a:off x="1756" y="254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Oval 56"/>
            <p:cNvSpPr>
              <a:spLocks noChangeArrowheads="1"/>
            </p:cNvSpPr>
            <p:nvPr/>
          </p:nvSpPr>
          <p:spPr bwMode="auto">
            <a:xfrm>
              <a:off x="1517" y="222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Oval 57"/>
            <p:cNvSpPr>
              <a:spLocks noChangeArrowheads="1"/>
            </p:cNvSpPr>
            <p:nvPr/>
          </p:nvSpPr>
          <p:spPr bwMode="auto">
            <a:xfrm>
              <a:off x="1278" y="112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Oval 58"/>
            <p:cNvSpPr>
              <a:spLocks noChangeArrowheads="1"/>
            </p:cNvSpPr>
            <p:nvPr/>
          </p:nvSpPr>
          <p:spPr bwMode="auto">
            <a:xfrm>
              <a:off x="3429" y="254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Oval 59"/>
            <p:cNvSpPr>
              <a:spLocks noChangeArrowheads="1"/>
            </p:cNvSpPr>
            <p:nvPr/>
          </p:nvSpPr>
          <p:spPr bwMode="auto">
            <a:xfrm>
              <a:off x="3190" y="259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Oval 60"/>
            <p:cNvSpPr>
              <a:spLocks noChangeArrowheads="1"/>
            </p:cNvSpPr>
            <p:nvPr/>
          </p:nvSpPr>
          <p:spPr bwMode="auto">
            <a:xfrm>
              <a:off x="2951" y="263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Oval 61"/>
            <p:cNvSpPr>
              <a:spLocks noChangeArrowheads="1"/>
            </p:cNvSpPr>
            <p:nvPr/>
          </p:nvSpPr>
          <p:spPr bwMode="auto">
            <a:xfrm>
              <a:off x="2712" y="267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Oval 62"/>
            <p:cNvSpPr>
              <a:spLocks noChangeArrowheads="1"/>
            </p:cNvSpPr>
            <p:nvPr/>
          </p:nvSpPr>
          <p:spPr bwMode="auto">
            <a:xfrm>
              <a:off x="2473" y="269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" name="Rectangle 63"/>
          <p:cNvSpPr>
            <a:spLocks noChangeArrowheads="1"/>
          </p:cNvSpPr>
          <p:nvPr/>
        </p:nvSpPr>
        <p:spPr bwMode="auto">
          <a:xfrm>
            <a:off x="1141413" y="1190625"/>
            <a:ext cx="4603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Costs</a:t>
            </a:r>
            <a:endParaRPr lang="en-US"/>
          </a:p>
        </p:txBody>
      </p:sp>
      <p:sp>
        <p:nvSpPr>
          <p:cNvPr id="52" name="Rectangle 64"/>
          <p:cNvSpPr>
            <a:spLocks noChangeArrowheads="1"/>
          </p:cNvSpPr>
          <p:nvPr/>
        </p:nvSpPr>
        <p:spPr bwMode="auto">
          <a:xfrm>
            <a:off x="1189038" y="1504950"/>
            <a:ext cx="4143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$3.50</a:t>
            </a:r>
            <a:endParaRPr lang="en-US"/>
          </a:p>
        </p:txBody>
      </p:sp>
      <p:sp>
        <p:nvSpPr>
          <p:cNvPr id="53" name="Rectangle 65"/>
          <p:cNvSpPr>
            <a:spLocks noChangeArrowheads="1"/>
          </p:cNvSpPr>
          <p:nvPr/>
        </p:nvSpPr>
        <p:spPr bwMode="auto">
          <a:xfrm>
            <a:off x="1282700" y="1812925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3.25</a:t>
            </a:r>
            <a:endParaRPr lang="en-US"/>
          </a:p>
        </p:txBody>
      </p:sp>
      <p:sp>
        <p:nvSpPr>
          <p:cNvPr id="54" name="Rectangle 66"/>
          <p:cNvSpPr>
            <a:spLocks noChangeArrowheads="1"/>
          </p:cNvSpPr>
          <p:nvPr/>
        </p:nvSpPr>
        <p:spPr bwMode="auto">
          <a:xfrm>
            <a:off x="1282700" y="2122488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3.00</a:t>
            </a:r>
            <a:endParaRPr lang="en-US"/>
          </a:p>
        </p:txBody>
      </p:sp>
      <p:sp>
        <p:nvSpPr>
          <p:cNvPr id="55" name="Rectangle 67"/>
          <p:cNvSpPr>
            <a:spLocks noChangeArrowheads="1"/>
          </p:cNvSpPr>
          <p:nvPr/>
        </p:nvSpPr>
        <p:spPr bwMode="auto">
          <a:xfrm>
            <a:off x="1282700" y="2432050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2.75</a:t>
            </a:r>
            <a:endParaRPr lang="en-US"/>
          </a:p>
        </p:txBody>
      </p:sp>
      <p:sp>
        <p:nvSpPr>
          <p:cNvPr id="56" name="Rectangle 68"/>
          <p:cNvSpPr>
            <a:spLocks noChangeArrowheads="1"/>
          </p:cNvSpPr>
          <p:nvPr/>
        </p:nvSpPr>
        <p:spPr bwMode="auto">
          <a:xfrm>
            <a:off x="1282700" y="2741613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2.50</a:t>
            </a:r>
            <a:endParaRPr lang="en-US"/>
          </a:p>
        </p:txBody>
      </p:sp>
      <p:sp>
        <p:nvSpPr>
          <p:cNvPr id="57" name="Rectangle 69"/>
          <p:cNvSpPr>
            <a:spLocks noChangeArrowheads="1"/>
          </p:cNvSpPr>
          <p:nvPr/>
        </p:nvSpPr>
        <p:spPr bwMode="auto">
          <a:xfrm>
            <a:off x="1282700" y="3051175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2.25</a:t>
            </a:r>
            <a:endParaRPr lang="en-US"/>
          </a:p>
        </p:txBody>
      </p:sp>
      <p:sp>
        <p:nvSpPr>
          <p:cNvPr id="58" name="Rectangle 70"/>
          <p:cNvSpPr>
            <a:spLocks noChangeArrowheads="1"/>
          </p:cNvSpPr>
          <p:nvPr/>
        </p:nvSpPr>
        <p:spPr bwMode="auto">
          <a:xfrm>
            <a:off x="1282700" y="3359150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2.00</a:t>
            </a:r>
            <a:endParaRPr lang="en-US"/>
          </a:p>
        </p:txBody>
      </p:sp>
      <p:sp>
        <p:nvSpPr>
          <p:cNvPr id="59" name="Rectangle 71"/>
          <p:cNvSpPr>
            <a:spLocks noChangeArrowheads="1"/>
          </p:cNvSpPr>
          <p:nvPr/>
        </p:nvSpPr>
        <p:spPr bwMode="auto">
          <a:xfrm>
            <a:off x="1282700" y="3675063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1.75</a:t>
            </a:r>
            <a:endParaRPr lang="en-US"/>
          </a:p>
        </p:txBody>
      </p:sp>
      <p:sp>
        <p:nvSpPr>
          <p:cNvPr id="60" name="Rectangle 72"/>
          <p:cNvSpPr>
            <a:spLocks noChangeArrowheads="1"/>
          </p:cNvSpPr>
          <p:nvPr/>
        </p:nvSpPr>
        <p:spPr bwMode="auto">
          <a:xfrm>
            <a:off x="1282700" y="3983038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1.50</a:t>
            </a:r>
            <a:endParaRPr lang="en-US"/>
          </a:p>
        </p:txBody>
      </p:sp>
      <p:sp>
        <p:nvSpPr>
          <p:cNvPr id="61" name="Rectangle 73"/>
          <p:cNvSpPr>
            <a:spLocks noChangeArrowheads="1"/>
          </p:cNvSpPr>
          <p:nvPr/>
        </p:nvSpPr>
        <p:spPr bwMode="auto">
          <a:xfrm>
            <a:off x="1282700" y="4292600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1.25</a:t>
            </a:r>
            <a:endParaRPr lang="en-US"/>
          </a:p>
        </p:txBody>
      </p:sp>
      <p:sp>
        <p:nvSpPr>
          <p:cNvPr id="62" name="Rectangle 74"/>
          <p:cNvSpPr>
            <a:spLocks noChangeArrowheads="1"/>
          </p:cNvSpPr>
          <p:nvPr/>
        </p:nvSpPr>
        <p:spPr bwMode="auto">
          <a:xfrm>
            <a:off x="1282700" y="4602163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1.00</a:t>
            </a:r>
            <a:endParaRPr lang="en-US"/>
          </a:p>
        </p:txBody>
      </p:sp>
      <p:sp>
        <p:nvSpPr>
          <p:cNvPr id="63" name="Rectangle 75"/>
          <p:cNvSpPr>
            <a:spLocks noChangeArrowheads="1"/>
          </p:cNvSpPr>
          <p:nvPr/>
        </p:nvSpPr>
        <p:spPr bwMode="auto">
          <a:xfrm>
            <a:off x="1282700" y="4911725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0.75</a:t>
            </a:r>
            <a:endParaRPr lang="en-US"/>
          </a:p>
        </p:txBody>
      </p:sp>
      <p:sp>
        <p:nvSpPr>
          <p:cNvPr id="64" name="Rectangle 76"/>
          <p:cNvSpPr>
            <a:spLocks noChangeArrowheads="1"/>
          </p:cNvSpPr>
          <p:nvPr/>
        </p:nvSpPr>
        <p:spPr bwMode="auto">
          <a:xfrm>
            <a:off x="1282700" y="5221288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0.50</a:t>
            </a:r>
            <a:endParaRPr lang="en-US"/>
          </a:p>
        </p:txBody>
      </p:sp>
      <p:sp>
        <p:nvSpPr>
          <p:cNvPr id="65" name="Rectangle 77"/>
          <p:cNvSpPr>
            <a:spLocks noChangeArrowheads="1"/>
          </p:cNvSpPr>
          <p:nvPr/>
        </p:nvSpPr>
        <p:spPr bwMode="auto">
          <a:xfrm>
            <a:off x="1282700" y="5529263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0.25</a:t>
            </a:r>
            <a:endParaRPr lang="en-US"/>
          </a:p>
        </p:txBody>
      </p:sp>
      <p:sp>
        <p:nvSpPr>
          <p:cNvPr id="66" name="Rectangle 78"/>
          <p:cNvSpPr>
            <a:spLocks noChangeArrowheads="1"/>
          </p:cNvSpPr>
          <p:nvPr/>
        </p:nvSpPr>
        <p:spPr bwMode="auto">
          <a:xfrm>
            <a:off x="6799263" y="5986463"/>
            <a:ext cx="673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Quantity</a:t>
            </a:r>
            <a:endParaRPr lang="en-US"/>
          </a:p>
        </p:txBody>
      </p:sp>
      <p:sp>
        <p:nvSpPr>
          <p:cNvPr id="67" name="Rectangle 79"/>
          <p:cNvSpPr>
            <a:spLocks noChangeArrowheads="1"/>
          </p:cNvSpPr>
          <p:nvPr/>
        </p:nvSpPr>
        <p:spPr bwMode="auto">
          <a:xfrm>
            <a:off x="6724650" y="6196013"/>
            <a:ext cx="7477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of Output</a:t>
            </a:r>
            <a:endParaRPr lang="en-US"/>
          </a:p>
        </p:txBody>
      </p:sp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1512888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sp>
        <p:nvSpPr>
          <p:cNvPr id="69" name="Rectangle 82"/>
          <p:cNvSpPr>
            <a:spLocks noChangeArrowheads="1"/>
          </p:cNvSpPr>
          <p:nvPr/>
        </p:nvSpPr>
        <p:spPr bwMode="auto">
          <a:xfrm>
            <a:off x="2011363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</a:t>
            </a:r>
            <a:endParaRPr lang="en-US"/>
          </a:p>
        </p:txBody>
      </p:sp>
      <p:sp>
        <p:nvSpPr>
          <p:cNvPr id="70" name="Rectangle 83"/>
          <p:cNvSpPr>
            <a:spLocks noChangeArrowheads="1"/>
          </p:cNvSpPr>
          <p:nvPr/>
        </p:nvSpPr>
        <p:spPr bwMode="auto">
          <a:xfrm>
            <a:off x="3144838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71" name="Rectangle 84"/>
          <p:cNvSpPr>
            <a:spLocks noChangeArrowheads="1"/>
          </p:cNvSpPr>
          <p:nvPr/>
        </p:nvSpPr>
        <p:spPr bwMode="auto">
          <a:xfrm>
            <a:off x="2767013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3</a:t>
            </a:r>
            <a:endParaRPr lang="en-US"/>
          </a:p>
        </p:txBody>
      </p:sp>
      <p:sp>
        <p:nvSpPr>
          <p:cNvPr id="72" name="Rectangle 85"/>
          <p:cNvSpPr>
            <a:spLocks noChangeArrowheads="1"/>
          </p:cNvSpPr>
          <p:nvPr/>
        </p:nvSpPr>
        <p:spPr bwMode="auto">
          <a:xfrm>
            <a:off x="2389188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</a:t>
            </a:r>
            <a:endParaRPr lang="en-US"/>
          </a:p>
        </p:txBody>
      </p:sp>
      <p:sp>
        <p:nvSpPr>
          <p:cNvPr id="73" name="Rectangle 86"/>
          <p:cNvSpPr>
            <a:spLocks noChangeArrowheads="1"/>
          </p:cNvSpPr>
          <p:nvPr/>
        </p:nvSpPr>
        <p:spPr bwMode="auto">
          <a:xfrm>
            <a:off x="4281488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7</a:t>
            </a:r>
            <a:endParaRPr lang="en-US"/>
          </a:p>
        </p:txBody>
      </p:sp>
      <p:sp>
        <p:nvSpPr>
          <p:cNvPr id="74" name="Rectangle 87"/>
          <p:cNvSpPr>
            <a:spLocks noChangeArrowheads="1"/>
          </p:cNvSpPr>
          <p:nvPr/>
        </p:nvSpPr>
        <p:spPr bwMode="auto">
          <a:xfrm>
            <a:off x="3905250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6</a:t>
            </a:r>
            <a:endParaRPr lang="en-US"/>
          </a:p>
        </p:txBody>
      </p:sp>
      <p:sp>
        <p:nvSpPr>
          <p:cNvPr id="75" name="Rectangle 88"/>
          <p:cNvSpPr>
            <a:spLocks noChangeArrowheads="1"/>
          </p:cNvSpPr>
          <p:nvPr/>
        </p:nvSpPr>
        <p:spPr bwMode="auto">
          <a:xfrm>
            <a:off x="3527425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5</a:t>
            </a:r>
            <a:endParaRPr lang="en-US"/>
          </a:p>
        </p:txBody>
      </p:sp>
      <p:sp>
        <p:nvSpPr>
          <p:cNvPr id="76" name="Rectangle 89"/>
          <p:cNvSpPr>
            <a:spLocks noChangeArrowheads="1"/>
          </p:cNvSpPr>
          <p:nvPr/>
        </p:nvSpPr>
        <p:spPr bwMode="auto">
          <a:xfrm>
            <a:off x="5037138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9</a:t>
            </a:r>
            <a:endParaRPr lang="en-US"/>
          </a:p>
        </p:txBody>
      </p:sp>
      <p:sp>
        <p:nvSpPr>
          <p:cNvPr id="77" name="Rectangle 90"/>
          <p:cNvSpPr>
            <a:spLocks noChangeArrowheads="1"/>
          </p:cNvSpPr>
          <p:nvPr/>
        </p:nvSpPr>
        <p:spPr bwMode="auto">
          <a:xfrm>
            <a:off x="4659313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8</a:t>
            </a:r>
            <a:endParaRPr lang="en-US"/>
          </a:p>
        </p:txBody>
      </p:sp>
      <p:sp>
        <p:nvSpPr>
          <p:cNvPr id="78" name="Rectangle 91"/>
          <p:cNvSpPr>
            <a:spLocks noChangeArrowheads="1"/>
          </p:cNvSpPr>
          <p:nvPr/>
        </p:nvSpPr>
        <p:spPr bwMode="auto">
          <a:xfrm>
            <a:off x="5367338" y="5991225"/>
            <a:ext cx="1841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10</a:t>
            </a:r>
            <a:endParaRPr lang="en-US"/>
          </a:p>
        </p:txBody>
      </p:sp>
      <p:sp>
        <p:nvSpPr>
          <p:cNvPr id="79" name="Rectangle 92"/>
          <p:cNvSpPr>
            <a:spLocks noChangeArrowheads="1"/>
          </p:cNvSpPr>
          <p:nvPr/>
        </p:nvSpPr>
        <p:spPr bwMode="auto">
          <a:xfrm>
            <a:off x="5567363" y="3962400"/>
            <a:ext cx="33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i="1">
                <a:solidFill>
                  <a:srgbClr val="000000"/>
                </a:solidFill>
                <a:latin typeface="Arial" charset="0"/>
              </a:rPr>
              <a:t>ATC</a:t>
            </a:r>
            <a:endParaRPr lang="en-US"/>
          </a:p>
        </p:txBody>
      </p:sp>
      <p:sp>
        <p:nvSpPr>
          <p:cNvPr id="80" name="Rectangle 129"/>
          <p:cNvSpPr>
            <a:spLocks noChangeArrowheads="1"/>
          </p:cNvSpPr>
          <p:nvPr/>
        </p:nvSpPr>
        <p:spPr bwMode="auto">
          <a:xfrm>
            <a:off x="5494338" y="6405563"/>
            <a:ext cx="1973262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(cups of coffee per hour)</a:t>
            </a:r>
            <a:endParaRPr lang="en-US"/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5410200" y="4267200"/>
            <a:ext cx="3429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US">
                <a:latin typeface="Calibri" pitchFamily="34" charset="0"/>
              </a:rPr>
              <a:t>For Conrad’s Coffee Shop, the efficient scale is 5 or 6 cups of coffee per hour</a:t>
            </a: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4953000" y="1676400"/>
            <a:ext cx="3581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The quantity at which ATC is lowest is called the </a:t>
            </a:r>
            <a:r>
              <a:rPr lang="en-US" i="1" dirty="0">
                <a:latin typeface="Calibri" pitchFamily="34" charset="0"/>
              </a:rPr>
              <a:t>efficient scale output</a:t>
            </a:r>
            <a:r>
              <a:rPr lang="en-US" dirty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Curves and Their Shape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look relationship between each types of short run production cost</a:t>
            </a:r>
          </a:p>
          <a:p>
            <a:r>
              <a:rPr lang="en-US" dirty="0" smtClean="0"/>
              <a:t>Why ATC curve is U – shape?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/>
              <a:t>At very low levels of output average total cost (ATC) is high because the fixed cost is spread over only the few units that are produced.</a:t>
            </a:r>
          </a:p>
          <a:p>
            <a:pPr lvl="1">
              <a:defRPr/>
            </a:pPr>
            <a:r>
              <a:rPr lang="en-US" dirty="0" smtClean="0"/>
              <a:t>Average fixed cost declines as output increases.</a:t>
            </a:r>
          </a:p>
          <a:p>
            <a:pPr lvl="1">
              <a:defRPr/>
            </a:pPr>
            <a:r>
              <a:rPr lang="en-US" dirty="0" smtClean="0"/>
              <a:t>Average variable cost rises as output increases.</a:t>
            </a:r>
          </a:p>
          <a:p>
            <a:pPr lvl="1">
              <a:defRPr/>
            </a:pPr>
            <a:r>
              <a:rPr lang="en-US" dirty="0" smtClean="0"/>
              <a:t>These features of a firm’s costs explains the U-shape of the </a:t>
            </a:r>
            <a:r>
              <a:rPr lang="en-US" i="1" dirty="0" smtClean="0"/>
              <a:t>ATC</a:t>
            </a:r>
            <a:r>
              <a:rPr lang="en-US" dirty="0" smtClean="0"/>
              <a:t> curve</a:t>
            </a:r>
          </a:p>
          <a:p>
            <a:pPr lvl="2">
              <a:defRPr/>
            </a:pPr>
            <a:r>
              <a:rPr lang="en-US" dirty="0" smtClean="0"/>
              <a:t>Recall that </a:t>
            </a:r>
            <a:r>
              <a:rPr lang="en-US" i="1" dirty="0" smtClean="0"/>
              <a:t>ATC</a:t>
            </a:r>
            <a:r>
              <a:rPr lang="en-US" dirty="0" smtClean="0"/>
              <a:t> = </a:t>
            </a:r>
            <a:r>
              <a:rPr lang="en-US" i="1" dirty="0" smtClean="0"/>
              <a:t>AFC</a:t>
            </a:r>
            <a:r>
              <a:rPr lang="en-US" dirty="0" smtClean="0"/>
              <a:t> + </a:t>
            </a:r>
            <a:r>
              <a:rPr lang="en-US" i="1" dirty="0" smtClean="0"/>
              <a:t>AVC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Marginal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25A9A6"/>
                </a:solidFill>
              </a:rPr>
              <a:t>Marginal cost </a:t>
            </a:r>
            <a:r>
              <a:rPr lang="en-US" dirty="0" smtClean="0"/>
              <a:t>(</a:t>
            </a:r>
            <a:r>
              <a:rPr lang="en-US" i="1" dirty="0" smtClean="0"/>
              <a:t>MC</a:t>
            </a:r>
            <a:r>
              <a:rPr lang="en-US" dirty="0" smtClean="0"/>
              <a:t>) is the increase in total cost (</a:t>
            </a:r>
            <a:r>
              <a:rPr lang="en-US" i="1" dirty="0" smtClean="0"/>
              <a:t>TC</a:t>
            </a:r>
            <a:r>
              <a:rPr lang="en-US" dirty="0" smtClean="0"/>
              <a:t>) that arises from an extra unit of production.</a:t>
            </a:r>
          </a:p>
          <a:p>
            <a:r>
              <a:rPr lang="en-US" dirty="0" smtClean="0"/>
              <a:t>The increase in cost that arises from an extra unit of production is entirely due to the use of additional raw materials and labor</a:t>
            </a:r>
          </a:p>
          <a:p>
            <a:r>
              <a:rPr lang="en-US" dirty="0" smtClean="0"/>
              <a:t>Therefore, marginal cost can also be defined as the increase in total </a:t>
            </a:r>
            <a:r>
              <a:rPr lang="en-US" i="1" dirty="0" smtClean="0"/>
              <a:t>variable</a:t>
            </a:r>
            <a:r>
              <a:rPr lang="en-US" dirty="0" smtClean="0"/>
              <a:t> cost (</a:t>
            </a:r>
            <a:r>
              <a:rPr lang="en-US" i="1" dirty="0" smtClean="0"/>
              <a:t>VC</a:t>
            </a:r>
            <a:r>
              <a:rPr lang="en-US" dirty="0" smtClean="0"/>
              <a:t>) that arises from an extra unit of production.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1: </a:t>
            </a:r>
            <a:br>
              <a:rPr lang="en-US" dirty="0" smtClean="0"/>
            </a:br>
            <a:r>
              <a:rPr lang="en-US" dirty="0" smtClean="0"/>
              <a:t>SHORT RUN PRODUCTION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Summary</a:t>
            </a:r>
          </a:p>
          <a:p>
            <a:pPr lvl="1"/>
            <a:r>
              <a:rPr lang="en-US" dirty="0" smtClean="0"/>
              <a:t>Types of production cost in short run</a:t>
            </a:r>
          </a:p>
          <a:p>
            <a:pPr lvl="1"/>
            <a:r>
              <a:rPr lang="en-US" dirty="0" smtClean="0"/>
              <a:t>Apply the short run production cost formula</a:t>
            </a:r>
          </a:p>
          <a:p>
            <a:pPr lvl="1"/>
            <a:r>
              <a:rPr lang="en-US" dirty="0" smtClean="0"/>
              <a:t>Sketch short run production cost curves</a:t>
            </a:r>
          </a:p>
          <a:p>
            <a:pPr lvl="1"/>
            <a:r>
              <a:rPr lang="en-US" dirty="0" smtClean="0"/>
              <a:t>Describe the relationship between each types of short run production cost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Marginal Cost</a:t>
            </a:r>
            <a:endParaRPr lang="en-US" dirty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idx="1"/>
          </p:nvPr>
        </p:nvGraphicFramePr>
        <p:xfrm>
          <a:off x="1219200" y="2286000"/>
          <a:ext cx="6692629" cy="1219200"/>
        </p:xfrm>
        <a:graphic>
          <a:graphicData uri="http://schemas.openxmlformats.org/presentationml/2006/ole">
            <p:oleObj spid="_x0000_s2050" name="Equation" r:id="rId3" imgW="3276360" imgH="596880" progId="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533400" y="3962400"/>
          <a:ext cx="8077200" cy="1257300"/>
        </p:xfrm>
        <a:graphic>
          <a:graphicData uri="http://schemas.openxmlformats.org/presentationml/2006/ole">
            <p:oleObj spid="_x0000_s2051" name="Equation" r:id="rId4" imgW="26920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various measures of cost: Conrad’s Coffee Shop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6275" y="1665923"/>
          <a:ext cx="8717725" cy="5192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177925"/>
                <a:gridCol w="1028700"/>
                <a:gridCol w="1129411"/>
                <a:gridCol w="1028700"/>
                <a:gridCol w="1266889"/>
              </a:tblGrid>
              <a:tr h="11128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Quantity of coffee</a:t>
                      </a:r>
                      <a:r>
                        <a:rPr lang="en-US" sz="1400" baseline="0" dirty="0" smtClean="0"/>
                        <a:t> (cups per hour)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Fixed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 </a:t>
                      </a:r>
                    </a:p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fixed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</a:t>
                      </a:r>
                    </a:p>
                    <a:p>
                      <a:r>
                        <a:rPr lang="en-US" dirty="0" smtClean="0"/>
                        <a:t>Variable</a:t>
                      </a:r>
                    </a:p>
                    <a:p>
                      <a:r>
                        <a:rPr lang="en-US" dirty="0" smtClean="0"/>
                        <a:t>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r>
                        <a:rPr lang="en-US" baseline="0" dirty="0" smtClean="0"/>
                        <a:t> total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Marginal </a:t>
                      </a:r>
                    </a:p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4114800" y="6324600"/>
            <a:ext cx="3733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114800" y="6630988"/>
            <a:ext cx="3733800" cy="74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57400" y="2971800"/>
            <a:ext cx="5791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981200" y="3276600"/>
            <a:ext cx="5867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19200" y="1143000"/>
            <a:ext cx="5818187" cy="4745037"/>
          </a:xfrm>
          <a:custGeom>
            <a:avLst/>
            <a:gdLst>
              <a:gd name="T0" fmla="*/ 0 w 3665"/>
              <a:gd name="T1" fmla="*/ 0 h 2989"/>
              <a:gd name="T2" fmla="*/ 0 w 3665"/>
              <a:gd name="T3" fmla="*/ 2147483647 h 2989"/>
              <a:gd name="T4" fmla="*/ 2147483647 w 3665"/>
              <a:gd name="T5" fmla="*/ 2147483647 h 2989"/>
              <a:gd name="T6" fmla="*/ 0 60000 65536"/>
              <a:gd name="T7" fmla="*/ 0 60000 65536"/>
              <a:gd name="T8" fmla="*/ 0 60000 65536"/>
              <a:gd name="T9" fmla="*/ 0 w 3665"/>
              <a:gd name="T10" fmla="*/ 0 h 2989"/>
              <a:gd name="T11" fmla="*/ 3665 w 3665"/>
              <a:gd name="T12" fmla="*/ 2989 h 29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65" h="2989">
                <a:moveTo>
                  <a:pt x="0" y="0"/>
                </a:moveTo>
                <a:lnTo>
                  <a:pt x="0" y="2989"/>
                </a:lnTo>
                <a:lnTo>
                  <a:pt x="3665" y="2989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18"/>
          <p:cNvSpPr>
            <a:spLocks noChangeShapeType="1"/>
          </p:cNvSpPr>
          <p:nvPr/>
        </p:nvSpPr>
        <p:spPr bwMode="auto">
          <a:xfrm>
            <a:off x="1219200" y="1524000"/>
            <a:ext cx="127000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19"/>
          <p:cNvSpPr>
            <a:spLocks noChangeShapeType="1"/>
          </p:cNvSpPr>
          <p:nvPr/>
        </p:nvSpPr>
        <p:spPr bwMode="auto">
          <a:xfrm>
            <a:off x="1219200" y="1824037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20"/>
          <p:cNvSpPr>
            <a:spLocks noChangeShapeType="1"/>
          </p:cNvSpPr>
          <p:nvPr/>
        </p:nvSpPr>
        <p:spPr bwMode="auto">
          <a:xfrm>
            <a:off x="1219200" y="2141537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21"/>
          <p:cNvSpPr>
            <a:spLocks noChangeShapeType="1"/>
          </p:cNvSpPr>
          <p:nvPr/>
        </p:nvSpPr>
        <p:spPr bwMode="auto">
          <a:xfrm>
            <a:off x="1219200" y="2459037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22"/>
          <p:cNvSpPr>
            <a:spLocks noChangeShapeType="1"/>
          </p:cNvSpPr>
          <p:nvPr/>
        </p:nvSpPr>
        <p:spPr bwMode="auto">
          <a:xfrm>
            <a:off x="1219200" y="2760662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23"/>
          <p:cNvSpPr>
            <a:spLocks noChangeShapeType="1"/>
          </p:cNvSpPr>
          <p:nvPr/>
        </p:nvSpPr>
        <p:spPr bwMode="auto">
          <a:xfrm>
            <a:off x="1219200" y="3078162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24"/>
          <p:cNvSpPr>
            <a:spLocks noChangeShapeType="1"/>
          </p:cNvSpPr>
          <p:nvPr/>
        </p:nvSpPr>
        <p:spPr bwMode="auto">
          <a:xfrm>
            <a:off x="1219200" y="3395662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25"/>
          <p:cNvSpPr>
            <a:spLocks noChangeShapeType="1"/>
          </p:cNvSpPr>
          <p:nvPr/>
        </p:nvSpPr>
        <p:spPr bwMode="auto">
          <a:xfrm>
            <a:off x="1219200" y="3713162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26"/>
          <p:cNvSpPr>
            <a:spLocks noChangeShapeType="1"/>
          </p:cNvSpPr>
          <p:nvPr/>
        </p:nvSpPr>
        <p:spPr bwMode="auto">
          <a:xfrm>
            <a:off x="1219200" y="4014787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>
            <a:off x="1219200" y="4332287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>
            <a:off x="1219200" y="4649787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1219200" y="4951412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1219200" y="5268912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>
            <a:off x="1219200" y="5586412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>
            <a:off x="1598612" y="5761037"/>
            <a:ext cx="1588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>
            <a:off x="1978025" y="5761037"/>
            <a:ext cx="1587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2357437" y="5761037"/>
            <a:ext cx="1588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>
            <a:off x="2736850" y="5761037"/>
            <a:ext cx="1587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3116262" y="5761037"/>
            <a:ext cx="1588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37"/>
          <p:cNvSpPr>
            <a:spLocks noChangeShapeType="1"/>
          </p:cNvSpPr>
          <p:nvPr/>
        </p:nvSpPr>
        <p:spPr bwMode="auto">
          <a:xfrm>
            <a:off x="3495675" y="5761037"/>
            <a:ext cx="1587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38"/>
          <p:cNvSpPr>
            <a:spLocks noChangeShapeType="1"/>
          </p:cNvSpPr>
          <p:nvPr/>
        </p:nvSpPr>
        <p:spPr bwMode="auto">
          <a:xfrm>
            <a:off x="3875087" y="5761037"/>
            <a:ext cx="1588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39"/>
          <p:cNvSpPr>
            <a:spLocks noChangeShapeType="1"/>
          </p:cNvSpPr>
          <p:nvPr/>
        </p:nvSpPr>
        <p:spPr bwMode="auto">
          <a:xfrm>
            <a:off x="4254500" y="5761037"/>
            <a:ext cx="1587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40"/>
          <p:cNvSpPr>
            <a:spLocks noChangeShapeType="1"/>
          </p:cNvSpPr>
          <p:nvPr/>
        </p:nvSpPr>
        <p:spPr bwMode="auto">
          <a:xfrm>
            <a:off x="4633912" y="5761037"/>
            <a:ext cx="1588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41"/>
          <p:cNvSpPr>
            <a:spLocks noChangeShapeType="1"/>
          </p:cNvSpPr>
          <p:nvPr/>
        </p:nvSpPr>
        <p:spPr bwMode="auto">
          <a:xfrm>
            <a:off x="5013325" y="5761037"/>
            <a:ext cx="1587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9" name="Group 42"/>
          <p:cNvGrpSpPr>
            <a:grpSpLocks/>
          </p:cNvGrpSpPr>
          <p:nvPr/>
        </p:nvGrpSpPr>
        <p:grpSpPr bwMode="auto">
          <a:xfrm>
            <a:off x="1409700" y="3268662"/>
            <a:ext cx="3429000" cy="2254250"/>
            <a:chOff x="1179" y="2090"/>
            <a:chExt cx="2160" cy="1420"/>
          </a:xfrm>
        </p:grpSpPr>
        <p:sp>
          <p:nvSpPr>
            <p:cNvPr id="30" name="Line 43"/>
            <p:cNvSpPr>
              <a:spLocks noChangeShapeType="1"/>
            </p:cNvSpPr>
            <p:nvPr/>
          </p:nvSpPr>
          <p:spPr bwMode="auto">
            <a:xfrm flipH="1">
              <a:off x="1179" y="3350"/>
              <a:ext cx="239" cy="160"/>
            </a:xfrm>
            <a:prstGeom prst="line">
              <a:avLst/>
            </a:prstGeom>
            <a:noFill/>
            <a:ln w="476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44"/>
            <p:cNvSpPr>
              <a:spLocks noChangeShapeType="1"/>
            </p:cNvSpPr>
            <p:nvPr/>
          </p:nvSpPr>
          <p:spPr bwMode="auto">
            <a:xfrm flipH="1">
              <a:off x="1418" y="3190"/>
              <a:ext cx="239" cy="160"/>
            </a:xfrm>
            <a:prstGeom prst="line">
              <a:avLst/>
            </a:prstGeom>
            <a:noFill/>
            <a:ln w="476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45"/>
            <p:cNvSpPr>
              <a:spLocks noChangeShapeType="1"/>
            </p:cNvSpPr>
            <p:nvPr/>
          </p:nvSpPr>
          <p:spPr bwMode="auto">
            <a:xfrm flipH="1">
              <a:off x="1657" y="3030"/>
              <a:ext cx="239" cy="160"/>
            </a:xfrm>
            <a:prstGeom prst="line">
              <a:avLst/>
            </a:prstGeom>
            <a:noFill/>
            <a:ln w="476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46"/>
            <p:cNvSpPr>
              <a:spLocks noChangeShapeType="1"/>
            </p:cNvSpPr>
            <p:nvPr/>
          </p:nvSpPr>
          <p:spPr bwMode="auto">
            <a:xfrm flipH="1">
              <a:off x="1896" y="2880"/>
              <a:ext cx="239" cy="150"/>
            </a:xfrm>
            <a:prstGeom prst="line">
              <a:avLst/>
            </a:prstGeom>
            <a:noFill/>
            <a:ln w="476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47"/>
            <p:cNvSpPr>
              <a:spLocks noChangeShapeType="1"/>
            </p:cNvSpPr>
            <p:nvPr/>
          </p:nvSpPr>
          <p:spPr bwMode="auto">
            <a:xfrm flipH="1">
              <a:off x="2135" y="2720"/>
              <a:ext cx="238" cy="160"/>
            </a:xfrm>
            <a:prstGeom prst="line">
              <a:avLst/>
            </a:prstGeom>
            <a:noFill/>
            <a:ln w="476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48"/>
            <p:cNvSpPr>
              <a:spLocks noChangeShapeType="1"/>
            </p:cNvSpPr>
            <p:nvPr/>
          </p:nvSpPr>
          <p:spPr bwMode="auto">
            <a:xfrm flipH="1">
              <a:off x="2373" y="2560"/>
              <a:ext cx="239" cy="160"/>
            </a:xfrm>
            <a:prstGeom prst="line">
              <a:avLst/>
            </a:prstGeom>
            <a:noFill/>
            <a:ln w="476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49"/>
            <p:cNvSpPr>
              <a:spLocks noChangeShapeType="1"/>
            </p:cNvSpPr>
            <p:nvPr/>
          </p:nvSpPr>
          <p:spPr bwMode="auto">
            <a:xfrm flipH="1">
              <a:off x="2612" y="2400"/>
              <a:ext cx="249" cy="160"/>
            </a:xfrm>
            <a:prstGeom prst="line">
              <a:avLst/>
            </a:prstGeom>
            <a:noFill/>
            <a:ln w="476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50"/>
            <p:cNvSpPr>
              <a:spLocks noChangeShapeType="1"/>
            </p:cNvSpPr>
            <p:nvPr/>
          </p:nvSpPr>
          <p:spPr bwMode="auto">
            <a:xfrm flipH="1">
              <a:off x="2861" y="2250"/>
              <a:ext cx="239" cy="150"/>
            </a:xfrm>
            <a:prstGeom prst="line">
              <a:avLst/>
            </a:prstGeom>
            <a:noFill/>
            <a:ln w="476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51"/>
            <p:cNvSpPr>
              <a:spLocks noChangeShapeType="1"/>
            </p:cNvSpPr>
            <p:nvPr/>
          </p:nvSpPr>
          <p:spPr bwMode="auto">
            <a:xfrm flipH="1">
              <a:off x="3100" y="2090"/>
              <a:ext cx="239" cy="160"/>
            </a:xfrm>
            <a:prstGeom prst="line">
              <a:avLst/>
            </a:prstGeom>
            <a:noFill/>
            <a:ln w="476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" name="Group 52"/>
          <p:cNvGrpSpPr>
            <a:grpSpLocks/>
          </p:cNvGrpSpPr>
          <p:nvPr/>
        </p:nvGrpSpPr>
        <p:grpSpPr bwMode="auto">
          <a:xfrm>
            <a:off x="1377950" y="3221037"/>
            <a:ext cx="3506787" cy="2346325"/>
            <a:chOff x="1159" y="2060"/>
            <a:chExt cx="2209" cy="1478"/>
          </a:xfrm>
        </p:grpSpPr>
        <p:sp>
          <p:nvSpPr>
            <p:cNvPr id="40" name="Oval 53"/>
            <p:cNvSpPr>
              <a:spLocks noChangeArrowheads="1"/>
            </p:cNvSpPr>
            <p:nvPr/>
          </p:nvSpPr>
          <p:spPr bwMode="auto">
            <a:xfrm>
              <a:off x="1159" y="348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Oval 54"/>
            <p:cNvSpPr>
              <a:spLocks noChangeArrowheads="1"/>
            </p:cNvSpPr>
            <p:nvPr/>
          </p:nvSpPr>
          <p:spPr bwMode="auto">
            <a:xfrm>
              <a:off x="1398" y="332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Oval 55"/>
            <p:cNvSpPr>
              <a:spLocks noChangeArrowheads="1"/>
            </p:cNvSpPr>
            <p:nvPr/>
          </p:nvSpPr>
          <p:spPr bwMode="auto">
            <a:xfrm>
              <a:off x="1637" y="317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Oval 56"/>
            <p:cNvSpPr>
              <a:spLocks noChangeArrowheads="1"/>
            </p:cNvSpPr>
            <p:nvPr/>
          </p:nvSpPr>
          <p:spPr bwMode="auto">
            <a:xfrm>
              <a:off x="1876" y="301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Oval 57"/>
            <p:cNvSpPr>
              <a:spLocks noChangeArrowheads="1"/>
            </p:cNvSpPr>
            <p:nvPr/>
          </p:nvSpPr>
          <p:spPr bwMode="auto">
            <a:xfrm>
              <a:off x="2115" y="285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Oval 58"/>
            <p:cNvSpPr>
              <a:spLocks noChangeArrowheads="1"/>
            </p:cNvSpPr>
            <p:nvPr/>
          </p:nvSpPr>
          <p:spPr bwMode="auto">
            <a:xfrm>
              <a:off x="2354" y="269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Oval 59"/>
            <p:cNvSpPr>
              <a:spLocks noChangeArrowheads="1"/>
            </p:cNvSpPr>
            <p:nvPr/>
          </p:nvSpPr>
          <p:spPr bwMode="auto">
            <a:xfrm>
              <a:off x="2593" y="254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Oval 60"/>
            <p:cNvSpPr>
              <a:spLocks noChangeArrowheads="1"/>
            </p:cNvSpPr>
            <p:nvPr/>
          </p:nvSpPr>
          <p:spPr bwMode="auto">
            <a:xfrm>
              <a:off x="2832" y="238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Oval 61"/>
            <p:cNvSpPr>
              <a:spLocks noChangeArrowheads="1"/>
            </p:cNvSpPr>
            <p:nvPr/>
          </p:nvSpPr>
          <p:spPr bwMode="auto">
            <a:xfrm>
              <a:off x="3071" y="222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Oval 62"/>
            <p:cNvSpPr>
              <a:spLocks noChangeArrowheads="1"/>
            </p:cNvSpPr>
            <p:nvPr/>
          </p:nvSpPr>
          <p:spPr bwMode="auto">
            <a:xfrm>
              <a:off x="3310" y="206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" name="Rectangle 63"/>
          <p:cNvSpPr>
            <a:spLocks noChangeArrowheads="1"/>
          </p:cNvSpPr>
          <p:nvPr/>
        </p:nvSpPr>
        <p:spPr bwMode="auto">
          <a:xfrm>
            <a:off x="679450" y="1141412"/>
            <a:ext cx="4603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Costs</a:t>
            </a:r>
            <a:endParaRPr lang="en-US"/>
          </a:p>
        </p:txBody>
      </p:sp>
      <p:sp>
        <p:nvSpPr>
          <p:cNvPr id="51" name="Rectangle 64"/>
          <p:cNvSpPr>
            <a:spLocks noChangeArrowheads="1"/>
          </p:cNvSpPr>
          <p:nvPr/>
        </p:nvSpPr>
        <p:spPr bwMode="auto">
          <a:xfrm>
            <a:off x="727075" y="1455737"/>
            <a:ext cx="4143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$3.50</a:t>
            </a:r>
            <a:endParaRPr lang="en-US"/>
          </a:p>
        </p:txBody>
      </p:sp>
      <p:sp>
        <p:nvSpPr>
          <p:cNvPr id="52" name="Rectangle 65"/>
          <p:cNvSpPr>
            <a:spLocks noChangeArrowheads="1"/>
          </p:cNvSpPr>
          <p:nvPr/>
        </p:nvSpPr>
        <p:spPr bwMode="auto">
          <a:xfrm>
            <a:off x="820737" y="1763712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3.25</a:t>
            </a:r>
            <a:endParaRPr lang="en-US"/>
          </a:p>
        </p:txBody>
      </p:sp>
      <p:sp>
        <p:nvSpPr>
          <p:cNvPr id="53" name="Rectangle 66"/>
          <p:cNvSpPr>
            <a:spLocks noChangeArrowheads="1"/>
          </p:cNvSpPr>
          <p:nvPr/>
        </p:nvSpPr>
        <p:spPr bwMode="auto">
          <a:xfrm>
            <a:off x="820737" y="2073275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3.00</a:t>
            </a:r>
            <a:endParaRPr lang="en-US"/>
          </a:p>
        </p:txBody>
      </p:sp>
      <p:sp>
        <p:nvSpPr>
          <p:cNvPr id="54" name="Rectangle 67"/>
          <p:cNvSpPr>
            <a:spLocks noChangeArrowheads="1"/>
          </p:cNvSpPr>
          <p:nvPr/>
        </p:nvSpPr>
        <p:spPr bwMode="auto">
          <a:xfrm>
            <a:off x="820737" y="2382837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2.75</a:t>
            </a:r>
            <a:endParaRPr lang="en-US"/>
          </a:p>
        </p:txBody>
      </p:sp>
      <p:sp>
        <p:nvSpPr>
          <p:cNvPr id="55" name="Rectangle 68"/>
          <p:cNvSpPr>
            <a:spLocks noChangeArrowheads="1"/>
          </p:cNvSpPr>
          <p:nvPr/>
        </p:nvSpPr>
        <p:spPr bwMode="auto">
          <a:xfrm>
            <a:off x="820737" y="2692400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2.50</a:t>
            </a:r>
            <a:endParaRPr lang="en-US"/>
          </a:p>
        </p:txBody>
      </p:sp>
      <p:sp>
        <p:nvSpPr>
          <p:cNvPr id="56" name="Rectangle 69"/>
          <p:cNvSpPr>
            <a:spLocks noChangeArrowheads="1"/>
          </p:cNvSpPr>
          <p:nvPr/>
        </p:nvSpPr>
        <p:spPr bwMode="auto">
          <a:xfrm>
            <a:off x="820737" y="3001962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2.25</a:t>
            </a:r>
            <a:endParaRPr lang="en-US"/>
          </a:p>
        </p:txBody>
      </p:sp>
      <p:sp>
        <p:nvSpPr>
          <p:cNvPr id="57" name="Rectangle 70"/>
          <p:cNvSpPr>
            <a:spLocks noChangeArrowheads="1"/>
          </p:cNvSpPr>
          <p:nvPr/>
        </p:nvSpPr>
        <p:spPr bwMode="auto">
          <a:xfrm>
            <a:off x="820737" y="3309937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2.00</a:t>
            </a:r>
            <a:endParaRPr lang="en-US"/>
          </a:p>
        </p:txBody>
      </p:sp>
      <p:sp>
        <p:nvSpPr>
          <p:cNvPr id="58" name="Rectangle 71"/>
          <p:cNvSpPr>
            <a:spLocks noChangeArrowheads="1"/>
          </p:cNvSpPr>
          <p:nvPr/>
        </p:nvSpPr>
        <p:spPr bwMode="auto">
          <a:xfrm>
            <a:off x="820737" y="3625850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1.75</a:t>
            </a:r>
            <a:endParaRPr lang="en-US"/>
          </a:p>
        </p:txBody>
      </p:sp>
      <p:sp>
        <p:nvSpPr>
          <p:cNvPr id="59" name="Rectangle 72"/>
          <p:cNvSpPr>
            <a:spLocks noChangeArrowheads="1"/>
          </p:cNvSpPr>
          <p:nvPr/>
        </p:nvSpPr>
        <p:spPr bwMode="auto">
          <a:xfrm>
            <a:off x="820737" y="3933825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1.50</a:t>
            </a:r>
            <a:endParaRPr lang="en-US"/>
          </a:p>
        </p:txBody>
      </p:sp>
      <p:sp>
        <p:nvSpPr>
          <p:cNvPr id="60" name="Rectangle 73"/>
          <p:cNvSpPr>
            <a:spLocks noChangeArrowheads="1"/>
          </p:cNvSpPr>
          <p:nvPr/>
        </p:nvSpPr>
        <p:spPr bwMode="auto">
          <a:xfrm>
            <a:off x="820737" y="4243387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1.25</a:t>
            </a:r>
            <a:endParaRPr lang="en-US"/>
          </a:p>
        </p:txBody>
      </p:sp>
      <p:sp>
        <p:nvSpPr>
          <p:cNvPr id="61" name="Rectangle 74"/>
          <p:cNvSpPr>
            <a:spLocks noChangeArrowheads="1"/>
          </p:cNvSpPr>
          <p:nvPr/>
        </p:nvSpPr>
        <p:spPr bwMode="auto">
          <a:xfrm>
            <a:off x="820737" y="4552950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1.00</a:t>
            </a:r>
            <a:endParaRPr lang="en-US"/>
          </a:p>
        </p:txBody>
      </p:sp>
      <p:sp>
        <p:nvSpPr>
          <p:cNvPr id="62" name="Rectangle 75"/>
          <p:cNvSpPr>
            <a:spLocks noChangeArrowheads="1"/>
          </p:cNvSpPr>
          <p:nvPr/>
        </p:nvSpPr>
        <p:spPr bwMode="auto">
          <a:xfrm>
            <a:off x="820737" y="4862512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0.75</a:t>
            </a:r>
            <a:endParaRPr lang="en-US"/>
          </a:p>
        </p:txBody>
      </p:sp>
      <p:sp>
        <p:nvSpPr>
          <p:cNvPr id="63" name="Rectangle 76"/>
          <p:cNvSpPr>
            <a:spLocks noChangeArrowheads="1"/>
          </p:cNvSpPr>
          <p:nvPr/>
        </p:nvSpPr>
        <p:spPr bwMode="auto">
          <a:xfrm>
            <a:off x="820737" y="5172075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0.50</a:t>
            </a:r>
            <a:endParaRPr lang="en-US"/>
          </a:p>
        </p:txBody>
      </p:sp>
      <p:sp>
        <p:nvSpPr>
          <p:cNvPr id="64" name="Rectangle 77"/>
          <p:cNvSpPr>
            <a:spLocks noChangeArrowheads="1"/>
          </p:cNvSpPr>
          <p:nvPr/>
        </p:nvSpPr>
        <p:spPr bwMode="auto">
          <a:xfrm>
            <a:off x="820737" y="5480050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0.25</a:t>
            </a:r>
            <a:endParaRPr lang="en-US"/>
          </a:p>
        </p:txBody>
      </p:sp>
      <p:sp>
        <p:nvSpPr>
          <p:cNvPr id="65" name="Rectangle 78"/>
          <p:cNvSpPr>
            <a:spLocks noChangeArrowheads="1"/>
          </p:cNvSpPr>
          <p:nvPr/>
        </p:nvSpPr>
        <p:spPr bwMode="auto">
          <a:xfrm>
            <a:off x="6337300" y="5937250"/>
            <a:ext cx="673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Quantity</a:t>
            </a:r>
            <a:endParaRPr lang="en-US"/>
          </a:p>
        </p:txBody>
      </p:sp>
      <p:sp>
        <p:nvSpPr>
          <p:cNvPr id="66" name="Rectangle 79"/>
          <p:cNvSpPr>
            <a:spLocks noChangeArrowheads="1"/>
          </p:cNvSpPr>
          <p:nvPr/>
        </p:nvSpPr>
        <p:spPr bwMode="auto">
          <a:xfrm>
            <a:off x="6262687" y="6146800"/>
            <a:ext cx="7477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of Output</a:t>
            </a:r>
            <a:endParaRPr lang="en-US"/>
          </a:p>
        </p:txBody>
      </p:sp>
      <p:sp>
        <p:nvSpPr>
          <p:cNvPr id="67" name="Rectangle 81"/>
          <p:cNvSpPr>
            <a:spLocks noChangeArrowheads="1"/>
          </p:cNvSpPr>
          <p:nvPr/>
        </p:nvSpPr>
        <p:spPr bwMode="auto">
          <a:xfrm>
            <a:off x="1050925" y="5942012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sp>
        <p:nvSpPr>
          <p:cNvPr id="68" name="Rectangle 82"/>
          <p:cNvSpPr>
            <a:spLocks noChangeArrowheads="1"/>
          </p:cNvSpPr>
          <p:nvPr/>
        </p:nvSpPr>
        <p:spPr bwMode="auto">
          <a:xfrm>
            <a:off x="1549400" y="5942012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</a:t>
            </a:r>
            <a:endParaRPr lang="en-US"/>
          </a:p>
        </p:txBody>
      </p:sp>
      <p:sp>
        <p:nvSpPr>
          <p:cNvPr id="69" name="Rectangle 83"/>
          <p:cNvSpPr>
            <a:spLocks noChangeArrowheads="1"/>
          </p:cNvSpPr>
          <p:nvPr/>
        </p:nvSpPr>
        <p:spPr bwMode="auto">
          <a:xfrm>
            <a:off x="2682875" y="5942012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70" name="Rectangle 84"/>
          <p:cNvSpPr>
            <a:spLocks noChangeArrowheads="1"/>
          </p:cNvSpPr>
          <p:nvPr/>
        </p:nvSpPr>
        <p:spPr bwMode="auto">
          <a:xfrm>
            <a:off x="2305050" y="5942012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3</a:t>
            </a:r>
            <a:endParaRPr lang="en-US"/>
          </a:p>
        </p:txBody>
      </p:sp>
      <p:sp>
        <p:nvSpPr>
          <p:cNvPr id="71" name="Rectangle 85"/>
          <p:cNvSpPr>
            <a:spLocks noChangeArrowheads="1"/>
          </p:cNvSpPr>
          <p:nvPr/>
        </p:nvSpPr>
        <p:spPr bwMode="auto">
          <a:xfrm>
            <a:off x="1927225" y="5942012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</a:t>
            </a:r>
            <a:endParaRPr lang="en-US"/>
          </a:p>
        </p:txBody>
      </p:sp>
      <p:sp>
        <p:nvSpPr>
          <p:cNvPr id="72" name="Rectangle 86"/>
          <p:cNvSpPr>
            <a:spLocks noChangeArrowheads="1"/>
          </p:cNvSpPr>
          <p:nvPr/>
        </p:nvSpPr>
        <p:spPr bwMode="auto">
          <a:xfrm>
            <a:off x="3819525" y="5942012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7</a:t>
            </a:r>
            <a:endParaRPr lang="en-US"/>
          </a:p>
        </p:txBody>
      </p:sp>
      <p:sp>
        <p:nvSpPr>
          <p:cNvPr id="73" name="Rectangle 87"/>
          <p:cNvSpPr>
            <a:spLocks noChangeArrowheads="1"/>
          </p:cNvSpPr>
          <p:nvPr/>
        </p:nvSpPr>
        <p:spPr bwMode="auto">
          <a:xfrm>
            <a:off x="3443287" y="5942012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6</a:t>
            </a:r>
            <a:endParaRPr lang="en-US"/>
          </a:p>
        </p:txBody>
      </p:sp>
      <p:sp>
        <p:nvSpPr>
          <p:cNvPr id="74" name="Rectangle 88"/>
          <p:cNvSpPr>
            <a:spLocks noChangeArrowheads="1"/>
          </p:cNvSpPr>
          <p:nvPr/>
        </p:nvSpPr>
        <p:spPr bwMode="auto">
          <a:xfrm>
            <a:off x="3065462" y="5942012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5</a:t>
            </a:r>
            <a:endParaRPr lang="en-US"/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4575175" y="5942012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9</a:t>
            </a:r>
            <a:endParaRPr lang="en-US"/>
          </a:p>
        </p:txBody>
      </p:sp>
      <p:sp>
        <p:nvSpPr>
          <p:cNvPr id="76" name="Rectangle 90"/>
          <p:cNvSpPr>
            <a:spLocks noChangeArrowheads="1"/>
          </p:cNvSpPr>
          <p:nvPr/>
        </p:nvSpPr>
        <p:spPr bwMode="auto">
          <a:xfrm>
            <a:off x="4197350" y="5942012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8</a:t>
            </a:r>
            <a:endParaRPr lang="en-US"/>
          </a:p>
        </p:txBody>
      </p:sp>
      <p:sp>
        <p:nvSpPr>
          <p:cNvPr id="77" name="Rectangle 91"/>
          <p:cNvSpPr>
            <a:spLocks noChangeArrowheads="1"/>
          </p:cNvSpPr>
          <p:nvPr/>
        </p:nvSpPr>
        <p:spPr bwMode="auto">
          <a:xfrm>
            <a:off x="4905375" y="5942012"/>
            <a:ext cx="1841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10</a:t>
            </a:r>
            <a:endParaRPr lang="en-US"/>
          </a:p>
        </p:txBody>
      </p:sp>
      <p:sp>
        <p:nvSpPr>
          <p:cNvPr id="78" name="Rectangle 92"/>
          <p:cNvSpPr>
            <a:spLocks noChangeArrowheads="1"/>
          </p:cNvSpPr>
          <p:nvPr/>
        </p:nvSpPr>
        <p:spPr bwMode="auto">
          <a:xfrm>
            <a:off x="4921250" y="3159125"/>
            <a:ext cx="2571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i="1">
                <a:solidFill>
                  <a:srgbClr val="000000"/>
                </a:solidFill>
                <a:latin typeface="Arial" charset="0"/>
              </a:rPr>
              <a:t>MC</a:t>
            </a:r>
            <a:endParaRPr lang="en-US"/>
          </a:p>
        </p:txBody>
      </p:sp>
      <p:sp>
        <p:nvSpPr>
          <p:cNvPr id="79" name="Rectangle 129"/>
          <p:cNvSpPr>
            <a:spLocks noChangeArrowheads="1"/>
          </p:cNvSpPr>
          <p:nvPr/>
        </p:nvSpPr>
        <p:spPr bwMode="auto">
          <a:xfrm>
            <a:off x="5032375" y="6356350"/>
            <a:ext cx="1973262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(cups of coffee per hour)</a:t>
            </a:r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5410200" y="2133600"/>
            <a:ext cx="33528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</a:rPr>
              <a:t>Marginal cost rises with the amount of output produced. This reflects the assumption of </a:t>
            </a:r>
            <a:r>
              <a:rPr lang="en-US" sz="1800" i="1" dirty="0">
                <a:latin typeface="+mn-lt"/>
              </a:rPr>
              <a:t>diminishing marginal product</a:t>
            </a:r>
            <a:endParaRPr lang="en-US" sz="1800" dirty="0">
              <a:latin typeface="+mn-lt"/>
            </a:endParaRPr>
          </a:p>
        </p:txBody>
      </p:sp>
      <p:sp>
        <p:nvSpPr>
          <p:cNvPr id="8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400" smtClean="0"/>
              <a:t>Figure 4 </a:t>
            </a:r>
            <a:r>
              <a:rPr lang="en-US" altLang="en-US" sz="2400" smtClean="0"/>
              <a:t>Conrad’s Coffee Shop </a:t>
            </a:r>
            <a:r>
              <a:rPr lang="en-US" sz="2400" smtClean="0"/>
              <a:t>Average-Cost and Marginal-Cost Curves</a:t>
            </a:r>
            <a:endParaRPr lang="en-US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681163" y="1192213"/>
            <a:ext cx="5818187" cy="4745037"/>
          </a:xfrm>
          <a:custGeom>
            <a:avLst/>
            <a:gdLst>
              <a:gd name="T0" fmla="*/ 0 w 3665"/>
              <a:gd name="T1" fmla="*/ 0 h 2989"/>
              <a:gd name="T2" fmla="*/ 0 w 3665"/>
              <a:gd name="T3" fmla="*/ 2147483647 h 2989"/>
              <a:gd name="T4" fmla="*/ 2147483647 w 3665"/>
              <a:gd name="T5" fmla="*/ 2147483647 h 2989"/>
              <a:gd name="T6" fmla="*/ 0 60000 65536"/>
              <a:gd name="T7" fmla="*/ 0 60000 65536"/>
              <a:gd name="T8" fmla="*/ 0 60000 65536"/>
              <a:gd name="T9" fmla="*/ 0 w 3665"/>
              <a:gd name="T10" fmla="*/ 0 h 2989"/>
              <a:gd name="T11" fmla="*/ 3665 w 3665"/>
              <a:gd name="T12" fmla="*/ 2989 h 29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65" h="2989">
                <a:moveTo>
                  <a:pt x="0" y="0"/>
                </a:moveTo>
                <a:lnTo>
                  <a:pt x="0" y="2989"/>
                </a:lnTo>
                <a:lnTo>
                  <a:pt x="3665" y="2989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18"/>
          <p:cNvSpPr>
            <a:spLocks noChangeShapeType="1"/>
          </p:cNvSpPr>
          <p:nvPr/>
        </p:nvSpPr>
        <p:spPr bwMode="auto">
          <a:xfrm>
            <a:off x="1681163" y="1573213"/>
            <a:ext cx="127000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19"/>
          <p:cNvSpPr>
            <a:spLocks noChangeShapeType="1"/>
          </p:cNvSpPr>
          <p:nvPr/>
        </p:nvSpPr>
        <p:spPr bwMode="auto">
          <a:xfrm>
            <a:off x="1681163" y="1873250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20"/>
          <p:cNvSpPr>
            <a:spLocks noChangeShapeType="1"/>
          </p:cNvSpPr>
          <p:nvPr/>
        </p:nvSpPr>
        <p:spPr bwMode="auto">
          <a:xfrm>
            <a:off x="1681163" y="2190750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21"/>
          <p:cNvSpPr>
            <a:spLocks noChangeShapeType="1"/>
          </p:cNvSpPr>
          <p:nvPr/>
        </p:nvSpPr>
        <p:spPr bwMode="auto">
          <a:xfrm>
            <a:off x="1681163" y="2508250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22"/>
          <p:cNvSpPr>
            <a:spLocks noChangeShapeType="1"/>
          </p:cNvSpPr>
          <p:nvPr/>
        </p:nvSpPr>
        <p:spPr bwMode="auto">
          <a:xfrm>
            <a:off x="1681163" y="280987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23"/>
          <p:cNvSpPr>
            <a:spLocks noChangeShapeType="1"/>
          </p:cNvSpPr>
          <p:nvPr/>
        </p:nvSpPr>
        <p:spPr bwMode="auto">
          <a:xfrm>
            <a:off x="1681163" y="312737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24"/>
          <p:cNvSpPr>
            <a:spLocks noChangeShapeType="1"/>
          </p:cNvSpPr>
          <p:nvPr/>
        </p:nvSpPr>
        <p:spPr bwMode="auto">
          <a:xfrm>
            <a:off x="1681163" y="344487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25"/>
          <p:cNvSpPr>
            <a:spLocks noChangeShapeType="1"/>
          </p:cNvSpPr>
          <p:nvPr/>
        </p:nvSpPr>
        <p:spPr bwMode="auto">
          <a:xfrm>
            <a:off x="1681163" y="376237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26"/>
          <p:cNvSpPr>
            <a:spLocks noChangeShapeType="1"/>
          </p:cNvSpPr>
          <p:nvPr/>
        </p:nvSpPr>
        <p:spPr bwMode="auto">
          <a:xfrm>
            <a:off x="1681163" y="4064000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>
            <a:off x="1681163" y="4381500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>
            <a:off x="1681163" y="4699000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1681163" y="500062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1681163" y="531812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>
            <a:off x="1681163" y="563562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>
            <a:off x="2060575" y="5810250"/>
            <a:ext cx="1588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>
            <a:off x="2439988" y="5810250"/>
            <a:ext cx="1587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2819400" y="5810250"/>
            <a:ext cx="1588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>
            <a:off x="3198813" y="5810250"/>
            <a:ext cx="1587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3578225" y="5810250"/>
            <a:ext cx="1588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37"/>
          <p:cNvSpPr>
            <a:spLocks noChangeShapeType="1"/>
          </p:cNvSpPr>
          <p:nvPr/>
        </p:nvSpPr>
        <p:spPr bwMode="auto">
          <a:xfrm>
            <a:off x="3957638" y="5810250"/>
            <a:ext cx="1587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38"/>
          <p:cNvSpPr>
            <a:spLocks noChangeShapeType="1"/>
          </p:cNvSpPr>
          <p:nvPr/>
        </p:nvSpPr>
        <p:spPr bwMode="auto">
          <a:xfrm>
            <a:off x="4337050" y="5810250"/>
            <a:ext cx="1588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39"/>
          <p:cNvSpPr>
            <a:spLocks noChangeShapeType="1"/>
          </p:cNvSpPr>
          <p:nvPr/>
        </p:nvSpPr>
        <p:spPr bwMode="auto">
          <a:xfrm>
            <a:off x="4716463" y="5810250"/>
            <a:ext cx="1587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40"/>
          <p:cNvSpPr>
            <a:spLocks noChangeShapeType="1"/>
          </p:cNvSpPr>
          <p:nvPr/>
        </p:nvSpPr>
        <p:spPr bwMode="auto">
          <a:xfrm>
            <a:off x="5095875" y="5810250"/>
            <a:ext cx="1588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41"/>
          <p:cNvSpPr>
            <a:spLocks noChangeShapeType="1"/>
          </p:cNvSpPr>
          <p:nvPr/>
        </p:nvSpPr>
        <p:spPr bwMode="auto">
          <a:xfrm>
            <a:off x="5475288" y="5810250"/>
            <a:ext cx="1587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9" name="Group 42"/>
          <p:cNvGrpSpPr>
            <a:grpSpLocks/>
          </p:cNvGrpSpPr>
          <p:nvPr/>
        </p:nvGrpSpPr>
        <p:grpSpPr bwMode="auto">
          <a:xfrm>
            <a:off x="1871663" y="3317875"/>
            <a:ext cx="3429000" cy="2254250"/>
            <a:chOff x="1179" y="2090"/>
            <a:chExt cx="2160" cy="1420"/>
          </a:xfrm>
        </p:grpSpPr>
        <p:sp>
          <p:nvSpPr>
            <p:cNvPr id="30" name="Line 43"/>
            <p:cNvSpPr>
              <a:spLocks noChangeShapeType="1"/>
            </p:cNvSpPr>
            <p:nvPr/>
          </p:nvSpPr>
          <p:spPr bwMode="auto">
            <a:xfrm flipH="1">
              <a:off x="1179" y="3350"/>
              <a:ext cx="239" cy="160"/>
            </a:xfrm>
            <a:prstGeom prst="line">
              <a:avLst/>
            </a:prstGeom>
            <a:noFill/>
            <a:ln w="476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44"/>
            <p:cNvSpPr>
              <a:spLocks noChangeShapeType="1"/>
            </p:cNvSpPr>
            <p:nvPr/>
          </p:nvSpPr>
          <p:spPr bwMode="auto">
            <a:xfrm flipH="1">
              <a:off x="1418" y="3190"/>
              <a:ext cx="239" cy="160"/>
            </a:xfrm>
            <a:prstGeom prst="line">
              <a:avLst/>
            </a:prstGeom>
            <a:noFill/>
            <a:ln w="476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45"/>
            <p:cNvSpPr>
              <a:spLocks noChangeShapeType="1"/>
            </p:cNvSpPr>
            <p:nvPr/>
          </p:nvSpPr>
          <p:spPr bwMode="auto">
            <a:xfrm flipH="1">
              <a:off x="1657" y="3030"/>
              <a:ext cx="239" cy="160"/>
            </a:xfrm>
            <a:prstGeom prst="line">
              <a:avLst/>
            </a:prstGeom>
            <a:noFill/>
            <a:ln w="476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46"/>
            <p:cNvSpPr>
              <a:spLocks noChangeShapeType="1"/>
            </p:cNvSpPr>
            <p:nvPr/>
          </p:nvSpPr>
          <p:spPr bwMode="auto">
            <a:xfrm flipH="1">
              <a:off x="1896" y="2880"/>
              <a:ext cx="239" cy="150"/>
            </a:xfrm>
            <a:prstGeom prst="line">
              <a:avLst/>
            </a:prstGeom>
            <a:noFill/>
            <a:ln w="476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47"/>
            <p:cNvSpPr>
              <a:spLocks noChangeShapeType="1"/>
            </p:cNvSpPr>
            <p:nvPr/>
          </p:nvSpPr>
          <p:spPr bwMode="auto">
            <a:xfrm flipH="1">
              <a:off x="2135" y="2720"/>
              <a:ext cx="238" cy="160"/>
            </a:xfrm>
            <a:prstGeom prst="line">
              <a:avLst/>
            </a:prstGeom>
            <a:noFill/>
            <a:ln w="476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48"/>
            <p:cNvSpPr>
              <a:spLocks noChangeShapeType="1"/>
            </p:cNvSpPr>
            <p:nvPr/>
          </p:nvSpPr>
          <p:spPr bwMode="auto">
            <a:xfrm flipH="1">
              <a:off x="2373" y="2560"/>
              <a:ext cx="239" cy="160"/>
            </a:xfrm>
            <a:prstGeom prst="line">
              <a:avLst/>
            </a:prstGeom>
            <a:noFill/>
            <a:ln w="476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49"/>
            <p:cNvSpPr>
              <a:spLocks noChangeShapeType="1"/>
            </p:cNvSpPr>
            <p:nvPr/>
          </p:nvSpPr>
          <p:spPr bwMode="auto">
            <a:xfrm flipH="1">
              <a:off x="2612" y="2400"/>
              <a:ext cx="249" cy="160"/>
            </a:xfrm>
            <a:prstGeom prst="line">
              <a:avLst/>
            </a:prstGeom>
            <a:noFill/>
            <a:ln w="476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50"/>
            <p:cNvSpPr>
              <a:spLocks noChangeShapeType="1"/>
            </p:cNvSpPr>
            <p:nvPr/>
          </p:nvSpPr>
          <p:spPr bwMode="auto">
            <a:xfrm flipH="1">
              <a:off x="2861" y="2250"/>
              <a:ext cx="239" cy="150"/>
            </a:xfrm>
            <a:prstGeom prst="line">
              <a:avLst/>
            </a:prstGeom>
            <a:noFill/>
            <a:ln w="476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51"/>
            <p:cNvSpPr>
              <a:spLocks noChangeShapeType="1"/>
            </p:cNvSpPr>
            <p:nvPr/>
          </p:nvSpPr>
          <p:spPr bwMode="auto">
            <a:xfrm flipH="1">
              <a:off x="3100" y="2090"/>
              <a:ext cx="239" cy="160"/>
            </a:xfrm>
            <a:prstGeom prst="line">
              <a:avLst/>
            </a:prstGeom>
            <a:noFill/>
            <a:ln w="476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" name="Group 52"/>
          <p:cNvGrpSpPr>
            <a:grpSpLocks/>
          </p:cNvGrpSpPr>
          <p:nvPr/>
        </p:nvGrpSpPr>
        <p:grpSpPr bwMode="auto">
          <a:xfrm>
            <a:off x="2060575" y="2190750"/>
            <a:ext cx="3430588" cy="3381375"/>
            <a:chOff x="1298" y="1380"/>
            <a:chExt cx="2161" cy="2130"/>
          </a:xfrm>
        </p:grpSpPr>
        <p:sp>
          <p:nvSpPr>
            <p:cNvPr id="40" name="Line 53"/>
            <p:cNvSpPr>
              <a:spLocks noChangeShapeType="1"/>
            </p:cNvSpPr>
            <p:nvPr/>
          </p:nvSpPr>
          <p:spPr bwMode="auto">
            <a:xfrm flipH="1" flipV="1">
              <a:off x="1298" y="1380"/>
              <a:ext cx="239" cy="118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54"/>
            <p:cNvSpPr>
              <a:spLocks noChangeShapeType="1"/>
            </p:cNvSpPr>
            <p:nvPr/>
          </p:nvSpPr>
          <p:spPr bwMode="auto">
            <a:xfrm flipH="1" flipV="1">
              <a:off x="1537" y="2560"/>
              <a:ext cx="239" cy="40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55"/>
            <p:cNvSpPr>
              <a:spLocks noChangeShapeType="1"/>
            </p:cNvSpPr>
            <p:nvPr/>
          </p:nvSpPr>
          <p:spPr bwMode="auto">
            <a:xfrm flipH="1" flipV="1">
              <a:off x="1776" y="2960"/>
              <a:ext cx="239" cy="19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56"/>
            <p:cNvSpPr>
              <a:spLocks noChangeShapeType="1"/>
            </p:cNvSpPr>
            <p:nvPr/>
          </p:nvSpPr>
          <p:spPr bwMode="auto">
            <a:xfrm flipH="1" flipV="1">
              <a:off x="2015" y="3150"/>
              <a:ext cx="239" cy="12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57"/>
            <p:cNvSpPr>
              <a:spLocks noChangeShapeType="1"/>
            </p:cNvSpPr>
            <p:nvPr/>
          </p:nvSpPr>
          <p:spPr bwMode="auto">
            <a:xfrm flipH="1" flipV="1">
              <a:off x="2254" y="3270"/>
              <a:ext cx="239" cy="8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58"/>
            <p:cNvSpPr>
              <a:spLocks noChangeShapeType="1"/>
            </p:cNvSpPr>
            <p:nvPr/>
          </p:nvSpPr>
          <p:spPr bwMode="auto">
            <a:xfrm flipH="1" flipV="1">
              <a:off x="2493" y="3350"/>
              <a:ext cx="239" cy="6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59"/>
            <p:cNvSpPr>
              <a:spLocks noChangeShapeType="1"/>
            </p:cNvSpPr>
            <p:nvPr/>
          </p:nvSpPr>
          <p:spPr bwMode="auto">
            <a:xfrm flipH="1" flipV="1">
              <a:off x="2732" y="3410"/>
              <a:ext cx="249" cy="3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60"/>
            <p:cNvSpPr>
              <a:spLocks noChangeShapeType="1"/>
            </p:cNvSpPr>
            <p:nvPr/>
          </p:nvSpPr>
          <p:spPr bwMode="auto">
            <a:xfrm flipH="1" flipV="1">
              <a:off x="2981" y="3440"/>
              <a:ext cx="239" cy="4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61"/>
            <p:cNvSpPr>
              <a:spLocks noChangeShapeType="1"/>
            </p:cNvSpPr>
            <p:nvPr/>
          </p:nvSpPr>
          <p:spPr bwMode="auto">
            <a:xfrm flipH="1" flipV="1">
              <a:off x="3220" y="3480"/>
              <a:ext cx="239" cy="3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" name="Group 62"/>
          <p:cNvGrpSpPr>
            <a:grpSpLocks/>
          </p:cNvGrpSpPr>
          <p:nvPr/>
        </p:nvGrpSpPr>
        <p:grpSpPr bwMode="auto">
          <a:xfrm>
            <a:off x="2060575" y="4445000"/>
            <a:ext cx="3430588" cy="1127125"/>
            <a:chOff x="1298" y="2800"/>
            <a:chExt cx="2161" cy="710"/>
          </a:xfrm>
        </p:grpSpPr>
        <p:sp>
          <p:nvSpPr>
            <p:cNvPr id="50" name="Line 63"/>
            <p:cNvSpPr>
              <a:spLocks noChangeShapeType="1"/>
            </p:cNvSpPr>
            <p:nvPr/>
          </p:nvSpPr>
          <p:spPr bwMode="auto">
            <a:xfrm flipH="1">
              <a:off x="1298" y="3430"/>
              <a:ext cx="239" cy="8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64"/>
            <p:cNvSpPr>
              <a:spLocks noChangeShapeType="1"/>
            </p:cNvSpPr>
            <p:nvPr/>
          </p:nvSpPr>
          <p:spPr bwMode="auto">
            <a:xfrm flipH="1">
              <a:off x="1537" y="3350"/>
              <a:ext cx="239" cy="8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65"/>
            <p:cNvSpPr>
              <a:spLocks noChangeShapeType="1"/>
            </p:cNvSpPr>
            <p:nvPr/>
          </p:nvSpPr>
          <p:spPr bwMode="auto">
            <a:xfrm flipH="1">
              <a:off x="1776" y="3270"/>
              <a:ext cx="239" cy="8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66"/>
            <p:cNvSpPr>
              <a:spLocks noChangeShapeType="1"/>
            </p:cNvSpPr>
            <p:nvPr/>
          </p:nvSpPr>
          <p:spPr bwMode="auto">
            <a:xfrm flipH="1">
              <a:off x="2015" y="3190"/>
              <a:ext cx="239" cy="8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67"/>
            <p:cNvSpPr>
              <a:spLocks noChangeShapeType="1"/>
            </p:cNvSpPr>
            <p:nvPr/>
          </p:nvSpPr>
          <p:spPr bwMode="auto">
            <a:xfrm flipH="1">
              <a:off x="2254" y="3110"/>
              <a:ext cx="239" cy="8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68"/>
            <p:cNvSpPr>
              <a:spLocks noChangeShapeType="1"/>
            </p:cNvSpPr>
            <p:nvPr/>
          </p:nvSpPr>
          <p:spPr bwMode="auto">
            <a:xfrm flipH="1">
              <a:off x="2493" y="3030"/>
              <a:ext cx="239" cy="8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69"/>
            <p:cNvSpPr>
              <a:spLocks noChangeShapeType="1"/>
            </p:cNvSpPr>
            <p:nvPr/>
          </p:nvSpPr>
          <p:spPr bwMode="auto">
            <a:xfrm flipH="1">
              <a:off x="2732" y="2960"/>
              <a:ext cx="249" cy="7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70"/>
            <p:cNvSpPr>
              <a:spLocks noChangeShapeType="1"/>
            </p:cNvSpPr>
            <p:nvPr/>
          </p:nvSpPr>
          <p:spPr bwMode="auto">
            <a:xfrm flipH="1">
              <a:off x="2981" y="2880"/>
              <a:ext cx="239" cy="8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71"/>
            <p:cNvSpPr>
              <a:spLocks noChangeShapeType="1"/>
            </p:cNvSpPr>
            <p:nvPr/>
          </p:nvSpPr>
          <p:spPr bwMode="auto">
            <a:xfrm flipH="1">
              <a:off x="3220" y="2800"/>
              <a:ext cx="239" cy="8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" name="Group 72"/>
          <p:cNvGrpSpPr>
            <a:grpSpLocks/>
          </p:cNvGrpSpPr>
          <p:nvPr/>
        </p:nvGrpSpPr>
        <p:grpSpPr bwMode="auto">
          <a:xfrm>
            <a:off x="2060575" y="1809750"/>
            <a:ext cx="3430588" cy="2509838"/>
            <a:chOff x="1298" y="1140"/>
            <a:chExt cx="2161" cy="1581"/>
          </a:xfrm>
        </p:grpSpPr>
        <p:sp>
          <p:nvSpPr>
            <p:cNvPr id="60" name="Line 73"/>
            <p:cNvSpPr>
              <a:spLocks noChangeShapeType="1"/>
            </p:cNvSpPr>
            <p:nvPr/>
          </p:nvSpPr>
          <p:spPr bwMode="auto">
            <a:xfrm flipH="1" flipV="1">
              <a:off x="1298" y="1140"/>
              <a:ext cx="239" cy="111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74"/>
            <p:cNvSpPr>
              <a:spLocks noChangeShapeType="1"/>
            </p:cNvSpPr>
            <p:nvPr/>
          </p:nvSpPr>
          <p:spPr bwMode="auto">
            <a:xfrm flipH="1" flipV="1">
              <a:off x="1537" y="2250"/>
              <a:ext cx="239" cy="31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75"/>
            <p:cNvSpPr>
              <a:spLocks noChangeShapeType="1"/>
            </p:cNvSpPr>
            <p:nvPr/>
          </p:nvSpPr>
          <p:spPr bwMode="auto">
            <a:xfrm flipH="1" flipV="1">
              <a:off x="1776" y="2560"/>
              <a:ext cx="239" cy="12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76"/>
            <p:cNvSpPr>
              <a:spLocks noChangeShapeType="1"/>
            </p:cNvSpPr>
            <p:nvPr/>
          </p:nvSpPr>
          <p:spPr bwMode="auto">
            <a:xfrm flipH="1" flipV="1">
              <a:off x="2015" y="2680"/>
              <a:ext cx="239" cy="4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77"/>
            <p:cNvSpPr>
              <a:spLocks noChangeShapeType="1"/>
            </p:cNvSpPr>
            <p:nvPr/>
          </p:nvSpPr>
          <p:spPr bwMode="auto">
            <a:xfrm flipH="1">
              <a:off x="2254" y="2720"/>
              <a:ext cx="239" cy="1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78"/>
            <p:cNvSpPr>
              <a:spLocks noChangeShapeType="1"/>
            </p:cNvSpPr>
            <p:nvPr/>
          </p:nvSpPr>
          <p:spPr bwMode="auto">
            <a:xfrm flipH="1">
              <a:off x="2493" y="2700"/>
              <a:ext cx="239" cy="2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79"/>
            <p:cNvSpPr>
              <a:spLocks noChangeShapeType="1"/>
            </p:cNvSpPr>
            <p:nvPr/>
          </p:nvSpPr>
          <p:spPr bwMode="auto">
            <a:xfrm flipH="1">
              <a:off x="2732" y="2660"/>
              <a:ext cx="249" cy="4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80"/>
            <p:cNvSpPr>
              <a:spLocks noChangeShapeType="1"/>
            </p:cNvSpPr>
            <p:nvPr/>
          </p:nvSpPr>
          <p:spPr bwMode="auto">
            <a:xfrm flipH="1">
              <a:off x="2981" y="2620"/>
              <a:ext cx="239" cy="4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81"/>
            <p:cNvSpPr>
              <a:spLocks noChangeShapeType="1"/>
            </p:cNvSpPr>
            <p:nvPr/>
          </p:nvSpPr>
          <p:spPr bwMode="auto">
            <a:xfrm flipH="1">
              <a:off x="3220" y="2560"/>
              <a:ext cx="239" cy="6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" name="Group 82"/>
          <p:cNvGrpSpPr>
            <a:grpSpLocks/>
          </p:cNvGrpSpPr>
          <p:nvPr/>
        </p:nvGrpSpPr>
        <p:grpSpPr bwMode="auto">
          <a:xfrm>
            <a:off x="2028825" y="4397375"/>
            <a:ext cx="3506788" cy="1219200"/>
            <a:chOff x="1278" y="2770"/>
            <a:chExt cx="2209" cy="768"/>
          </a:xfrm>
        </p:grpSpPr>
        <p:sp>
          <p:nvSpPr>
            <p:cNvPr id="70" name="Oval 83"/>
            <p:cNvSpPr>
              <a:spLocks noChangeArrowheads="1"/>
            </p:cNvSpPr>
            <p:nvPr/>
          </p:nvSpPr>
          <p:spPr bwMode="auto">
            <a:xfrm>
              <a:off x="1278" y="348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Oval 84"/>
            <p:cNvSpPr>
              <a:spLocks noChangeArrowheads="1"/>
            </p:cNvSpPr>
            <p:nvPr/>
          </p:nvSpPr>
          <p:spPr bwMode="auto">
            <a:xfrm>
              <a:off x="1517" y="340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Oval 85"/>
            <p:cNvSpPr>
              <a:spLocks noChangeArrowheads="1"/>
            </p:cNvSpPr>
            <p:nvPr/>
          </p:nvSpPr>
          <p:spPr bwMode="auto">
            <a:xfrm>
              <a:off x="1756" y="332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Oval 86"/>
            <p:cNvSpPr>
              <a:spLocks noChangeArrowheads="1"/>
            </p:cNvSpPr>
            <p:nvPr/>
          </p:nvSpPr>
          <p:spPr bwMode="auto">
            <a:xfrm>
              <a:off x="1995" y="324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Oval 87"/>
            <p:cNvSpPr>
              <a:spLocks noChangeArrowheads="1"/>
            </p:cNvSpPr>
            <p:nvPr/>
          </p:nvSpPr>
          <p:spPr bwMode="auto">
            <a:xfrm>
              <a:off x="2234" y="317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Oval 88"/>
            <p:cNvSpPr>
              <a:spLocks noChangeArrowheads="1"/>
            </p:cNvSpPr>
            <p:nvPr/>
          </p:nvSpPr>
          <p:spPr bwMode="auto">
            <a:xfrm>
              <a:off x="2473" y="309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Oval 89"/>
            <p:cNvSpPr>
              <a:spLocks noChangeArrowheads="1"/>
            </p:cNvSpPr>
            <p:nvPr/>
          </p:nvSpPr>
          <p:spPr bwMode="auto">
            <a:xfrm>
              <a:off x="2712" y="301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Oval 90"/>
            <p:cNvSpPr>
              <a:spLocks noChangeArrowheads="1"/>
            </p:cNvSpPr>
            <p:nvPr/>
          </p:nvSpPr>
          <p:spPr bwMode="auto">
            <a:xfrm>
              <a:off x="2951" y="293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Oval 91"/>
            <p:cNvSpPr>
              <a:spLocks noChangeArrowheads="1"/>
            </p:cNvSpPr>
            <p:nvPr/>
          </p:nvSpPr>
          <p:spPr bwMode="auto">
            <a:xfrm>
              <a:off x="3190" y="285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Oval 92"/>
            <p:cNvSpPr>
              <a:spLocks noChangeArrowheads="1"/>
            </p:cNvSpPr>
            <p:nvPr/>
          </p:nvSpPr>
          <p:spPr bwMode="auto">
            <a:xfrm>
              <a:off x="3429" y="277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0" name="Group 93"/>
          <p:cNvGrpSpPr>
            <a:grpSpLocks/>
          </p:cNvGrpSpPr>
          <p:nvPr/>
        </p:nvGrpSpPr>
        <p:grpSpPr bwMode="auto">
          <a:xfrm>
            <a:off x="2028825" y="2143125"/>
            <a:ext cx="3506788" cy="3473450"/>
            <a:chOff x="1278" y="1350"/>
            <a:chExt cx="2209" cy="2188"/>
          </a:xfrm>
        </p:grpSpPr>
        <p:sp>
          <p:nvSpPr>
            <p:cNvPr id="81" name="Oval 94"/>
            <p:cNvSpPr>
              <a:spLocks noChangeArrowheads="1"/>
            </p:cNvSpPr>
            <p:nvPr/>
          </p:nvSpPr>
          <p:spPr bwMode="auto">
            <a:xfrm>
              <a:off x="3429" y="348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Oval 95"/>
            <p:cNvSpPr>
              <a:spLocks noChangeArrowheads="1"/>
            </p:cNvSpPr>
            <p:nvPr/>
          </p:nvSpPr>
          <p:spPr bwMode="auto">
            <a:xfrm>
              <a:off x="3190" y="346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Oval 96"/>
            <p:cNvSpPr>
              <a:spLocks noChangeArrowheads="1"/>
            </p:cNvSpPr>
            <p:nvPr/>
          </p:nvSpPr>
          <p:spPr bwMode="auto">
            <a:xfrm>
              <a:off x="2951" y="342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Oval 97"/>
            <p:cNvSpPr>
              <a:spLocks noChangeArrowheads="1"/>
            </p:cNvSpPr>
            <p:nvPr/>
          </p:nvSpPr>
          <p:spPr bwMode="auto">
            <a:xfrm>
              <a:off x="2712" y="338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Oval 98"/>
            <p:cNvSpPr>
              <a:spLocks noChangeArrowheads="1"/>
            </p:cNvSpPr>
            <p:nvPr/>
          </p:nvSpPr>
          <p:spPr bwMode="auto">
            <a:xfrm>
              <a:off x="2473" y="332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Oval 99"/>
            <p:cNvSpPr>
              <a:spLocks noChangeArrowheads="1"/>
            </p:cNvSpPr>
            <p:nvPr/>
          </p:nvSpPr>
          <p:spPr bwMode="auto">
            <a:xfrm>
              <a:off x="2234" y="324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Oval 100"/>
            <p:cNvSpPr>
              <a:spLocks noChangeArrowheads="1"/>
            </p:cNvSpPr>
            <p:nvPr/>
          </p:nvSpPr>
          <p:spPr bwMode="auto">
            <a:xfrm>
              <a:off x="1995" y="313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Oval 101"/>
            <p:cNvSpPr>
              <a:spLocks noChangeArrowheads="1"/>
            </p:cNvSpPr>
            <p:nvPr/>
          </p:nvSpPr>
          <p:spPr bwMode="auto">
            <a:xfrm>
              <a:off x="1756" y="293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Oval 102"/>
            <p:cNvSpPr>
              <a:spLocks noChangeArrowheads="1"/>
            </p:cNvSpPr>
            <p:nvPr/>
          </p:nvSpPr>
          <p:spPr bwMode="auto">
            <a:xfrm>
              <a:off x="1278" y="135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Oval 103"/>
            <p:cNvSpPr>
              <a:spLocks noChangeArrowheads="1"/>
            </p:cNvSpPr>
            <p:nvPr/>
          </p:nvSpPr>
          <p:spPr bwMode="auto">
            <a:xfrm>
              <a:off x="1517" y="254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1" name="Group 104"/>
          <p:cNvGrpSpPr>
            <a:grpSpLocks/>
          </p:cNvGrpSpPr>
          <p:nvPr/>
        </p:nvGrpSpPr>
        <p:grpSpPr bwMode="auto">
          <a:xfrm>
            <a:off x="1839913" y="3270250"/>
            <a:ext cx="3506787" cy="2346325"/>
            <a:chOff x="1159" y="2060"/>
            <a:chExt cx="2209" cy="1478"/>
          </a:xfrm>
        </p:grpSpPr>
        <p:sp>
          <p:nvSpPr>
            <p:cNvPr id="92" name="Oval 105"/>
            <p:cNvSpPr>
              <a:spLocks noChangeArrowheads="1"/>
            </p:cNvSpPr>
            <p:nvPr/>
          </p:nvSpPr>
          <p:spPr bwMode="auto">
            <a:xfrm>
              <a:off x="1159" y="348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Oval 106"/>
            <p:cNvSpPr>
              <a:spLocks noChangeArrowheads="1"/>
            </p:cNvSpPr>
            <p:nvPr/>
          </p:nvSpPr>
          <p:spPr bwMode="auto">
            <a:xfrm>
              <a:off x="1398" y="332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Oval 107"/>
            <p:cNvSpPr>
              <a:spLocks noChangeArrowheads="1"/>
            </p:cNvSpPr>
            <p:nvPr/>
          </p:nvSpPr>
          <p:spPr bwMode="auto">
            <a:xfrm>
              <a:off x="1637" y="317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Oval 108"/>
            <p:cNvSpPr>
              <a:spLocks noChangeArrowheads="1"/>
            </p:cNvSpPr>
            <p:nvPr/>
          </p:nvSpPr>
          <p:spPr bwMode="auto">
            <a:xfrm>
              <a:off x="1876" y="301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Oval 109"/>
            <p:cNvSpPr>
              <a:spLocks noChangeArrowheads="1"/>
            </p:cNvSpPr>
            <p:nvPr/>
          </p:nvSpPr>
          <p:spPr bwMode="auto">
            <a:xfrm>
              <a:off x="2115" y="285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Oval 110"/>
            <p:cNvSpPr>
              <a:spLocks noChangeArrowheads="1"/>
            </p:cNvSpPr>
            <p:nvPr/>
          </p:nvSpPr>
          <p:spPr bwMode="auto">
            <a:xfrm>
              <a:off x="2354" y="269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Oval 111"/>
            <p:cNvSpPr>
              <a:spLocks noChangeArrowheads="1"/>
            </p:cNvSpPr>
            <p:nvPr/>
          </p:nvSpPr>
          <p:spPr bwMode="auto">
            <a:xfrm>
              <a:off x="2593" y="254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Oval 112"/>
            <p:cNvSpPr>
              <a:spLocks noChangeArrowheads="1"/>
            </p:cNvSpPr>
            <p:nvPr/>
          </p:nvSpPr>
          <p:spPr bwMode="auto">
            <a:xfrm>
              <a:off x="2832" y="238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Oval 113"/>
            <p:cNvSpPr>
              <a:spLocks noChangeArrowheads="1"/>
            </p:cNvSpPr>
            <p:nvPr/>
          </p:nvSpPr>
          <p:spPr bwMode="auto">
            <a:xfrm>
              <a:off x="3071" y="222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Oval 114"/>
            <p:cNvSpPr>
              <a:spLocks noChangeArrowheads="1"/>
            </p:cNvSpPr>
            <p:nvPr/>
          </p:nvSpPr>
          <p:spPr bwMode="auto">
            <a:xfrm>
              <a:off x="3310" y="206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" name="Group 115"/>
          <p:cNvGrpSpPr>
            <a:grpSpLocks/>
          </p:cNvGrpSpPr>
          <p:nvPr/>
        </p:nvGrpSpPr>
        <p:grpSpPr bwMode="auto">
          <a:xfrm>
            <a:off x="2028825" y="1778000"/>
            <a:ext cx="3506788" cy="2584450"/>
            <a:chOff x="1278" y="1120"/>
            <a:chExt cx="2209" cy="1628"/>
          </a:xfrm>
        </p:grpSpPr>
        <p:sp>
          <p:nvSpPr>
            <p:cNvPr id="103" name="Oval 116"/>
            <p:cNvSpPr>
              <a:spLocks noChangeArrowheads="1"/>
            </p:cNvSpPr>
            <p:nvPr/>
          </p:nvSpPr>
          <p:spPr bwMode="auto">
            <a:xfrm>
              <a:off x="2234" y="269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Oval 117"/>
            <p:cNvSpPr>
              <a:spLocks noChangeArrowheads="1"/>
            </p:cNvSpPr>
            <p:nvPr/>
          </p:nvSpPr>
          <p:spPr bwMode="auto">
            <a:xfrm>
              <a:off x="1995" y="265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Oval 118"/>
            <p:cNvSpPr>
              <a:spLocks noChangeArrowheads="1"/>
            </p:cNvSpPr>
            <p:nvPr/>
          </p:nvSpPr>
          <p:spPr bwMode="auto">
            <a:xfrm>
              <a:off x="1756" y="254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Oval 119"/>
            <p:cNvSpPr>
              <a:spLocks noChangeArrowheads="1"/>
            </p:cNvSpPr>
            <p:nvPr/>
          </p:nvSpPr>
          <p:spPr bwMode="auto">
            <a:xfrm>
              <a:off x="1517" y="222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Oval 120"/>
            <p:cNvSpPr>
              <a:spLocks noChangeArrowheads="1"/>
            </p:cNvSpPr>
            <p:nvPr/>
          </p:nvSpPr>
          <p:spPr bwMode="auto">
            <a:xfrm>
              <a:off x="1278" y="112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Oval 121"/>
            <p:cNvSpPr>
              <a:spLocks noChangeArrowheads="1"/>
            </p:cNvSpPr>
            <p:nvPr/>
          </p:nvSpPr>
          <p:spPr bwMode="auto">
            <a:xfrm>
              <a:off x="3429" y="254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Oval 122"/>
            <p:cNvSpPr>
              <a:spLocks noChangeArrowheads="1"/>
            </p:cNvSpPr>
            <p:nvPr/>
          </p:nvSpPr>
          <p:spPr bwMode="auto">
            <a:xfrm>
              <a:off x="3190" y="259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Oval 123"/>
            <p:cNvSpPr>
              <a:spLocks noChangeArrowheads="1"/>
            </p:cNvSpPr>
            <p:nvPr/>
          </p:nvSpPr>
          <p:spPr bwMode="auto">
            <a:xfrm>
              <a:off x="2951" y="263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Oval 124"/>
            <p:cNvSpPr>
              <a:spLocks noChangeArrowheads="1"/>
            </p:cNvSpPr>
            <p:nvPr/>
          </p:nvSpPr>
          <p:spPr bwMode="auto">
            <a:xfrm>
              <a:off x="2712" y="267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Oval 125"/>
            <p:cNvSpPr>
              <a:spLocks noChangeArrowheads="1"/>
            </p:cNvSpPr>
            <p:nvPr/>
          </p:nvSpPr>
          <p:spPr bwMode="auto">
            <a:xfrm>
              <a:off x="2473" y="269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" name="Rectangle 126"/>
          <p:cNvSpPr>
            <a:spLocks noChangeArrowheads="1"/>
          </p:cNvSpPr>
          <p:nvPr/>
        </p:nvSpPr>
        <p:spPr bwMode="auto">
          <a:xfrm>
            <a:off x="1141413" y="1190625"/>
            <a:ext cx="4603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Costs</a:t>
            </a:r>
            <a:endParaRPr lang="en-US"/>
          </a:p>
        </p:txBody>
      </p:sp>
      <p:sp>
        <p:nvSpPr>
          <p:cNvPr id="114" name="Rectangle 127"/>
          <p:cNvSpPr>
            <a:spLocks noChangeArrowheads="1"/>
          </p:cNvSpPr>
          <p:nvPr/>
        </p:nvSpPr>
        <p:spPr bwMode="auto">
          <a:xfrm>
            <a:off x="1189038" y="1504950"/>
            <a:ext cx="4143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$3.50</a:t>
            </a:r>
            <a:endParaRPr lang="en-US"/>
          </a:p>
        </p:txBody>
      </p:sp>
      <p:sp>
        <p:nvSpPr>
          <p:cNvPr id="115" name="Rectangle 128"/>
          <p:cNvSpPr>
            <a:spLocks noChangeArrowheads="1"/>
          </p:cNvSpPr>
          <p:nvPr/>
        </p:nvSpPr>
        <p:spPr bwMode="auto">
          <a:xfrm>
            <a:off x="1282700" y="1812925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3.25</a:t>
            </a:r>
            <a:endParaRPr lang="en-US"/>
          </a:p>
        </p:txBody>
      </p:sp>
      <p:sp>
        <p:nvSpPr>
          <p:cNvPr id="116" name="Rectangle 129"/>
          <p:cNvSpPr>
            <a:spLocks noChangeArrowheads="1"/>
          </p:cNvSpPr>
          <p:nvPr/>
        </p:nvSpPr>
        <p:spPr bwMode="auto">
          <a:xfrm>
            <a:off x="1282700" y="2122488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3.00</a:t>
            </a:r>
            <a:endParaRPr lang="en-US"/>
          </a:p>
        </p:txBody>
      </p:sp>
      <p:sp>
        <p:nvSpPr>
          <p:cNvPr id="117" name="Rectangle 130"/>
          <p:cNvSpPr>
            <a:spLocks noChangeArrowheads="1"/>
          </p:cNvSpPr>
          <p:nvPr/>
        </p:nvSpPr>
        <p:spPr bwMode="auto">
          <a:xfrm>
            <a:off x="1282700" y="2432050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2.75</a:t>
            </a:r>
            <a:endParaRPr lang="en-US"/>
          </a:p>
        </p:txBody>
      </p:sp>
      <p:sp>
        <p:nvSpPr>
          <p:cNvPr id="118" name="Rectangle 131"/>
          <p:cNvSpPr>
            <a:spLocks noChangeArrowheads="1"/>
          </p:cNvSpPr>
          <p:nvPr/>
        </p:nvSpPr>
        <p:spPr bwMode="auto">
          <a:xfrm>
            <a:off x="1282700" y="2741613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2.50</a:t>
            </a:r>
            <a:endParaRPr lang="en-US"/>
          </a:p>
        </p:txBody>
      </p:sp>
      <p:sp>
        <p:nvSpPr>
          <p:cNvPr id="119" name="Rectangle 132"/>
          <p:cNvSpPr>
            <a:spLocks noChangeArrowheads="1"/>
          </p:cNvSpPr>
          <p:nvPr/>
        </p:nvSpPr>
        <p:spPr bwMode="auto">
          <a:xfrm>
            <a:off x="1282700" y="3051175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2.25</a:t>
            </a:r>
            <a:endParaRPr lang="en-US"/>
          </a:p>
        </p:txBody>
      </p:sp>
      <p:sp>
        <p:nvSpPr>
          <p:cNvPr id="120" name="Rectangle 133"/>
          <p:cNvSpPr>
            <a:spLocks noChangeArrowheads="1"/>
          </p:cNvSpPr>
          <p:nvPr/>
        </p:nvSpPr>
        <p:spPr bwMode="auto">
          <a:xfrm>
            <a:off x="1282700" y="3359150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2.00</a:t>
            </a:r>
            <a:endParaRPr lang="en-US"/>
          </a:p>
        </p:txBody>
      </p:sp>
      <p:sp>
        <p:nvSpPr>
          <p:cNvPr id="121" name="Rectangle 134"/>
          <p:cNvSpPr>
            <a:spLocks noChangeArrowheads="1"/>
          </p:cNvSpPr>
          <p:nvPr/>
        </p:nvSpPr>
        <p:spPr bwMode="auto">
          <a:xfrm>
            <a:off x="1282700" y="3675063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1.75</a:t>
            </a:r>
            <a:endParaRPr lang="en-US"/>
          </a:p>
        </p:txBody>
      </p:sp>
      <p:sp>
        <p:nvSpPr>
          <p:cNvPr id="122" name="Rectangle 135"/>
          <p:cNvSpPr>
            <a:spLocks noChangeArrowheads="1"/>
          </p:cNvSpPr>
          <p:nvPr/>
        </p:nvSpPr>
        <p:spPr bwMode="auto">
          <a:xfrm>
            <a:off x="1282700" y="3983038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1.50</a:t>
            </a:r>
            <a:endParaRPr lang="en-US"/>
          </a:p>
        </p:txBody>
      </p:sp>
      <p:sp>
        <p:nvSpPr>
          <p:cNvPr id="123" name="Rectangle 136"/>
          <p:cNvSpPr>
            <a:spLocks noChangeArrowheads="1"/>
          </p:cNvSpPr>
          <p:nvPr/>
        </p:nvSpPr>
        <p:spPr bwMode="auto">
          <a:xfrm>
            <a:off x="1282700" y="4292600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1.25</a:t>
            </a:r>
            <a:endParaRPr lang="en-US"/>
          </a:p>
        </p:txBody>
      </p:sp>
      <p:sp>
        <p:nvSpPr>
          <p:cNvPr id="124" name="Rectangle 137"/>
          <p:cNvSpPr>
            <a:spLocks noChangeArrowheads="1"/>
          </p:cNvSpPr>
          <p:nvPr/>
        </p:nvSpPr>
        <p:spPr bwMode="auto">
          <a:xfrm>
            <a:off x="1282700" y="4602163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1.00</a:t>
            </a:r>
            <a:endParaRPr lang="en-US"/>
          </a:p>
        </p:txBody>
      </p:sp>
      <p:sp>
        <p:nvSpPr>
          <p:cNvPr id="125" name="Rectangle 138"/>
          <p:cNvSpPr>
            <a:spLocks noChangeArrowheads="1"/>
          </p:cNvSpPr>
          <p:nvPr/>
        </p:nvSpPr>
        <p:spPr bwMode="auto">
          <a:xfrm>
            <a:off x="1282700" y="4911725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0.75</a:t>
            </a:r>
            <a:endParaRPr lang="en-US"/>
          </a:p>
        </p:txBody>
      </p:sp>
      <p:sp>
        <p:nvSpPr>
          <p:cNvPr id="126" name="Rectangle 139"/>
          <p:cNvSpPr>
            <a:spLocks noChangeArrowheads="1"/>
          </p:cNvSpPr>
          <p:nvPr/>
        </p:nvSpPr>
        <p:spPr bwMode="auto">
          <a:xfrm>
            <a:off x="1282700" y="5221288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0.50</a:t>
            </a:r>
            <a:endParaRPr lang="en-US"/>
          </a:p>
        </p:txBody>
      </p:sp>
      <p:sp>
        <p:nvSpPr>
          <p:cNvPr id="127" name="Rectangle 140"/>
          <p:cNvSpPr>
            <a:spLocks noChangeArrowheads="1"/>
          </p:cNvSpPr>
          <p:nvPr/>
        </p:nvSpPr>
        <p:spPr bwMode="auto">
          <a:xfrm>
            <a:off x="1282700" y="5529263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0.25</a:t>
            </a:r>
            <a:endParaRPr lang="en-US"/>
          </a:p>
        </p:txBody>
      </p:sp>
      <p:sp>
        <p:nvSpPr>
          <p:cNvPr id="128" name="Rectangle 141"/>
          <p:cNvSpPr>
            <a:spLocks noChangeArrowheads="1"/>
          </p:cNvSpPr>
          <p:nvPr/>
        </p:nvSpPr>
        <p:spPr bwMode="auto">
          <a:xfrm>
            <a:off x="6799263" y="5986463"/>
            <a:ext cx="673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Quantity</a:t>
            </a:r>
            <a:endParaRPr lang="en-US"/>
          </a:p>
        </p:txBody>
      </p:sp>
      <p:sp>
        <p:nvSpPr>
          <p:cNvPr id="129" name="Rectangle 142"/>
          <p:cNvSpPr>
            <a:spLocks noChangeArrowheads="1"/>
          </p:cNvSpPr>
          <p:nvPr/>
        </p:nvSpPr>
        <p:spPr bwMode="auto">
          <a:xfrm>
            <a:off x="6724650" y="6196013"/>
            <a:ext cx="7477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of Output</a:t>
            </a:r>
            <a:endParaRPr lang="en-US"/>
          </a:p>
        </p:txBody>
      </p:sp>
      <p:sp>
        <p:nvSpPr>
          <p:cNvPr id="130" name="Rectangle 144"/>
          <p:cNvSpPr>
            <a:spLocks noChangeArrowheads="1"/>
          </p:cNvSpPr>
          <p:nvPr/>
        </p:nvSpPr>
        <p:spPr bwMode="auto">
          <a:xfrm>
            <a:off x="1512888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sp>
        <p:nvSpPr>
          <p:cNvPr id="131" name="Rectangle 145"/>
          <p:cNvSpPr>
            <a:spLocks noChangeArrowheads="1"/>
          </p:cNvSpPr>
          <p:nvPr/>
        </p:nvSpPr>
        <p:spPr bwMode="auto">
          <a:xfrm>
            <a:off x="2011363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</a:t>
            </a:r>
            <a:endParaRPr lang="en-US"/>
          </a:p>
        </p:txBody>
      </p:sp>
      <p:sp>
        <p:nvSpPr>
          <p:cNvPr id="132" name="Rectangle 146"/>
          <p:cNvSpPr>
            <a:spLocks noChangeArrowheads="1"/>
          </p:cNvSpPr>
          <p:nvPr/>
        </p:nvSpPr>
        <p:spPr bwMode="auto">
          <a:xfrm>
            <a:off x="3144838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133" name="Rectangle 147"/>
          <p:cNvSpPr>
            <a:spLocks noChangeArrowheads="1"/>
          </p:cNvSpPr>
          <p:nvPr/>
        </p:nvSpPr>
        <p:spPr bwMode="auto">
          <a:xfrm>
            <a:off x="2767013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3</a:t>
            </a:r>
            <a:endParaRPr lang="en-US"/>
          </a:p>
        </p:txBody>
      </p:sp>
      <p:sp>
        <p:nvSpPr>
          <p:cNvPr id="134" name="Rectangle 148"/>
          <p:cNvSpPr>
            <a:spLocks noChangeArrowheads="1"/>
          </p:cNvSpPr>
          <p:nvPr/>
        </p:nvSpPr>
        <p:spPr bwMode="auto">
          <a:xfrm>
            <a:off x="2389188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</a:t>
            </a:r>
            <a:endParaRPr lang="en-US"/>
          </a:p>
        </p:txBody>
      </p:sp>
      <p:sp>
        <p:nvSpPr>
          <p:cNvPr id="135" name="Rectangle 149"/>
          <p:cNvSpPr>
            <a:spLocks noChangeArrowheads="1"/>
          </p:cNvSpPr>
          <p:nvPr/>
        </p:nvSpPr>
        <p:spPr bwMode="auto">
          <a:xfrm>
            <a:off x="4281488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7</a:t>
            </a:r>
            <a:endParaRPr lang="en-US"/>
          </a:p>
        </p:txBody>
      </p:sp>
      <p:sp>
        <p:nvSpPr>
          <p:cNvPr id="136" name="Rectangle 150"/>
          <p:cNvSpPr>
            <a:spLocks noChangeArrowheads="1"/>
          </p:cNvSpPr>
          <p:nvPr/>
        </p:nvSpPr>
        <p:spPr bwMode="auto">
          <a:xfrm>
            <a:off x="3905250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6</a:t>
            </a:r>
            <a:endParaRPr lang="en-US"/>
          </a:p>
        </p:txBody>
      </p:sp>
      <p:sp>
        <p:nvSpPr>
          <p:cNvPr id="137" name="Rectangle 151"/>
          <p:cNvSpPr>
            <a:spLocks noChangeArrowheads="1"/>
          </p:cNvSpPr>
          <p:nvPr/>
        </p:nvSpPr>
        <p:spPr bwMode="auto">
          <a:xfrm>
            <a:off x="3527425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5</a:t>
            </a:r>
            <a:endParaRPr lang="en-US"/>
          </a:p>
        </p:txBody>
      </p:sp>
      <p:sp>
        <p:nvSpPr>
          <p:cNvPr id="138" name="Rectangle 152"/>
          <p:cNvSpPr>
            <a:spLocks noChangeArrowheads="1"/>
          </p:cNvSpPr>
          <p:nvPr/>
        </p:nvSpPr>
        <p:spPr bwMode="auto">
          <a:xfrm>
            <a:off x="5037138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9</a:t>
            </a:r>
            <a:endParaRPr lang="en-US"/>
          </a:p>
        </p:txBody>
      </p:sp>
      <p:sp>
        <p:nvSpPr>
          <p:cNvPr id="139" name="Rectangle 153"/>
          <p:cNvSpPr>
            <a:spLocks noChangeArrowheads="1"/>
          </p:cNvSpPr>
          <p:nvPr/>
        </p:nvSpPr>
        <p:spPr bwMode="auto">
          <a:xfrm>
            <a:off x="4659313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8</a:t>
            </a:r>
            <a:endParaRPr lang="en-US"/>
          </a:p>
        </p:txBody>
      </p:sp>
      <p:sp>
        <p:nvSpPr>
          <p:cNvPr id="140" name="Rectangle 154"/>
          <p:cNvSpPr>
            <a:spLocks noChangeArrowheads="1"/>
          </p:cNvSpPr>
          <p:nvPr/>
        </p:nvSpPr>
        <p:spPr bwMode="auto">
          <a:xfrm>
            <a:off x="5367338" y="5991225"/>
            <a:ext cx="1841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10</a:t>
            </a:r>
            <a:endParaRPr lang="en-US"/>
          </a:p>
        </p:txBody>
      </p:sp>
      <p:sp>
        <p:nvSpPr>
          <p:cNvPr id="141" name="Rectangle 155"/>
          <p:cNvSpPr>
            <a:spLocks noChangeArrowheads="1"/>
          </p:cNvSpPr>
          <p:nvPr/>
        </p:nvSpPr>
        <p:spPr bwMode="auto">
          <a:xfrm>
            <a:off x="5383213" y="3208338"/>
            <a:ext cx="2571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i="1">
                <a:solidFill>
                  <a:srgbClr val="000000"/>
                </a:solidFill>
                <a:latin typeface="Arial" charset="0"/>
              </a:rPr>
              <a:t>MC</a:t>
            </a:r>
            <a:endParaRPr lang="en-US"/>
          </a:p>
        </p:txBody>
      </p:sp>
      <p:sp>
        <p:nvSpPr>
          <p:cNvPr id="142" name="Rectangle 156"/>
          <p:cNvSpPr>
            <a:spLocks noChangeArrowheads="1"/>
          </p:cNvSpPr>
          <p:nvPr/>
        </p:nvSpPr>
        <p:spPr bwMode="auto">
          <a:xfrm>
            <a:off x="5567363" y="3962400"/>
            <a:ext cx="33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i="1">
                <a:solidFill>
                  <a:srgbClr val="000000"/>
                </a:solidFill>
                <a:latin typeface="Arial" charset="0"/>
              </a:rPr>
              <a:t>ATC</a:t>
            </a:r>
            <a:endParaRPr lang="en-US"/>
          </a:p>
        </p:txBody>
      </p:sp>
      <p:sp>
        <p:nvSpPr>
          <p:cNvPr id="143" name="Rectangle 157"/>
          <p:cNvSpPr>
            <a:spLocks noChangeArrowheads="1"/>
          </p:cNvSpPr>
          <p:nvPr/>
        </p:nvSpPr>
        <p:spPr bwMode="auto">
          <a:xfrm>
            <a:off x="5576888" y="4340225"/>
            <a:ext cx="3381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i="1">
                <a:solidFill>
                  <a:srgbClr val="000000"/>
                </a:solidFill>
                <a:latin typeface="Arial" charset="0"/>
              </a:rPr>
              <a:t>AVC</a:t>
            </a:r>
            <a:endParaRPr lang="en-US"/>
          </a:p>
        </p:txBody>
      </p:sp>
      <p:sp>
        <p:nvSpPr>
          <p:cNvPr id="144" name="Rectangle 158"/>
          <p:cNvSpPr>
            <a:spLocks noChangeArrowheads="1"/>
          </p:cNvSpPr>
          <p:nvPr/>
        </p:nvSpPr>
        <p:spPr bwMode="auto">
          <a:xfrm>
            <a:off x="5567363" y="5446713"/>
            <a:ext cx="3302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i="1">
                <a:solidFill>
                  <a:srgbClr val="000000"/>
                </a:solidFill>
                <a:latin typeface="Arial" charset="0"/>
              </a:rPr>
              <a:t>AFC</a:t>
            </a:r>
            <a:endParaRPr lang="en-US"/>
          </a:p>
        </p:txBody>
      </p:sp>
      <p:sp>
        <p:nvSpPr>
          <p:cNvPr id="145" name="Rectangle 129"/>
          <p:cNvSpPr>
            <a:spLocks noChangeArrowheads="1"/>
          </p:cNvSpPr>
          <p:nvPr/>
        </p:nvSpPr>
        <p:spPr bwMode="auto">
          <a:xfrm>
            <a:off x="5494338" y="6405563"/>
            <a:ext cx="1973262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(cups of coffee per hour)</a:t>
            </a:r>
            <a:endParaRPr lang="en-US"/>
          </a:p>
        </p:txBody>
      </p:sp>
      <p:sp>
        <p:nvSpPr>
          <p:cNvPr id="146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400" smtClean="0"/>
              <a:t>Figure 4 </a:t>
            </a:r>
            <a:r>
              <a:rPr lang="en-US" altLang="en-US" sz="2400" smtClean="0"/>
              <a:t>Conrad’s Coffee Shop </a:t>
            </a:r>
            <a:r>
              <a:rPr lang="en-US" sz="2400" smtClean="0"/>
              <a:t>Average-Cost and Marginal-Cost Curves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build="p" autoUpdateAnimBg="0"/>
      <p:bldP spid="142" grpId="0" build="p" autoUpdateAnimBg="0"/>
      <p:bldP spid="143" grpId="0" build="p" autoUpdateAnimBg="0"/>
      <p:bldP spid="144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Curve and Their Shape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Relationship Between Marginal Cost and Average Total Cost</a:t>
            </a:r>
            <a:endParaRPr lang="en-US" dirty="0" smtClean="0">
              <a:latin typeface="Tahoma" pitchFamily="34" charset="0"/>
            </a:endParaRPr>
          </a:p>
          <a:p>
            <a:pPr lvl="1"/>
            <a:r>
              <a:rPr lang="en-US" dirty="0" smtClean="0"/>
              <a:t>Whenever marginal cost is less than average total cost, average total cost must be decreasing.</a:t>
            </a:r>
          </a:p>
          <a:p>
            <a:pPr lvl="1"/>
            <a:r>
              <a:rPr lang="en-US" dirty="0" smtClean="0"/>
              <a:t>Whenever marginal cost is greater than average total cost, average total cost must be increasing.</a:t>
            </a:r>
          </a:p>
          <a:p>
            <a:r>
              <a:rPr lang="en-US" dirty="0" smtClean="0"/>
              <a:t>MC&lt; ATC, ATC decrease</a:t>
            </a:r>
          </a:p>
          <a:p>
            <a:r>
              <a:rPr lang="en-US" dirty="0" smtClean="0"/>
              <a:t>MC&gt; ATC, ATC increase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Curve and Their Shape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Relationship Between Marginal Cost and Average Total Cost</a:t>
            </a:r>
            <a:endParaRPr lang="en-US" dirty="0" smtClean="0">
              <a:latin typeface="Tahoma" pitchFamily="34" charset="0"/>
            </a:endParaRPr>
          </a:p>
          <a:p>
            <a:pPr lvl="1">
              <a:defRPr/>
            </a:pPr>
            <a:r>
              <a:rPr lang="en-US" dirty="0" smtClean="0"/>
              <a:t>The marginal-cost curve crosses the average-total-cost curve at the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efficient scale</a:t>
            </a:r>
            <a:r>
              <a:rPr lang="en-US" dirty="0" smtClean="0"/>
              <a:t>. </a:t>
            </a:r>
          </a:p>
          <a:p>
            <a:pPr lvl="2">
              <a:defRPr/>
            </a:pPr>
            <a:r>
              <a:rPr lang="en-US" dirty="0" smtClean="0"/>
              <a:t>Efficient scale is the quantity that minimizes average total cost.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681163" y="1192213"/>
            <a:ext cx="5818187" cy="4745037"/>
          </a:xfrm>
          <a:custGeom>
            <a:avLst/>
            <a:gdLst>
              <a:gd name="T0" fmla="*/ 0 w 3665"/>
              <a:gd name="T1" fmla="*/ 0 h 2989"/>
              <a:gd name="T2" fmla="*/ 0 w 3665"/>
              <a:gd name="T3" fmla="*/ 2147483647 h 2989"/>
              <a:gd name="T4" fmla="*/ 2147483647 w 3665"/>
              <a:gd name="T5" fmla="*/ 2147483647 h 2989"/>
              <a:gd name="T6" fmla="*/ 0 60000 65536"/>
              <a:gd name="T7" fmla="*/ 0 60000 65536"/>
              <a:gd name="T8" fmla="*/ 0 60000 65536"/>
              <a:gd name="T9" fmla="*/ 0 w 3665"/>
              <a:gd name="T10" fmla="*/ 0 h 2989"/>
              <a:gd name="T11" fmla="*/ 3665 w 3665"/>
              <a:gd name="T12" fmla="*/ 2989 h 29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65" h="2989">
                <a:moveTo>
                  <a:pt x="0" y="0"/>
                </a:moveTo>
                <a:lnTo>
                  <a:pt x="0" y="2989"/>
                </a:lnTo>
                <a:lnTo>
                  <a:pt x="3665" y="2989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18"/>
          <p:cNvSpPr>
            <a:spLocks noChangeShapeType="1"/>
          </p:cNvSpPr>
          <p:nvPr/>
        </p:nvSpPr>
        <p:spPr bwMode="auto">
          <a:xfrm>
            <a:off x="1681163" y="1573213"/>
            <a:ext cx="127000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19"/>
          <p:cNvSpPr>
            <a:spLocks noChangeShapeType="1"/>
          </p:cNvSpPr>
          <p:nvPr/>
        </p:nvSpPr>
        <p:spPr bwMode="auto">
          <a:xfrm>
            <a:off x="1681163" y="1873250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20"/>
          <p:cNvSpPr>
            <a:spLocks noChangeShapeType="1"/>
          </p:cNvSpPr>
          <p:nvPr/>
        </p:nvSpPr>
        <p:spPr bwMode="auto">
          <a:xfrm>
            <a:off x="1681163" y="2190750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21"/>
          <p:cNvSpPr>
            <a:spLocks noChangeShapeType="1"/>
          </p:cNvSpPr>
          <p:nvPr/>
        </p:nvSpPr>
        <p:spPr bwMode="auto">
          <a:xfrm>
            <a:off x="1681163" y="2508250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22"/>
          <p:cNvSpPr>
            <a:spLocks noChangeShapeType="1"/>
          </p:cNvSpPr>
          <p:nvPr/>
        </p:nvSpPr>
        <p:spPr bwMode="auto">
          <a:xfrm>
            <a:off x="1681163" y="280987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23"/>
          <p:cNvSpPr>
            <a:spLocks noChangeShapeType="1"/>
          </p:cNvSpPr>
          <p:nvPr/>
        </p:nvSpPr>
        <p:spPr bwMode="auto">
          <a:xfrm>
            <a:off x="1681163" y="312737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24"/>
          <p:cNvSpPr>
            <a:spLocks noChangeShapeType="1"/>
          </p:cNvSpPr>
          <p:nvPr/>
        </p:nvSpPr>
        <p:spPr bwMode="auto">
          <a:xfrm>
            <a:off x="1681163" y="344487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25"/>
          <p:cNvSpPr>
            <a:spLocks noChangeShapeType="1"/>
          </p:cNvSpPr>
          <p:nvPr/>
        </p:nvSpPr>
        <p:spPr bwMode="auto">
          <a:xfrm>
            <a:off x="1681163" y="376237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26"/>
          <p:cNvSpPr>
            <a:spLocks noChangeShapeType="1"/>
          </p:cNvSpPr>
          <p:nvPr/>
        </p:nvSpPr>
        <p:spPr bwMode="auto">
          <a:xfrm>
            <a:off x="1681163" y="4064000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>
            <a:off x="1681163" y="4381500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>
            <a:off x="1681163" y="4699000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1681163" y="500062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1681163" y="531812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>
            <a:off x="1681163" y="5635625"/>
            <a:ext cx="1270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>
            <a:off x="2060575" y="5810250"/>
            <a:ext cx="1588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>
            <a:off x="2439988" y="5810250"/>
            <a:ext cx="1587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2819400" y="5810250"/>
            <a:ext cx="1588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>
            <a:off x="3198813" y="5810250"/>
            <a:ext cx="1587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3578225" y="5810250"/>
            <a:ext cx="1588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37"/>
          <p:cNvSpPr>
            <a:spLocks noChangeShapeType="1"/>
          </p:cNvSpPr>
          <p:nvPr/>
        </p:nvSpPr>
        <p:spPr bwMode="auto">
          <a:xfrm>
            <a:off x="3957638" y="5810250"/>
            <a:ext cx="1587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38"/>
          <p:cNvSpPr>
            <a:spLocks noChangeShapeType="1"/>
          </p:cNvSpPr>
          <p:nvPr/>
        </p:nvSpPr>
        <p:spPr bwMode="auto">
          <a:xfrm>
            <a:off x="4337050" y="5810250"/>
            <a:ext cx="1588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39"/>
          <p:cNvSpPr>
            <a:spLocks noChangeShapeType="1"/>
          </p:cNvSpPr>
          <p:nvPr/>
        </p:nvSpPr>
        <p:spPr bwMode="auto">
          <a:xfrm>
            <a:off x="4716463" y="5810250"/>
            <a:ext cx="1587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40"/>
          <p:cNvSpPr>
            <a:spLocks noChangeShapeType="1"/>
          </p:cNvSpPr>
          <p:nvPr/>
        </p:nvSpPr>
        <p:spPr bwMode="auto">
          <a:xfrm>
            <a:off x="5095875" y="5810250"/>
            <a:ext cx="1588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41"/>
          <p:cNvSpPr>
            <a:spLocks noChangeShapeType="1"/>
          </p:cNvSpPr>
          <p:nvPr/>
        </p:nvSpPr>
        <p:spPr bwMode="auto">
          <a:xfrm>
            <a:off x="5475288" y="5810250"/>
            <a:ext cx="1587" cy="127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9" name="Group 42"/>
          <p:cNvGrpSpPr>
            <a:grpSpLocks/>
          </p:cNvGrpSpPr>
          <p:nvPr/>
        </p:nvGrpSpPr>
        <p:grpSpPr bwMode="auto">
          <a:xfrm>
            <a:off x="2060575" y="1809750"/>
            <a:ext cx="3430588" cy="2509838"/>
            <a:chOff x="1298" y="1140"/>
            <a:chExt cx="2161" cy="1581"/>
          </a:xfrm>
        </p:grpSpPr>
        <p:sp>
          <p:nvSpPr>
            <p:cNvPr id="30" name="Line 43"/>
            <p:cNvSpPr>
              <a:spLocks noChangeShapeType="1"/>
            </p:cNvSpPr>
            <p:nvPr/>
          </p:nvSpPr>
          <p:spPr bwMode="auto">
            <a:xfrm flipH="1" flipV="1">
              <a:off x="1298" y="1140"/>
              <a:ext cx="239" cy="111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44"/>
            <p:cNvSpPr>
              <a:spLocks noChangeShapeType="1"/>
            </p:cNvSpPr>
            <p:nvPr/>
          </p:nvSpPr>
          <p:spPr bwMode="auto">
            <a:xfrm flipH="1" flipV="1">
              <a:off x="1537" y="2250"/>
              <a:ext cx="239" cy="31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45"/>
            <p:cNvSpPr>
              <a:spLocks noChangeShapeType="1"/>
            </p:cNvSpPr>
            <p:nvPr/>
          </p:nvSpPr>
          <p:spPr bwMode="auto">
            <a:xfrm flipH="1" flipV="1">
              <a:off x="1776" y="2560"/>
              <a:ext cx="239" cy="12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46"/>
            <p:cNvSpPr>
              <a:spLocks noChangeShapeType="1"/>
            </p:cNvSpPr>
            <p:nvPr/>
          </p:nvSpPr>
          <p:spPr bwMode="auto">
            <a:xfrm flipH="1" flipV="1">
              <a:off x="2015" y="2680"/>
              <a:ext cx="239" cy="4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47"/>
            <p:cNvSpPr>
              <a:spLocks noChangeShapeType="1"/>
            </p:cNvSpPr>
            <p:nvPr/>
          </p:nvSpPr>
          <p:spPr bwMode="auto">
            <a:xfrm flipH="1">
              <a:off x="2254" y="2720"/>
              <a:ext cx="239" cy="1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48"/>
            <p:cNvSpPr>
              <a:spLocks noChangeShapeType="1"/>
            </p:cNvSpPr>
            <p:nvPr/>
          </p:nvSpPr>
          <p:spPr bwMode="auto">
            <a:xfrm flipH="1">
              <a:off x="2493" y="2700"/>
              <a:ext cx="239" cy="2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49"/>
            <p:cNvSpPr>
              <a:spLocks noChangeShapeType="1"/>
            </p:cNvSpPr>
            <p:nvPr/>
          </p:nvSpPr>
          <p:spPr bwMode="auto">
            <a:xfrm flipH="1">
              <a:off x="2732" y="2660"/>
              <a:ext cx="249" cy="4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50"/>
            <p:cNvSpPr>
              <a:spLocks noChangeShapeType="1"/>
            </p:cNvSpPr>
            <p:nvPr/>
          </p:nvSpPr>
          <p:spPr bwMode="auto">
            <a:xfrm flipH="1">
              <a:off x="2981" y="2620"/>
              <a:ext cx="239" cy="4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51"/>
            <p:cNvSpPr>
              <a:spLocks noChangeShapeType="1"/>
            </p:cNvSpPr>
            <p:nvPr/>
          </p:nvSpPr>
          <p:spPr bwMode="auto">
            <a:xfrm flipH="1">
              <a:off x="3220" y="2560"/>
              <a:ext cx="239" cy="60"/>
            </a:xfrm>
            <a:prstGeom prst="line">
              <a:avLst/>
            </a:prstGeom>
            <a:noFill/>
            <a:ln w="476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" name="Group 52"/>
          <p:cNvGrpSpPr>
            <a:grpSpLocks/>
          </p:cNvGrpSpPr>
          <p:nvPr/>
        </p:nvGrpSpPr>
        <p:grpSpPr bwMode="auto">
          <a:xfrm>
            <a:off x="2028825" y="1778000"/>
            <a:ext cx="3506788" cy="2584450"/>
            <a:chOff x="1278" y="1120"/>
            <a:chExt cx="2209" cy="1628"/>
          </a:xfrm>
        </p:grpSpPr>
        <p:sp>
          <p:nvSpPr>
            <p:cNvPr id="40" name="Oval 53"/>
            <p:cNvSpPr>
              <a:spLocks noChangeArrowheads="1"/>
            </p:cNvSpPr>
            <p:nvPr/>
          </p:nvSpPr>
          <p:spPr bwMode="auto">
            <a:xfrm>
              <a:off x="2234" y="269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Oval 54"/>
            <p:cNvSpPr>
              <a:spLocks noChangeArrowheads="1"/>
            </p:cNvSpPr>
            <p:nvPr/>
          </p:nvSpPr>
          <p:spPr bwMode="auto">
            <a:xfrm>
              <a:off x="1995" y="265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Oval 55"/>
            <p:cNvSpPr>
              <a:spLocks noChangeArrowheads="1"/>
            </p:cNvSpPr>
            <p:nvPr/>
          </p:nvSpPr>
          <p:spPr bwMode="auto">
            <a:xfrm>
              <a:off x="1756" y="254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Oval 56"/>
            <p:cNvSpPr>
              <a:spLocks noChangeArrowheads="1"/>
            </p:cNvSpPr>
            <p:nvPr/>
          </p:nvSpPr>
          <p:spPr bwMode="auto">
            <a:xfrm>
              <a:off x="1517" y="222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Oval 57"/>
            <p:cNvSpPr>
              <a:spLocks noChangeArrowheads="1"/>
            </p:cNvSpPr>
            <p:nvPr/>
          </p:nvSpPr>
          <p:spPr bwMode="auto">
            <a:xfrm>
              <a:off x="1278" y="112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Oval 58"/>
            <p:cNvSpPr>
              <a:spLocks noChangeArrowheads="1"/>
            </p:cNvSpPr>
            <p:nvPr/>
          </p:nvSpPr>
          <p:spPr bwMode="auto">
            <a:xfrm>
              <a:off x="3429" y="254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Oval 59"/>
            <p:cNvSpPr>
              <a:spLocks noChangeArrowheads="1"/>
            </p:cNvSpPr>
            <p:nvPr/>
          </p:nvSpPr>
          <p:spPr bwMode="auto">
            <a:xfrm>
              <a:off x="3190" y="259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Oval 60"/>
            <p:cNvSpPr>
              <a:spLocks noChangeArrowheads="1"/>
            </p:cNvSpPr>
            <p:nvPr/>
          </p:nvSpPr>
          <p:spPr bwMode="auto">
            <a:xfrm>
              <a:off x="2951" y="263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Oval 61"/>
            <p:cNvSpPr>
              <a:spLocks noChangeArrowheads="1"/>
            </p:cNvSpPr>
            <p:nvPr/>
          </p:nvSpPr>
          <p:spPr bwMode="auto">
            <a:xfrm>
              <a:off x="2712" y="267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Oval 62"/>
            <p:cNvSpPr>
              <a:spLocks noChangeArrowheads="1"/>
            </p:cNvSpPr>
            <p:nvPr/>
          </p:nvSpPr>
          <p:spPr bwMode="auto">
            <a:xfrm>
              <a:off x="2473" y="269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" name="Rectangle 63"/>
          <p:cNvSpPr>
            <a:spLocks noChangeArrowheads="1"/>
          </p:cNvSpPr>
          <p:nvPr/>
        </p:nvSpPr>
        <p:spPr bwMode="auto">
          <a:xfrm>
            <a:off x="1141413" y="1190625"/>
            <a:ext cx="4603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Costs</a:t>
            </a:r>
            <a:endParaRPr lang="en-US"/>
          </a:p>
        </p:txBody>
      </p:sp>
      <p:sp>
        <p:nvSpPr>
          <p:cNvPr id="51" name="Rectangle 64"/>
          <p:cNvSpPr>
            <a:spLocks noChangeArrowheads="1"/>
          </p:cNvSpPr>
          <p:nvPr/>
        </p:nvSpPr>
        <p:spPr bwMode="auto">
          <a:xfrm>
            <a:off x="1189038" y="1504950"/>
            <a:ext cx="4143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$3.50</a:t>
            </a:r>
            <a:endParaRPr lang="en-US"/>
          </a:p>
        </p:txBody>
      </p:sp>
      <p:sp>
        <p:nvSpPr>
          <p:cNvPr id="52" name="Rectangle 65"/>
          <p:cNvSpPr>
            <a:spLocks noChangeArrowheads="1"/>
          </p:cNvSpPr>
          <p:nvPr/>
        </p:nvSpPr>
        <p:spPr bwMode="auto">
          <a:xfrm>
            <a:off x="1282700" y="1812925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3.25</a:t>
            </a:r>
            <a:endParaRPr lang="en-US"/>
          </a:p>
        </p:txBody>
      </p:sp>
      <p:sp>
        <p:nvSpPr>
          <p:cNvPr id="53" name="Rectangle 66"/>
          <p:cNvSpPr>
            <a:spLocks noChangeArrowheads="1"/>
          </p:cNvSpPr>
          <p:nvPr/>
        </p:nvSpPr>
        <p:spPr bwMode="auto">
          <a:xfrm>
            <a:off x="1282700" y="2122488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3.00</a:t>
            </a:r>
            <a:endParaRPr lang="en-US"/>
          </a:p>
        </p:txBody>
      </p:sp>
      <p:sp>
        <p:nvSpPr>
          <p:cNvPr id="54" name="Rectangle 67"/>
          <p:cNvSpPr>
            <a:spLocks noChangeArrowheads="1"/>
          </p:cNvSpPr>
          <p:nvPr/>
        </p:nvSpPr>
        <p:spPr bwMode="auto">
          <a:xfrm>
            <a:off x="1282700" y="2432050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2.75</a:t>
            </a:r>
            <a:endParaRPr lang="en-US"/>
          </a:p>
        </p:txBody>
      </p:sp>
      <p:sp>
        <p:nvSpPr>
          <p:cNvPr id="55" name="Rectangle 68"/>
          <p:cNvSpPr>
            <a:spLocks noChangeArrowheads="1"/>
          </p:cNvSpPr>
          <p:nvPr/>
        </p:nvSpPr>
        <p:spPr bwMode="auto">
          <a:xfrm>
            <a:off x="1282700" y="2741613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2.50</a:t>
            </a:r>
            <a:endParaRPr lang="en-US"/>
          </a:p>
        </p:txBody>
      </p:sp>
      <p:sp>
        <p:nvSpPr>
          <p:cNvPr id="56" name="Rectangle 69"/>
          <p:cNvSpPr>
            <a:spLocks noChangeArrowheads="1"/>
          </p:cNvSpPr>
          <p:nvPr/>
        </p:nvSpPr>
        <p:spPr bwMode="auto">
          <a:xfrm>
            <a:off x="1282700" y="3051175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2.25</a:t>
            </a:r>
            <a:endParaRPr lang="en-US"/>
          </a:p>
        </p:txBody>
      </p:sp>
      <p:sp>
        <p:nvSpPr>
          <p:cNvPr id="57" name="Rectangle 70"/>
          <p:cNvSpPr>
            <a:spLocks noChangeArrowheads="1"/>
          </p:cNvSpPr>
          <p:nvPr/>
        </p:nvSpPr>
        <p:spPr bwMode="auto">
          <a:xfrm>
            <a:off x="1282700" y="3359150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2.00</a:t>
            </a:r>
            <a:endParaRPr lang="en-US"/>
          </a:p>
        </p:txBody>
      </p:sp>
      <p:sp>
        <p:nvSpPr>
          <p:cNvPr id="58" name="Rectangle 71"/>
          <p:cNvSpPr>
            <a:spLocks noChangeArrowheads="1"/>
          </p:cNvSpPr>
          <p:nvPr/>
        </p:nvSpPr>
        <p:spPr bwMode="auto">
          <a:xfrm>
            <a:off x="1282700" y="3675063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1.75</a:t>
            </a:r>
            <a:endParaRPr lang="en-US"/>
          </a:p>
        </p:txBody>
      </p:sp>
      <p:sp>
        <p:nvSpPr>
          <p:cNvPr id="59" name="Rectangle 72"/>
          <p:cNvSpPr>
            <a:spLocks noChangeArrowheads="1"/>
          </p:cNvSpPr>
          <p:nvPr/>
        </p:nvSpPr>
        <p:spPr bwMode="auto">
          <a:xfrm>
            <a:off x="1282700" y="3983038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1.50</a:t>
            </a:r>
            <a:endParaRPr lang="en-US"/>
          </a:p>
        </p:txBody>
      </p:sp>
      <p:sp>
        <p:nvSpPr>
          <p:cNvPr id="60" name="Rectangle 73"/>
          <p:cNvSpPr>
            <a:spLocks noChangeArrowheads="1"/>
          </p:cNvSpPr>
          <p:nvPr/>
        </p:nvSpPr>
        <p:spPr bwMode="auto">
          <a:xfrm>
            <a:off x="1282700" y="4292600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1.25</a:t>
            </a:r>
            <a:endParaRPr lang="en-US"/>
          </a:p>
        </p:txBody>
      </p:sp>
      <p:sp>
        <p:nvSpPr>
          <p:cNvPr id="61" name="Rectangle 74"/>
          <p:cNvSpPr>
            <a:spLocks noChangeArrowheads="1"/>
          </p:cNvSpPr>
          <p:nvPr/>
        </p:nvSpPr>
        <p:spPr bwMode="auto">
          <a:xfrm>
            <a:off x="1282700" y="4602163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1.00</a:t>
            </a:r>
            <a:endParaRPr lang="en-US"/>
          </a:p>
        </p:txBody>
      </p:sp>
      <p:sp>
        <p:nvSpPr>
          <p:cNvPr id="62" name="Rectangle 75"/>
          <p:cNvSpPr>
            <a:spLocks noChangeArrowheads="1"/>
          </p:cNvSpPr>
          <p:nvPr/>
        </p:nvSpPr>
        <p:spPr bwMode="auto">
          <a:xfrm>
            <a:off x="1282700" y="4911725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0.75</a:t>
            </a:r>
            <a:endParaRPr lang="en-US"/>
          </a:p>
        </p:txBody>
      </p:sp>
      <p:sp>
        <p:nvSpPr>
          <p:cNvPr id="63" name="Rectangle 76"/>
          <p:cNvSpPr>
            <a:spLocks noChangeArrowheads="1"/>
          </p:cNvSpPr>
          <p:nvPr/>
        </p:nvSpPr>
        <p:spPr bwMode="auto">
          <a:xfrm>
            <a:off x="1282700" y="5221288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0.50</a:t>
            </a:r>
            <a:endParaRPr lang="en-US"/>
          </a:p>
        </p:txBody>
      </p:sp>
      <p:sp>
        <p:nvSpPr>
          <p:cNvPr id="64" name="Rectangle 77"/>
          <p:cNvSpPr>
            <a:spLocks noChangeArrowheads="1"/>
          </p:cNvSpPr>
          <p:nvPr/>
        </p:nvSpPr>
        <p:spPr bwMode="auto">
          <a:xfrm>
            <a:off x="1282700" y="5529263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0.25</a:t>
            </a:r>
            <a:endParaRPr lang="en-US"/>
          </a:p>
        </p:txBody>
      </p:sp>
      <p:sp>
        <p:nvSpPr>
          <p:cNvPr id="65" name="Rectangle 78"/>
          <p:cNvSpPr>
            <a:spLocks noChangeArrowheads="1"/>
          </p:cNvSpPr>
          <p:nvPr/>
        </p:nvSpPr>
        <p:spPr bwMode="auto">
          <a:xfrm>
            <a:off x="6799263" y="5986463"/>
            <a:ext cx="673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Quantity</a:t>
            </a:r>
            <a:endParaRPr lang="en-US"/>
          </a:p>
        </p:txBody>
      </p:sp>
      <p:sp>
        <p:nvSpPr>
          <p:cNvPr id="66" name="Rectangle 79"/>
          <p:cNvSpPr>
            <a:spLocks noChangeArrowheads="1"/>
          </p:cNvSpPr>
          <p:nvPr/>
        </p:nvSpPr>
        <p:spPr bwMode="auto">
          <a:xfrm>
            <a:off x="6724650" y="6196013"/>
            <a:ext cx="7477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of Output</a:t>
            </a:r>
            <a:endParaRPr lang="en-US"/>
          </a:p>
        </p:txBody>
      </p:sp>
      <p:sp>
        <p:nvSpPr>
          <p:cNvPr id="67" name="Rectangle 81"/>
          <p:cNvSpPr>
            <a:spLocks noChangeArrowheads="1"/>
          </p:cNvSpPr>
          <p:nvPr/>
        </p:nvSpPr>
        <p:spPr bwMode="auto">
          <a:xfrm>
            <a:off x="1512888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sp>
        <p:nvSpPr>
          <p:cNvPr id="68" name="Rectangle 82"/>
          <p:cNvSpPr>
            <a:spLocks noChangeArrowheads="1"/>
          </p:cNvSpPr>
          <p:nvPr/>
        </p:nvSpPr>
        <p:spPr bwMode="auto">
          <a:xfrm>
            <a:off x="2011363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</a:t>
            </a:r>
            <a:endParaRPr lang="en-US"/>
          </a:p>
        </p:txBody>
      </p:sp>
      <p:sp>
        <p:nvSpPr>
          <p:cNvPr id="69" name="Rectangle 83"/>
          <p:cNvSpPr>
            <a:spLocks noChangeArrowheads="1"/>
          </p:cNvSpPr>
          <p:nvPr/>
        </p:nvSpPr>
        <p:spPr bwMode="auto">
          <a:xfrm>
            <a:off x="3144838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70" name="Rectangle 84"/>
          <p:cNvSpPr>
            <a:spLocks noChangeArrowheads="1"/>
          </p:cNvSpPr>
          <p:nvPr/>
        </p:nvSpPr>
        <p:spPr bwMode="auto">
          <a:xfrm>
            <a:off x="2767013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3</a:t>
            </a:r>
            <a:endParaRPr lang="en-US"/>
          </a:p>
        </p:txBody>
      </p:sp>
      <p:sp>
        <p:nvSpPr>
          <p:cNvPr id="71" name="Rectangle 85"/>
          <p:cNvSpPr>
            <a:spLocks noChangeArrowheads="1"/>
          </p:cNvSpPr>
          <p:nvPr/>
        </p:nvSpPr>
        <p:spPr bwMode="auto">
          <a:xfrm>
            <a:off x="2389188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</a:t>
            </a:r>
            <a:endParaRPr lang="en-US"/>
          </a:p>
        </p:txBody>
      </p:sp>
      <p:sp>
        <p:nvSpPr>
          <p:cNvPr id="72" name="Rectangle 86"/>
          <p:cNvSpPr>
            <a:spLocks noChangeArrowheads="1"/>
          </p:cNvSpPr>
          <p:nvPr/>
        </p:nvSpPr>
        <p:spPr bwMode="auto">
          <a:xfrm>
            <a:off x="4281488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7</a:t>
            </a:r>
            <a:endParaRPr lang="en-US"/>
          </a:p>
        </p:txBody>
      </p:sp>
      <p:sp>
        <p:nvSpPr>
          <p:cNvPr id="73" name="Rectangle 87"/>
          <p:cNvSpPr>
            <a:spLocks noChangeArrowheads="1"/>
          </p:cNvSpPr>
          <p:nvPr/>
        </p:nvSpPr>
        <p:spPr bwMode="auto">
          <a:xfrm>
            <a:off x="3905250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6</a:t>
            </a:r>
            <a:endParaRPr lang="en-US"/>
          </a:p>
        </p:txBody>
      </p:sp>
      <p:sp>
        <p:nvSpPr>
          <p:cNvPr id="74" name="Rectangle 88"/>
          <p:cNvSpPr>
            <a:spLocks noChangeArrowheads="1"/>
          </p:cNvSpPr>
          <p:nvPr/>
        </p:nvSpPr>
        <p:spPr bwMode="auto">
          <a:xfrm>
            <a:off x="3527425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5</a:t>
            </a:r>
            <a:endParaRPr lang="en-US"/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5037138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9</a:t>
            </a:r>
            <a:endParaRPr lang="en-US"/>
          </a:p>
        </p:txBody>
      </p:sp>
      <p:sp>
        <p:nvSpPr>
          <p:cNvPr id="76" name="Rectangle 90"/>
          <p:cNvSpPr>
            <a:spLocks noChangeArrowheads="1"/>
          </p:cNvSpPr>
          <p:nvPr/>
        </p:nvSpPr>
        <p:spPr bwMode="auto">
          <a:xfrm>
            <a:off x="4659313" y="5991225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8</a:t>
            </a:r>
            <a:endParaRPr lang="en-US"/>
          </a:p>
        </p:txBody>
      </p:sp>
      <p:sp>
        <p:nvSpPr>
          <p:cNvPr id="77" name="Rectangle 91"/>
          <p:cNvSpPr>
            <a:spLocks noChangeArrowheads="1"/>
          </p:cNvSpPr>
          <p:nvPr/>
        </p:nvSpPr>
        <p:spPr bwMode="auto">
          <a:xfrm>
            <a:off x="5367338" y="5991225"/>
            <a:ext cx="1841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10</a:t>
            </a:r>
            <a:endParaRPr lang="en-US"/>
          </a:p>
        </p:txBody>
      </p:sp>
      <p:sp>
        <p:nvSpPr>
          <p:cNvPr id="78" name="Rectangle 92"/>
          <p:cNvSpPr>
            <a:spLocks noChangeArrowheads="1"/>
          </p:cNvSpPr>
          <p:nvPr/>
        </p:nvSpPr>
        <p:spPr bwMode="auto">
          <a:xfrm>
            <a:off x="5567363" y="3962400"/>
            <a:ext cx="33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i="1">
                <a:solidFill>
                  <a:srgbClr val="000000"/>
                </a:solidFill>
                <a:latin typeface="Arial" charset="0"/>
              </a:rPr>
              <a:t>ATC</a:t>
            </a:r>
            <a:endParaRPr lang="en-US"/>
          </a:p>
        </p:txBody>
      </p:sp>
      <p:grpSp>
        <p:nvGrpSpPr>
          <p:cNvPr id="79" name="Group 93"/>
          <p:cNvGrpSpPr>
            <a:grpSpLocks/>
          </p:cNvGrpSpPr>
          <p:nvPr/>
        </p:nvGrpSpPr>
        <p:grpSpPr bwMode="auto">
          <a:xfrm>
            <a:off x="2068513" y="3317875"/>
            <a:ext cx="3429000" cy="2254250"/>
            <a:chOff x="1179" y="2090"/>
            <a:chExt cx="2160" cy="1420"/>
          </a:xfrm>
        </p:grpSpPr>
        <p:sp>
          <p:nvSpPr>
            <p:cNvPr id="80" name="Line 94"/>
            <p:cNvSpPr>
              <a:spLocks noChangeShapeType="1"/>
            </p:cNvSpPr>
            <p:nvPr/>
          </p:nvSpPr>
          <p:spPr bwMode="auto">
            <a:xfrm flipH="1">
              <a:off x="1179" y="3350"/>
              <a:ext cx="239" cy="160"/>
            </a:xfrm>
            <a:prstGeom prst="line">
              <a:avLst/>
            </a:prstGeom>
            <a:noFill/>
            <a:ln w="476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95"/>
            <p:cNvSpPr>
              <a:spLocks noChangeShapeType="1"/>
            </p:cNvSpPr>
            <p:nvPr/>
          </p:nvSpPr>
          <p:spPr bwMode="auto">
            <a:xfrm flipH="1">
              <a:off x="1418" y="3190"/>
              <a:ext cx="239" cy="160"/>
            </a:xfrm>
            <a:prstGeom prst="line">
              <a:avLst/>
            </a:prstGeom>
            <a:noFill/>
            <a:ln w="476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96"/>
            <p:cNvSpPr>
              <a:spLocks noChangeShapeType="1"/>
            </p:cNvSpPr>
            <p:nvPr/>
          </p:nvSpPr>
          <p:spPr bwMode="auto">
            <a:xfrm flipH="1">
              <a:off x="1657" y="3030"/>
              <a:ext cx="239" cy="160"/>
            </a:xfrm>
            <a:prstGeom prst="line">
              <a:avLst/>
            </a:prstGeom>
            <a:noFill/>
            <a:ln w="476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97"/>
            <p:cNvSpPr>
              <a:spLocks noChangeShapeType="1"/>
            </p:cNvSpPr>
            <p:nvPr/>
          </p:nvSpPr>
          <p:spPr bwMode="auto">
            <a:xfrm flipH="1">
              <a:off x="1896" y="2880"/>
              <a:ext cx="239" cy="150"/>
            </a:xfrm>
            <a:prstGeom prst="line">
              <a:avLst/>
            </a:prstGeom>
            <a:noFill/>
            <a:ln w="476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98"/>
            <p:cNvSpPr>
              <a:spLocks noChangeShapeType="1"/>
            </p:cNvSpPr>
            <p:nvPr/>
          </p:nvSpPr>
          <p:spPr bwMode="auto">
            <a:xfrm flipH="1">
              <a:off x="2135" y="2720"/>
              <a:ext cx="238" cy="160"/>
            </a:xfrm>
            <a:prstGeom prst="line">
              <a:avLst/>
            </a:prstGeom>
            <a:noFill/>
            <a:ln w="476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99"/>
            <p:cNvSpPr>
              <a:spLocks noChangeShapeType="1"/>
            </p:cNvSpPr>
            <p:nvPr/>
          </p:nvSpPr>
          <p:spPr bwMode="auto">
            <a:xfrm flipH="1">
              <a:off x="2373" y="2560"/>
              <a:ext cx="239" cy="160"/>
            </a:xfrm>
            <a:prstGeom prst="line">
              <a:avLst/>
            </a:prstGeom>
            <a:noFill/>
            <a:ln w="476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00"/>
            <p:cNvSpPr>
              <a:spLocks noChangeShapeType="1"/>
            </p:cNvSpPr>
            <p:nvPr/>
          </p:nvSpPr>
          <p:spPr bwMode="auto">
            <a:xfrm flipH="1">
              <a:off x="2612" y="2400"/>
              <a:ext cx="249" cy="160"/>
            </a:xfrm>
            <a:prstGeom prst="line">
              <a:avLst/>
            </a:prstGeom>
            <a:noFill/>
            <a:ln w="476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101"/>
            <p:cNvSpPr>
              <a:spLocks noChangeShapeType="1"/>
            </p:cNvSpPr>
            <p:nvPr/>
          </p:nvSpPr>
          <p:spPr bwMode="auto">
            <a:xfrm flipH="1">
              <a:off x="2861" y="2250"/>
              <a:ext cx="239" cy="150"/>
            </a:xfrm>
            <a:prstGeom prst="line">
              <a:avLst/>
            </a:prstGeom>
            <a:noFill/>
            <a:ln w="476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02"/>
            <p:cNvSpPr>
              <a:spLocks noChangeShapeType="1"/>
            </p:cNvSpPr>
            <p:nvPr/>
          </p:nvSpPr>
          <p:spPr bwMode="auto">
            <a:xfrm flipH="1">
              <a:off x="3100" y="2090"/>
              <a:ext cx="239" cy="160"/>
            </a:xfrm>
            <a:prstGeom prst="line">
              <a:avLst/>
            </a:prstGeom>
            <a:noFill/>
            <a:ln w="476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9" name="Group 103"/>
          <p:cNvGrpSpPr>
            <a:grpSpLocks/>
          </p:cNvGrpSpPr>
          <p:nvPr/>
        </p:nvGrpSpPr>
        <p:grpSpPr bwMode="auto">
          <a:xfrm>
            <a:off x="2036763" y="3270250"/>
            <a:ext cx="3506787" cy="2346325"/>
            <a:chOff x="1159" y="2060"/>
            <a:chExt cx="2209" cy="1478"/>
          </a:xfrm>
        </p:grpSpPr>
        <p:sp>
          <p:nvSpPr>
            <p:cNvPr id="90" name="Oval 104"/>
            <p:cNvSpPr>
              <a:spLocks noChangeArrowheads="1"/>
            </p:cNvSpPr>
            <p:nvPr/>
          </p:nvSpPr>
          <p:spPr bwMode="auto">
            <a:xfrm>
              <a:off x="1159" y="348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Oval 105"/>
            <p:cNvSpPr>
              <a:spLocks noChangeArrowheads="1"/>
            </p:cNvSpPr>
            <p:nvPr/>
          </p:nvSpPr>
          <p:spPr bwMode="auto">
            <a:xfrm>
              <a:off x="1398" y="332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Oval 106"/>
            <p:cNvSpPr>
              <a:spLocks noChangeArrowheads="1"/>
            </p:cNvSpPr>
            <p:nvPr/>
          </p:nvSpPr>
          <p:spPr bwMode="auto">
            <a:xfrm>
              <a:off x="1637" y="317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Oval 107"/>
            <p:cNvSpPr>
              <a:spLocks noChangeArrowheads="1"/>
            </p:cNvSpPr>
            <p:nvPr/>
          </p:nvSpPr>
          <p:spPr bwMode="auto">
            <a:xfrm>
              <a:off x="1876" y="301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Oval 108"/>
            <p:cNvSpPr>
              <a:spLocks noChangeArrowheads="1"/>
            </p:cNvSpPr>
            <p:nvPr/>
          </p:nvSpPr>
          <p:spPr bwMode="auto">
            <a:xfrm>
              <a:off x="2115" y="285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Oval 109"/>
            <p:cNvSpPr>
              <a:spLocks noChangeArrowheads="1"/>
            </p:cNvSpPr>
            <p:nvPr/>
          </p:nvSpPr>
          <p:spPr bwMode="auto">
            <a:xfrm>
              <a:off x="2354" y="269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Oval 110"/>
            <p:cNvSpPr>
              <a:spLocks noChangeArrowheads="1"/>
            </p:cNvSpPr>
            <p:nvPr/>
          </p:nvSpPr>
          <p:spPr bwMode="auto">
            <a:xfrm>
              <a:off x="2593" y="254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Oval 111"/>
            <p:cNvSpPr>
              <a:spLocks noChangeArrowheads="1"/>
            </p:cNvSpPr>
            <p:nvPr/>
          </p:nvSpPr>
          <p:spPr bwMode="auto">
            <a:xfrm>
              <a:off x="2832" y="238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Oval 112"/>
            <p:cNvSpPr>
              <a:spLocks noChangeArrowheads="1"/>
            </p:cNvSpPr>
            <p:nvPr/>
          </p:nvSpPr>
          <p:spPr bwMode="auto">
            <a:xfrm>
              <a:off x="3071" y="222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Oval 113"/>
            <p:cNvSpPr>
              <a:spLocks noChangeArrowheads="1"/>
            </p:cNvSpPr>
            <p:nvPr/>
          </p:nvSpPr>
          <p:spPr bwMode="auto">
            <a:xfrm>
              <a:off x="3310" y="2060"/>
              <a:ext cx="58" cy="5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" name="Rectangle 114"/>
          <p:cNvSpPr>
            <a:spLocks noChangeArrowheads="1"/>
          </p:cNvSpPr>
          <p:nvPr/>
        </p:nvSpPr>
        <p:spPr bwMode="auto">
          <a:xfrm>
            <a:off x="5580063" y="3208338"/>
            <a:ext cx="2571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i="1">
                <a:solidFill>
                  <a:srgbClr val="000000"/>
                </a:solidFill>
                <a:latin typeface="Arial" charset="0"/>
              </a:rPr>
              <a:t>MC</a:t>
            </a:r>
            <a:endParaRPr lang="en-US"/>
          </a:p>
        </p:txBody>
      </p:sp>
      <p:sp>
        <p:nvSpPr>
          <p:cNvPr id="101" name="Rectangle 129"/>
          <p:cNvSpPr>
            <a:spLocks noChangeArrowheads="1"/>
          </p:cNvSpPr>
          <p:nvPr/>
        </p:nvSpPr>
        <p:spPr bwMode="auto">
          <a:xfrm>
            <a:off x="5494338" y="6405563"/>
            <a:ext cx="1973262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(cups of coffee per hour)</a:t>
            </a:r>
            <a:endParaRPr lang="en-US"/>
          </a:p>
        </p:txBody>
      </p:sp>
      <p:sp>
        <p:nvSpPr>
          <p:cNvPr id="102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400" smtClean="0"/>
              <a:t>Figure 4 </a:t>
            </a:r>
            <a:r>
              <a:rPr lang="en-US" altLang="en-US" sz="2400" smtClean="0"/>
              <a:t>Conrad’s Coffee Shop </a:t>
            </a:r>
            <a:r>
              <a:rPr lang="en-US" sz="2400" smtClean="0"/>
              <a:t>Average-Cost and Marginal-Cost Curves</a:t>
            </a:r>
            <a:endParaRPr lang="en-US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build="p" autoUpdateAnimBg="0"/>
      <p:bldP spid="100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of Typical Firm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1994" y="4129877"/>
            <a:ext cx="12" cy="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046023"/>
            <a:ext cx="8534400" cy="581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7"/>
          <p:cNvSpPr>
            <a:spLocks noChangeShapeType="1"/>
          </p:cNvSpPr>
          <p:nvPr/>
        </p:nvSpPr>
        <p:spPr bwMode="auto">
          <a:xfrm>
            <a:off x="2100262" y="2687638"/>
            <a:ext cx="87313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18"/>
          <p:cNvSpPr>
            <a:spLocks noChangeShapeType="1"/>
          </p:cNvSpPr>
          <p:nvPr/>
        </p:nvSpPr>
        <p:spPr bwMode="auto">
          <a:xfrm>
            <a:off x="2100262" y="2884488"/>
            <a:ext cx="87313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19"/>
          <p:cNvSpPr>
            <a:spLocks noChangeShapeType="1"/>
          </p:cNvSpPr>
          <p:nvPr/>
        </p:nvSpPr>
        <p:spPr bwMode="auto">
          <a:xfrm>
            <a:off x="2100262" y="3081338"/>
            <a:ext cx="87313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20"/>
          <p:cNvSpPr>
            <a:spLocks noChangeShapeType="1"/>
          </p:cNvSpPr>
          <p:nvPr/>
        </p:nvSpPr>
        <p:spPr bwMode="auto">
          <a:xfrm>
            <a:off x="2100262" y="3254375"/>
            <a:ext cx="87313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21"/>
          <p:cNvSpPr>
            <a:spLocks noChangeShapeType="1"/>
          </p:cNvSpPr>
          <p:nvPr/>
        </p:nvSpPr>
        <p:spPr bwMode="auto">
          <a:xfrm>
            <a:off x="2100262" y="3451225"/>
            <a:ext cx="87313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22"/>
          <p:cNvSpPr>
            <a:spLocks noChangeShapeType="1"/>
          </p:cNvSpPr>
          <p:nvPr/>
        </p:nvSpPr>
        <p:spPr bwMode="auto">
          <a:xfrm>
            <a:off x="2100262" y="3646488"/>
            <a:ext cx="87313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23"/>
          <p:cNvSpPr>
            <a:spLocks noChangeShapeType="1"/>
          </p:cNvSpPr>
          <p:nvPr/>
        </p:nvSpPr>
        <p:spPr bwMode="auto">
          <a:xfrm>
            <a:off x="2100262" y="3821113"/>
            <a:ext cx="87313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24"/>
          <p:cNvSpPr>
            <a:spLocks noChangeShapeType="1"/>
          </p:cNvSpPr>
          <p:nvPr/>
        </p:nvSpPr>
        <p:spPr bwMode="auto">
          <a:xfrm>
            <a:off x="2100262" y="4017963"/>
            <a:ext cx="87313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25"/>
          <p:cNvSpPr>
            <a:spLocks noChangeShapeType="1"/>
          </p:cNvSpPr>
          <p:nvPr/>
        </p:nvSpPr>
        <p:spPr bwMode="auto">
          <a:xfrm>
            <a:off x="2100262" y="4213225"/>
            <a:ext cx="87313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26"/>
          <p:cNvSpPr>
            <a:spLocks noChangeShapeType="1"/>
          </p:cNvSpPr>
          <p:nvPr/>
        </p:nvSpPr>
        <p:spPr bwMode="auto">
          <a:xfrm>
            <a:off x="2100262" y="4387850"/>
            <a:ext cx="87313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>
            <a:off x="2100262" y="4584700"/>
            <a:ext cx="87313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>
            <a:off x="2100262" y="4779963"/>
            <a:ext cx="87313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2100262" y="4954588"/>
            <a:ext cx="87313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2100262" y="5151438"/>
            <a:ext cx="87313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>
            <a:off x="2100262" y="5346700"/>
            <a:ext cx="87313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>
            <a:off x="2100262" y="5521325"/>
            <a:ext cx="87313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>
            <a:off x="2100262" y="5718175"/>
            <a:ext cx="87313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2100262" y="5892800"/>
            <a:ext cx="87313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2" name="Group 35"/>
          <p:cNvGrpSpPr>
            <a:grpSpLocks/>
          </p:cNvGrpSpPr>
          <p:nvPr/>
        </p:nvGrpSpPr>
        <p:grpSpPr bwMode="auto">
          <a:xfrm>
            <a:off x="2100262" y="2732088"/>
            <a:ext cx="4791075" cy="2986087"/>
            <a:chOff x="1326" y="1503"/>
            <a:chExt cx="3018" cy="1881"/>
          </a:xfrm>
        </p:grpSpPr>
        <p:sp>
          <p:nvSpPr>
            <p:cNvPr id="23" name="Line 36"/>
            <p:cNvSpPr>
              <a:spLocks noChangeShapeType="1"/>
            </p:cNvSpPr>
            <p:nvPr/>
          </p:nvSpPr>
          <p:spPr bwMode="auto">
            <a:xfrm flipH="1">
              <a:off x="1326" y="3260"/>
              <a:ext cx="220" cy="124"/>
            </a:xfrm>
            <a:prstGeom prst="line">
              <a:avLst/>
            </a:prstGeom>
            <a:noFill/>
            <a:ln w="65088">
              <a:solidFill>
                <a:srgbClr val="E17E2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7"/>
            <p:cNvSpPr>
              <a:spLocks noChangeShapeType="1"/>
            </p:cNvSpPr>
            <p:nvPr/>
          </p:nvSpPr>
          <p:spPr bwMode="auto">
            <a:xfrm flipH="1">
              <a:off x="1546" y="3164"/>
              <a:ext cx="205" cy="96"/>
            </a:xfrm>
            <a:prstGeom prst="line">
              <a:avLst/>
            </a:prstGeom>
            <a:noFill/>
            <a:ln w="65088">
              <a:solidFill>
                <a:srgbClr val="E17E2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8"/>
            <p:cNvSpPr>
              <a:spLocks noChangeShapeType="1"/>
            </p:cNvSpPr>
            <p:nvPr/>
          </p:nvSpPr>
          <p:spPr bwMode="auto">
            <a:xfrm flipH="1">
              <a:off x="1751" y="3095"/>
              <a:ext cx="220" cy="69"/>
            </a:xfrm>
            <a:prstGeom prst="line">
              <a:avLst/>
            </a:prstGeom>
            <a:noFill/>
            <a:ln w="65088">
              <a:solidFill>
                <a:srgbClr val="E17E2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39"/>
            <p:cNvSpPr>
              <a:spLocks noChangeShapeType="1"/>
            </p:cNvSpPr>
            <p:nvPr/>
          </p:nvSpPr>
          <p:spPr bwMode="auto">
            <a:xfrm flipH="1">
              <a:off x="1971" y="3054"/>
              <a:ext cx="219" cy="41"/>
            </a:xfrm>
            <a:prstGeom prst="line">
              <a:avLst/>
            </a:prstGeom>
            <a:noFill/>
            <a:ln w="65088">
              <a:solidFill>
                <a:srgbClr val="E17E2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40"/>
            <p:cNvSpPr>
              <a:spLocks noChangeShapeType="1"/>
            </p:cNvSpPr>
            <p:nvPr/>
          </p:nvSpPr>
          <p:spPr bwMode="auto">
            <a:xfrm flipH="1">
              <a:off x="2190" y="2999"/>
              <a:ext cx="220" cy="55"/>
            </a:xfrm>
            <a:prstGeom prst="line">
              <a:avLst/>
            </a:prstGeom>
            <a:noFill/>
            <a:ln w="65088">
              <a:solidFill>
                <a:srgbClr val="E17E2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41"/>
            <p:cNvSpPr>
              <a:spLocks noChangeShapeType="1"/>
            </p:cNvSpPr>
            <p:nvPr/>
          </p:nvSpPr>
          <p:spPr bwMode="auto">
            <a:xfrm flipH="1">
              <a:off x="2410" y="2931"/>
              <a:ext cx="206" cy="68"/>
            </a:xfrm>
            <a:prstGeom prst="line">
              <a:avLst/>
            </a:prstGeom>
            <a:noFill/>
            <a:ln w="65088">
              <a:solidFill>
                <a:srgbClr val="E17E2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42"/>
            <p:cNvSpPr>
              <a:spLocks noChangeShapeType="1"/>
            </p:cNvSpPr>
            <p:nvPr/>
          </p:nvSpPr>
          <p:spPr bwMode="auto">
            <a:xfrm flipH="1">
              <a:off x="2616" y="2835"/>
              <a:ext cx="219" cy="96"/>
            </a:xfrm>
            <a:prstGeom prst="line">
              <a:avLst/>
            </a:prstGeom>
            <a:noFill/>
            <a:ln w="65088">
              <a:solidFill>
                <a:srgbClr val="E17E2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43"/>
            <p:cNvSpPr>
              <a:spLocks noChangeShapeType="1"/>
            </p:cNvSpPr>
            <p:nvPr/>
          </p:nvSpPr>
          <p:spPr bwMode="auto">
            <a:xfrm flipH="1">
              <a:off x="2835" y="2711"/>
              <a:ext cx="220" cy="124"/>
            </a:xfrm>
            <a:prstGeom prst="line">
              <a:avLst/>
            </a:prstGeom>
            <a:noFill/>
            <a:ln w="65088">
              <a:solidFill>
                <a:srgbClr val="E17E2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44"/>
            <p:cNvSpPr>
              <a:spLocks noChangeShapeType="1"/>
            </p:cNvSpPr>
            <p:nvPr/>
          </p:nvSpPr>
          <p:spPr bwMode="auto">
            <a:xfrm flipH="1">
              <a:off x="3055" y="2574"/>
              <a:ext cx="219" cy="137"/>
            </a:xfrm>
            <a:prstGeom prst="line">
              <a:avLst/>
            </a:prstGeom>
            <a:noFill/>
            <a:ln w="65088">
              <a:solidFill>
                <a:srgbClr val="E17E2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45"/>
            <p:cNvSpPr>
              <a:spLocks noChangeShapeType="1"/>
            </p:cNvSpPr>
            <p:nvPr/>
          </p:nvSpPr>
          <p:spPr bwMode="auto">
            <a:xfrm flipH="1">
              <a:off x="3274" y="2409"/>
              <a:ext cx="206" cy="165"/>
            </a:xfrm>
            <a:prstGeom prst="line">
              <a:avLst/>
            </a:prstGeom>
            <a:noFill/>
            <a:ln w="65088">
              <a:solidFill>
                <a:srgbClr val="E17E2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46"/>
            <p:cNvSpPr>
              <a:spLocks noChangeShapeType="1"/>
            </p:cNvSpPr>
            <p:nvPr/>
          </p:nvSpPr>
          <p:spPr bwMode="auto">
            <a:xfrm flipH="1">
              <a:off x="3480" y="2217"/>
              <a:ext cx="219" cy="192"/>
            </a:xfrm>
            <a:prstGeom prst="line">
              <a:avLst/>
            </a:prstGeom>
            <a:noFill/>
            <a:ln w="65088">
              <a:solidFill>
                <a:srgbClr val="E17E2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47"/>
            <p:cNvSpPr>
              <a:spLocks noChangeShapeType="1"/>
            </p:cNvSpPr>
            <p:nvPr/>
          </p:nvSpPr>
          <p:spPr bwMode="auto">
            <a:xfrm flipH="1">
              <a:off x="3699" y="1997"/>
              <a:ext cx="220" cy="220"/>
            </a:xfrm>
            <a:prstGeom prst="line">
              <a:avLst/>
            </a:prstGeom>
            <a:noFill/>
            <a:ln w="65088">
              <a:solidFill>
                <a:srgbClr val="E17E2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48"/>
            <p:cNvSpPr>
              <a:spLocks noChangeShapeType="1"/>
            </p:cNvSpPr>
            <p:nvPr/>
          </p:nvSpPr>
          <p:spPr bwMode="auto">
            <a:xfrm flipH="1">
              <a:off x="3919" y="1764"/>
              <a:ext cx="219" cy="233"/>
            </a:xfrm>
            <a:prstGeom prst="line">
              <a:avLst/>
            </a:prstGeom>
            <a:noFill/>
            <a:ln w="65088">
              <a:solidFill>
                <a:srgbClr val="E17E2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49"/>
            <p:cNvSpPr>
              <a:spLocks noChangeShapeType="1"/>
            </p:cNvSpPr>
            <p:nvPr/>
          </p:nvSpPr>
          <p:spPr bwMode="auto">
            <a:xfrm flipH="1">
              <a:off x="4138" y="1503"/>
              <a:ext cx="206" cy="261"/>
            </a:xfrm>
            <a:prstGeom prst="line">
              <a:avLst/>
            </a:prstGeom>
            <a:noFill/>
            <a:ln w="65088">
              <a:solidFill>
                <a:srgbClr val="E17E2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" name="Line 50"/>
          <p:cNvSpPr>
            <a:spLocks noChangeShapeType="1"/>
          </p:cNvSpPr>
          <p:nvPr/>
        </p:nvSpPr>
        <p:spPr bwMode="auto">
          <a:xfrm>
            <a:off x="2427287" y="5980113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51"/>
          <p:cNvSpPr>
            <a:spLocks noChangeShapeType="1"/>
          </p:cNvSpPr>
          <p:nvPr/>
        </p:nvSpPr>
        <p:spPr bwMode="auto">
          <a:xfrm>
            <a:off x="2774950" y="5980113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52"/>
          <p:cNvSpPr>
            <a:spLocks noChangeShapeType="1"/>
          </p:cNvSpPr>
          <p:nvPr/>
        </p:nvSpPr>
        <p:spPr bwMode="auto">
          <a:xfrm>
            <a:off x="3101975" y="5980113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53"/>
          <p:cNvSpPr>
            <a:spLocks noChangeShapeType="1"/>
          </p:cNvSpPr>
          <p:nvPr/>
        </p:nvSpPr>
        <p:spPr bwMode="auto">
          <a:xfrm>
            <a:off x="3451225" y="5980113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54"/>
          <p:cNvSpPr>
            <a:spLocks noChangeShapeType="1"/>
          </p:cNvSpPr>
          <p:nvPr/>
        </p:nvSpPr>
        <p:spPr bwMode="auto">
          <a:xfrm>
            <a:off x="3798887" y="5980113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Line 55"/>
          <p:cNvSpPr>
            <a:spLocks noChangeShapeType="1"/>
          </p:cNvSpPr>
          <p:nvPr/>
        </p:nvSpPr>
        <p:spPr bwMode="auto">
          <a:xfrm>
            <a:off x="4148137" y="5980113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56"/>
          <p:cNvSpPr>
            <a:spLocks noChangeShapeType="1"/>
          </p:cNvSpPr>
          <p:nvPr/>
        </p:nvSpPr>
        <p:spPr bwMode="auto">
          <a:xfrm>
            <a:off x="4495800" y="5980113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Line 57"/>
          <p:cNvSpPr>
            <a:spLocks noChangeShapeType="1"/>
          </p:cNvSpPr>
          <p:nvPr/>
        </p:nvSpPr>
        <p:spPr bwMode="auto">
          <a:xfrm>
            <a:off x="4822825" y="5980113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58"/>
          <p:cNvSpPr>
            <a:spLocks noChangeShapeType="1"/>
          </p:cNvSpPr>
          <p:nvPr/>
        </p:nvSpPr>
        <p:spPr bwMode="auto">
          <a:xfrm>
            <a:off x="5170487" y="5980113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59"/>
          <p:cNvSpPr>
            <a:spLocks noChangeShapeType="1"/>
          </p:cNvSpPr>
          <p:nvPr/>
        </p:nvSpPr>
        <p:spPr bwMode="auto">
          <a:xfrm>
            <a:off x="5519737" y="5980113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Line 60"/>
          <p:cNvSpPr>
            <a:spLocks noChangeShapeType="1"/>
          </p:cNvSpPr>
          <p:nvPr/>
        </p:nvSpPr>
        <p:spPr bwMode="auto">
          <a:xfrm>
            <a:off x="5867400" y="5980113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Line 61"/>
          <p:cNvSpPr>
            <a:spLocks noChangeShapeType="1"/>
          </p:cNvSpPr>
          <p:nvPr/>
        </p:nvSpPr>
        <p:spPr bwMode="auto">
          <a:xfrm>
            <a:off x="6216650" y="5980113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62"/>
          <p:cNvSpPr>
            <a:spLocks noChangeShapeType="1"/>
          </p:cNvSpPr>
          <p:nvPr/>
        </p:nvSpPr>
        <p:spPr bwMode="auto">
          <a:xfrm>
            <a:off x="6543675" y="5980113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Line 63"/>
          <p:cNvSpPr>
            <a:spLocks noChangeShapeType="1"/>
          </p:cNvSpPr>
          <p:nvPr/>
        </p:nvSpPr>
        <p:spPr bwMode="auto">
          <a:xfrm>
            <a:off x="6891337" y="5980113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Freeform 64"/>
          <p:cNvSpPr>
            <a:spLocks/>
          </p:cNvSpPr>
          <p:nvPr/>
        </p:nvSpPr>
        <p:spPr bwMode="auto">
          <a:xfrm>
            <a:off x="2100262" y="1925638"/>
            <a:ext cx="5357813" cy="4162425"/>
          </a:xfrm>
          <a:custGeom>
            <a:avLst/>
            <a:gdLst>
              <a:gd name="T0" fmla="*/ 0 w 3375"/>
              <a:gd name="T1" fmla="*/ 0 h 2622"/>
              <a:gd name="T2" fmla="*/ 0 w 3375"/>
              <a:gd name="T3" fmla="*/ 2147483647 h 2622"/>
              <a:gd name="T4" fmla="*/ 2147483647 w 3375"/>
              <a:gd name="T5" fmla="*/ 2147483647 h 2622"/>
              <a:gd name="T6" fmla="*/ 0 60000 65536"/>
              <a:gd name="T7" fmla="*/ 0 60000 65536"/>
              <a:gd name="T8" fmla="*/ 0 60000 65536"/>
              <a:gd name="T9" fmla="*/ 0 w 3375"/>
              <a:gd name="T10" fmla="*/ 0 h 2622"/>
              <a:gd name="T11" fmla="*/ 3375 w 3375"/>
              <a:gd name="T12" fmla="*/ 2622 h 26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75" h="2622">
                <a:moveTo>
                  <a:pt x="0" y="0"/>
                </a:moveTo>
                <a:lnTo>
                  <a:pt x="0" y="2622"/>
                </a:lnTo>
                <a:lnTo>
                  <a:pt x="3375" y="2622"/>
                </a:lnTo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2" name="Group 65"/>
          <p:cNvGrpSpPr>
            <a:grpSpLocks/>
          </p:cNvGrpSpPr>
          <p:nvPr/>
        </p:nvGrpSpPr>
        <p:grpSpPr bwMode="auto">
          <a:xfrm>
            <a:off x="2362200" y="2667000"/>
            <a:ext cx="4594225" cy="2919413"/>
            <a:chOff x="1491" y="1462"/>
            <a:chExt cx="2894" cy="1839"/>
          </a:xfrm>
        </p:grpSpPr>
        <p:sp>
          <p:nvSpPr>
            <p:cNvPr id="53" name="Oval 66"/>
            <p:cNvSpPr>
              <a:spLocks noChangeArrowheads="1"/>
            </p:cNvSpPr>
            <p:nvPr/>
          </p:nvSpPr>
          <p:spPr bwMode="auto">
            <a:xfrm>
              <a:off x="1491" y="3219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Oval 67"/>
            <p:cNvSpPr>
              <a:spLocks noChangeArrowheads="1"/>
            </p:cNvSpPr>
            <p:nvPr/>
          </p:nvSpPr>
          <p:spPr bwMode="auto">
            <a:xfrm>
              <a:off x="1710" y="3123"/>
              <a:ext cx="83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Oval 68"/>
            <p:cNvSpPr>
              <a:spLocks noChangeArrowheads="1"/>
            </p:cNvSpPr>
            <p:nvPr/>
          </p:nvSpPr>
          <p:spPr bwMode="auto">
            <a:xfrm>
              <a:off x="1916" y="3054"/>
              <a:ext cx="82" cy="8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Oval 69"/>
            <p:cNvSpPr>
              <a:spLocks noChangeArrowheads="1"/>
            </p:cNvSpPr>
            <p:nvPr/>
          </p:nvSpPr>
          <p:spPr bwMode="auto">
            <a:xfrm>
              <a:off x="2136" y="3013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Oval 70"/>
            <p:cNvSpPr>
              <a:spLocks noChangeArrowheads="1"/>
            </p:cNvSpPr>
            <p:nvPr/>
          </p:nvSpPr>
          <p:spPr bwMode="auto">
            <a:xfrm>
              <a:off x="2355" y="2958"/>
              <a:ext cx="82" cy="8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Oval 71"/>
            <p:cNvSpPr>
              <a:spLocks noChangeArrowheads="1"/>
            </p:cNvSpPr>
            <p:nvPr/>
          </p:nvSpPr>
          <p:spPr bwMode="auto">
            <a:xfrm>
              <a:off x="2575" y="2890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Oval 72"/>
            <p:cNvSpPr>
              <a:spLocks noChangeArrowheads="1"/>
            </p:cNvSpPr>
            <p:nvPr/>
          </p:nvSpPr>
          <p:spPr bwMode="auto">
            <a:xfrm>
              <a:off x="2780" y="2793"/>
              <a:ext cx="83" cy="8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Oval 73"/>
            <p:cNvSpPr>
              <a:spLocks noChangeArrowheads="1"/>
            </p:cNvSpPr>
            <p:nvPr/>
          </p:nvSpPr>
          <p:spPr bwMode="auto">
            <a:xfrm>
              <a:off x="3000" y="2684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Oval 74"/>
            <p:cNvSpPr>
              <a:spLocks noChangeArrowheads="1"/>
            </p:cNvSpPr>
            <p:nvPr/>
          </p:nvSpPr>
          <p:spPr bwMode="auto">
            <a:xfrm>
              <a:off x="3206" y="2533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Oval 75"/>
            <p:cNvSpPr>
              <a:spLocks noChangeArrowheads="1"/>
            </p:cNvSpPr>
            <p:nvPr/>
          </p:nvSpPr>
          <p:spPr bwMode="auto">
            <a:xfrm>
              <a:off x="3439" y="2368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Oval 76"/>
            <p:cNvSpPr>
              <a:spLocks noChangeArrowheads="1"/>
            </p:cNvSpPr>
            <p:nvPr/>
          </p:nvSpPr>
          <p:spPr bwMode="auto">
            <a:xfrm>
              <a:off x="3631" y="2189"/>
              <a:ext cx="82" cy="8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Oval 77"/>
            <p:cNvSpPr>
              <a:spLocks noChangeArrowheads="1"/>
            </p:cNvSpPr>
            <p:nvPr/>
          </p:nvSpPr>
          <p:spPr bwMode="auto">
            <a:xfrm>
              <a:off x="3864" y="1956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Oval 78"/>
            <p:cNvSpPr>
              <a:spLocks noChangeArrowheads="1"/>
            </p:cNvSpPr>
            <p:nvPr/>
          </p:nvSpPr>
          <p:spPr bwMode="auto">
            <a:xfrm>
              <a:off x="4083" y="1723"/>
              <a:ext cx="83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Oval 79"/>
            <p:cNvSpPr>
              <a:spLocks noChangeArrowheads="1"/>
            </p:cNvSpPr>
            <p:nvPr/>
          </p:nvSpPr>
          <p:spPr bwMode="auto">
            <a:xfrm>
              <a:off x="4303" y="1462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" name="Rectangle 81"/>
          <p:cNvSpPr>
            <a:spLocks noChangeArrowheads="1"/>
          </p:cNvSpPr>
          <p:nvPr/>
        </p:nvSpPr>
        <p:spPr bwMode="auto">
          <a:xfrm>
            <a:off x="1252537" y="2532063"/>
            <a:ext cx="698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$18.00</a:t>
            </a:r>
            <a:endParaRPr lang="en-US"/>
          </a:p>
        </p:txBody>
      </p:sp>
      <p:sp>
        <p:nvSpPr>
          <p:cNvPr id="68" name="Rectangle 82"/>
          <p:cNvSpPr>
            <a:spLocks noChangeArrowheads="1"/>
          </p:cNvSpPr>
          <p:nvPr/>
        </p:nvSpPr>
        <p:spPr bwMode="auto">
          <a:xfrm>
            <a:off x="1382712" y="2916238"/>
            <a:ext cx="571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16.00</a:t>
            </a:r>
            <a:endParaRPr lang="en-US"/>
          </a:p>
        </p:txBody>
      </p:sp>
      <p:sp>
        <p:nvSpPr>
          <p:cNvPr id="69" name="Rectangle 83"/>
          <p:cNvSpPr>
            <a:spLocks noChangeArrowheads="1"/>
          </p:cNvSpPr>
          <p:nvPr/>
        </p:nvSpPr>
        <p:spPr bwMode="auto">
          <a:xfrm>
            <a:off x="1382712" y="3300413"/>
            <a:ext cx="571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14.00</a:t>
            </a:r>
            <a:endParaRPr lang="en-US"/>
          </a:p>
        </p:txBody>
      </p:sp>
      <p:sp>
        <p:nvSpPr>
          <p:cNvPr id="70" name="Rectangle 84"/>
          <p:cNvSpPr>
            <a:spLocks noChangeArrowheads="1"/>
          </p:cNvSpPr>
          <p:nvPr/>
        </p:nvSpPr>
        <p:spPr bwMode="auto">
          <a:xfrm>
            <a:off x="1382712" y="3684588"/>
            <a:ext cx="571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12.00</a:t>
            </a:r>
            <a:endParaRPr lang="en-US"/>
          </a:p>
        </p:txBody>
      </p:sp>
      <p:sp>
        <p:nvSpPr>
          <p:cNvPr id="71" name="Rectangle 85"/>
          <p:cNvSpPr>
            <a:spLocks noChangeArrowheads="1"/>
          </p:cNvSpPr>
          <p:nvPr/>
        </p:nvSpPr>
        <p:spPr bwMode="auto">
          <a:xfrm>
            <a:off x="1382712" y="4068763"/>
            <a:ext cx="571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10.00</a:t>
            </a:r>
            <a:endParaRPr lang="en-US"/>
          </a:p>
        </p:txBody>
      </p:sp>
      <p:sp>
        <p:nvSpPr>
          <p:cNvPr id="72" name="Rectangle 86"/>
          <p:cNvSpPr>
            <a:spLocks noChangeArrowheads="1"/>
          </p:cNvSpPr>
          <p:nvPr/>
        </p:nvSpPr>
        <p:spPr bwMode="auto">
          <a:xfrm>
            <a:off x="1506537" y="4452938"/>
            <a:ext cx="444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8.00</a:t>
            </a:r>
            <a:endParaRPr lang="en-US"/>
          </a:p>
        </p:txBody>
      </p:sp>
      <p:sp>
        <p:nvSpPr>
          <p:cNvPr id="73" name="Rectangle 87"/>
          <p:cNvSpPr>
            <a:spLocks noChangeArrowheads="1"/>
          </p:cNvSpPr>
          <p:nvPr/>
        </p:nvSpPr>
        <p:spPr bwMode="auto">
          <a:xfrm>
            <a:off x="1506537" y="4837113"/>
            <a:ext cx="444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6.00</a:t>
            </a:r>
            <a:endParaRPr lang="en-US"/>
          </a:p>
        </p:txBody>
      </p:sp>
      <p:sp>
        <p:nvSpPr>
          <p:cNvPr id="74" name="Rectangle 88"/>
          <p:cNvSpPr>
            <a:spLocks noChangeArrowheads="1"/>
          </p:cNvSpPr>
          <p:nvPr/>
        </p:nvSpPr>
        <p:spPr bwMode="auto">
          <a:xfrm>
            <a:off x="1506537" y="5221288"/>
            <a:ext cx="444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4.00</a:t>
            </a:r>
            <a:endParaRPr lang="en-US"/>
          </a:p>
        </p:txBody>
      </p:sp>
      <p:sp>
        <p:nvSpPr>
          <p:cNvPr id="75" name="Rectangle 90"/>
          <p:cNvSpPr>
            <a:spLocks noChangeArrowheads="1"/>
          </p:cNvSpPr>
          <p:nvPr/>
        </p:nvSpPr>
        <p:spPr bwMode="auto">
          <a:xfrm>
            <a:off x="6953250" y="2517775"/>
            <a:ext cx="304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>
                <a:solidFill>
                  <a:srgbClr val="000000"/>
                </a:solidFill>
                <a:latin typeface="Arial" charset="0"/>
              </a:rPr>
              <a:t>TC</a:t>
            </a:r>
            <a:endParaRPr lang="en-US"/>
          </a:p>
        </p:txBody>
      </p:sp>
      <p:sp>
        <p:nvSpPr>
          <p:cNvPr id="76" name="Rectangle 91"/>
          <p:cNvSpPr>
            <a:spLocks noChangeArrowheads="1"/>
          </p:cNvSpPr>
          <p:nvPr/>
        </p:nvSpPr>
        <p:spPr bwMode="auto">
          <a:xfrm>
            <a:off x="3375025" y="61055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77" name="Rectangle 92"/>
          <p:cNvSpPr>
            <a:spLocks noChangeArrowheads="1"/>
          </p:cNvSpPr>
          <p:nvPr/>
        </p:nvSpPr>
        <p:spPr bwMode="auto">
          <a:xfrm>
            <a:off x="2686050" y="61055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2</a:t>
            </a:r>
            <a:endParaRPr lang="en-US"/>
          </a:p>
        </p:txBody>
      </p:sp>
      <p:sp>
        <p:nvSpPr>
          <p:cNvPr id="78" name="Rectangle 93"/>
          <p:cNvSpPr>
            <a:spLocks noChangeArrowheads="1"/>
          </p:cNvSpPr>
          <p:nvPr/>
        </p:nvSpPr>
        <p:spPr bwMode="auto">
          <a:xfrm>
            <a:off x="4062412" y="61055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6</a:t>
            </a:r>
            <a:endParaRPr lang="en-US"/>
          </a:p>
        </p:txBody>
      </p:sp>
      <p:sp>
        <p:nvSpPr>
          <p:cNvPr id="79" name="Rectangle 94"/>
          <p:cNvSpPr>
            <a:spLocks noChangeArrowheads="1"/>
          </p:cNvSpPr>
          <p:nvPr/>
        </p:nvSpPr>
        <p:spPr bwMode="auto">
          <a:xfrm>
            <a:off x="4757737" y="61055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8</a:t>
            </a:r>
            <a:endParaRPr lang="en-US"/>
          </a:p>
        </p:txBody>
      </p:sp>
      <p:sp>
        <p:nvSpPr>
          <p:cNvPr id="80" name="Rectangle 95"/>
          <p:cNvSpPr>
            <a:spLocks noChangeArrowheads="1"/>
          </p:cNvSpPr>
          <p:nvPr/>
        </p:nvSpPr>
        <p:spPr bwMode="auto">
          <a:xfrm>
            <a:off x="6756400" y="61055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14</a:t>
            </a:r>
            <a:endParaRPr lang="en-US"/>
          </a:p>
        </p:txBody>
      </p:sp>
      <p:sp>
        <p:nvSpPr>
          <p:cNvPr id="81" name="Rectangle 96"/>
          <p:cNvSpPr>
            <a:spLocks noChangeArrowheads="1"/>
          </p:cNvSpPr>
          <p:nvPr/>
        </p:nvSpPr>
        <p:spPr bwMode="auto">
          <a:xfrm>
            <a:off x="6069012" y="61055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12</a:t>
            </a:r>
            <a:endParaRPr lang="en-US"/>
          </a:p>
        </p:txBody>
      </p:sp>
      <p:sp>
        <p:nvSpPr>
          <p:cNvPr id="82" name="Rectangle 97"/>
          <p:cNvSpPr>
            <a:spLocks noChangeArrowheads="1"/>
          </p:cNvSpPr>
          <p:nvPr/>
        </p:nvSpPr>
        <p:spPr bwMode="auto">
          <a:xfrm>
            <a:off x="5381625" y="61055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10</a:t>
            </a:r>
            <a:endParaRPr lang="en-US"/>
          </a:p>
        </p:txBody>
      </p:sp>
      <p:sp>
        <p:nvSpPr>
          <p:cNvPr id="83" name="Rectangle 98"/>
          <p:cNvSpPr>
            <a:spLocks noChangeArrowheads="1"/>
          </p:cNvSpPr>
          <p:nvPr/>
        </p:nvSpPr>
        <p:spPr bwMode="auto">
          <a:xfrm>
            <a:off x="1506537" y="5605463"/>
            <a:ext cx="444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2.00</a:t>
            </a:r>
            <a:endParaRPr lang="en-US"/>
          </a:p>
        </p:txBody>
      </p:sp>
      <p:sp>
        <p:nvSpPr>
          <p:cNvPr id="84" name="Rectangle 99"/>
          <p:cNvSpPr>
            <a:spLocks noChangeArrowheads="1"/>
          </p:cNvSpPr>
          <p:nvPr/>
        </p:nvSpPr>
        <p:spPr bwMode="auto">
          <a:xfrm>
            <a:off x="1397000" y="1885950"/>
            <a:ext cx="546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Arial" charset="0"/>
              </a:rPr>
              <a:t>Total</a:t>
            </a:r>
            <a:endParaRPr lang="en-US"/>
          </a:p>
        </p:txBody>
      </p:sp>
      <p:sp>
        <p:nvSpPr>
          <p:cNvPr id="85" name="Rectangle 100"/>
          <p:cNvSpPr>
            <a:spLocks noChangeArrowheads="1"/>
          </p:cNvSpPr>
          <p:nvPr/>
        </p:nvSpPr>
        <p:spPr bwMode="auto">
          <a:xfrm>
            <a:off x="1441450" y="2176463"/>
            <a:ext cx="50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Arial" charset="0"/>
              </a:rPr>
              <a:t>Cost</a:t>
            </a:r>
            <a:endParaRPr lang="en-US"/>
          </a:p>
        </p:txBody>
      </p:sp>
      <p:sp>
        <p:nvSpPr>
          <p:cNvPr id="86" name="Rectangle 101"/>
          <p:cNvSpPr>
            <a:spLocks noChangeArrowheads="1"/>
          </p:cNvSpPr>
          <p:nvPr/>
        </p:nvSpPr>
        <p:spPr bwMode="auto">
          <a:xfrm>
            <a:off x="1831975" y="611187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sp>
        <p:nvSpPr>
          <p:cNvPr id="89" name="Rectangle 80"/>
          <p:cNvSpPr>
            <a:spLocks noChangeArrowheads="1"/>
          </p:cNvSpPr>
          <p:nvPr/>
        </p:nvSpPr>
        <p:spPr bwMode="auto">
          <a:xfrm>
            <a:off x="3581400" y="2362200"/>
            <a:ext cx="218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Arial" charset="0"/>
              </a:rPr>
              <a:t>(a) Total-Cost Curve</a:t>
            </a:r>
            <a:endParaRPr lang="en-US"/>
          </a:p>
        </p:txBody>
      </p:sp>
      <p:sp>
        <p:nvSpPr>
          <p:cNvPr id="90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467600" cy="896112"/>
          </a:xfr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/>
              <a:t>Figure 5 Cost Curves of a Typical Firm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Figure 5 Cost Curves of a Typical Firm</a:t>
            </a:r>
            <a:endParaRPr lang="en-US" sz="3200" dirty="0"/>
          </a:p>
        </p:txBody>
      </p:sp>
      <p:sp>
        <p:nvSpPr>
          <p:cNvPr id="4" name="Freeform 17"/>
          <p:cNvSpPr>
            <a:spLocks/>
          </p:cNvSpPr>
          <p:nvPr/>
        </p:nvSpPr>
        <p:spPr bwMode="auto">
          <a:xfrm>
            <a:off x="1981200" y="2025650"/>
            <a:ext cx="5618163" cy="4162425"/>
          </a:xfrm>
          <a:custGeom>
            <a:avLst/>
            <a:gdLst>
              <a:gd name="T0" fmla="*/ 0 w 3539"/>
              <a:gd name="T1" fmla="*/ 0 h 2622"/>
              <a:gd name="T2" fmla="*/ 0 w 3539"/>
              <a:gd name="T3" fmla="*/ 2147483647 h 2622"/>
              <a:gd name="T4" fmla="*/ 2147483647 w 3539"/>
              <a:gd name="T5" fmla="*/ 2147483647 h 2622"/>
              <a:gd name="T6" fmla="*/ 0 60000 65536"/>
              <a:gd name="T7" fmla="*/ 0 60000 65536"/>
              <a:gd name="T8" fmla="*/ 0 60000 65536"/>
              <a:gd name="T9" fmla="*/ 0 w 3539"/>
              <a:gd name="T10" fmla="*/ 0 h 2622"/>
              <a:gd name="T11" fmla="*/ 3539 w 3539"/>
              <a:gd name="T12" fmla="*/ 2622 h 26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39" h="2622">
                <a:moveTo>
                  <a:pt x="0" y="0"/>
                </a:moveTo>
                <a:lnTo>
                  <a:pt x="0" y="2622"/>
                </a:lnTo>
                <a:lnTo>
                  <a:pt x="3539" y="2622"/>
                </a:lnTo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18"/>
          <p:cNvSpPr>
            <a:spLocks noChangeShapeType="1"/>
          </p:cNvSpPr>
          <p:nvPr/>
        </p:nvSpPr>
        <p:spPr bwMode="auto">
          <a:xfrm>
            <a:off x="1981200" y="2874962"/>
            <a:ext cx="1079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19"/>
          <p:cNvSpPr>
            <a:spLocks noChangeShapeType="1"/>
          </p:cNvSpPr>
          <p:nvPr/>
        </p:nvSpPr>
        <p:spPr bwMode="auto">
          <a:xfrm>
            <a:off x="1981200" y="3159125"/>
            <a:ext cx="1079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20"/>
          <p:cNvSpPr>
            <a:spLocks noChangeShapeType="1"/>
          </p:cNvSpPr>
          <p:nvPr/>
        </p:nvSpPr>
        <p:spPr bwMode="auto">
          <a:xfrm>
            <a:off x="1981200" y="3421062"/>
            <a:ext cx="1079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21"/>
          <p:cNvSpPr>
            <a:spLocks noChangeShapeType="1"/>
          </p:cNvSpPr>
          <p:nvPr/>
        </p:nvSpPr>
        <p:spPr bwMode="auto">
          <a:xfrm>
            <a:off x="1981200" y="3703637"/>
            <a:ext cx="1079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22"/>
          <p:cNvSpPr>
            <a:spLocks noChangeShapeType="1"/>
          </p:cNvSpPr>
          <p:nvPr/>
        </p:nvSpPr>
        <p:spPr bwMode="auto">
          <a:xfrm>
            <a:off x="1981200" y="3987800"/>
            <a:ext cx="1079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23"/>
          <p:cNvSpPr>
            <a:spLocks noChangeShapeType="1"/>
          </p:cNvSpPr>
          <p:nvPr/>
        </p:nvSpPr>
        <p:spPr bwMode="auto">
          <a:xfrm>
            <a:off x="1981200" y="4248150"/>
            <a:ext cx="1079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24"/>
          <p:cNvSpPr>
            <a:spLocks noChangeShapeType="1"/>
          </p:cNvSpPr>
          <p:nvPr/>
        </p:nvSpPr>
        <p:spPr bwMode="auto">
          <a:xfrm>
            <a:off x="1981200" y="4532312"/>
            <a:ext cx="1079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25"/>
          <p:cNvSpPr>
            <a:spLocks noChangeShapeType="1"/>
          </p:cNvSpPr>
          <p:nvPr/>
        </p:nvSpPr>
        <p:spPr bwMode="auto">
          <a:xfrm>
            <a:off x="1981200" y="4814887"/>
            <a:ext cx="1079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26"/>
          <p:cNvSpPr>
            <a:spLocks noChangeShapeType="1"/>
          </p:cNvSpPr>
          <p:nvPr/>
        </p:nvSpPr>
        <p:spPr bwMode="auto">
          <a:xfrm>
            <a:off x="1981200" y="5076825"/>
            <a:ext cx="1079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>
            <a:off x="1981200" y="5359400"/>
            <a:ext cx="1079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>
            <a:off x="1981200" y="5643562"/>
            <a:ext cx="1079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1981200" y="5905500"/>
            <a:ext cx="1079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7" name="Group 30"/>
          <p:cNvGrpSpPr>
            <a:grpSpLocks/>
          </p:cNvGrpSpPr>
          <p:nvPr/>
        </p:nvGrpSpPr>
        <p:grpSpPr bwMode="auto">
          <a:xfrm>
            <a:off x="2286000" y="2874962"/>
            <a:ext cx="4811713" cy="2268538"/>
            <a:chOff x="1462" y="1530"/>
            <a:chExt cx="3031" cy="1429"/>
          </a:xfrm>
        </p:grpSpPr>
        <p:sp>
          <p:nvSpPr>
            <p:cNvPr id="18" name="Line 31"/>
            <p:cNvSpPr>
              <a:spLocks noChangeShapeType="1"/>
            </p:cNvSpPr>
            <p:nvPr/>
          </p:nvSpPr>
          <p:spPr bwMode="auto">
            <a:xfrm flipH="1" flipV="1">
              <a:off x="1462" y="1530"/>
              <a:ext cx="233" cy="769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2"/>
            <p:cNvSpPr>
              <a:spLocks noChangeShapeType="1"/>
            </p:cNvSpPr>
            <p:nvPr/>
          </p:nvSpPr>
          <p:spPr bwMode="auto">
            <a:xfrm flipH="1" flipV="1">
              <a:off x="1695" y="2299"/>
              <a:ext cx="233" cy="288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3"/>
            <p:cNvSpPr>
              <a:spLocks noChangeShapeType="1"/>
            </p:cNvSpPr>
            <p:nvPr/>
          </p:nvSpPr>
          <p:spPr bwMode="auto">
            <a:xfrm flipH="1" flipV="1">
              <a:off x="1928" y="2587"/>
              <a:ext cx="233" cy="193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4"/>
            <p:cNvSpPr>
              <a:spLocks noChangeShapeType="1"/>
            </p:cNvSpPr>
            <p:nvPr/>
          </p:nvSpPr>
          <p:spPr bwMode="auto">
            <a:xfrm flipH="1" flipV="1">
              <a:off x="2161" y="2780"/>
              <a:ext cx="233" cy="110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5"/>
            <p:cNvSpPr>
              <a:spLocks noChangeShapeType="1"/>
            </p:cNvSpPr>
            <p:nvPr/>
          </p:nvSpPr>
          <p:spPr bwMode="auto">
            <a:xfrm flipH="1" flipV="1">
              <a:off x="2394" y="2890"/>
              <a:ext cx="234" cy="54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6"/>
            <p:cNvSpPr>
              <a:spLocks noChangeShapeType="1"/>
            </p:cNvSpPr>
            <p:nvPr/>
          </p:nvSpPr>
          <p:spPr bwMode="auto">
            <a:xfrm flipH="1" flipV="1">
              <a:off x="2628" y="2944"/>
              <a:ext cx="233" cy="14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7"/>
            <p:cNvSpPr>
              <a:spLocks noChangeShapeType="1"/>
            </p:cNvSpPr>
            <p:nvPr/>
          </p:nvSpPr>
          <p:spPr bwMode="auto">
            <a:xfrm flipH="1">
              <a:off x="2861" y="2958"/>
              <a:ext cx="233" cy="1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8"/>
            <p:cNvSpPr>
              <a:spLocks noChangeShapeType="1"/>
            </p:cNvSpPr>
            <p:nvPr/>
          </p:nvSpPr>
          <p:spPr bwMode="auto">
            <a:xfrm flipH="1">
              <a:off x="3094" y="2931"/>
              <a:ext cx="233" cy="27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39"/>
            <p:cNvSpPr>
              <a:spLocks noChangeShapeType="1"/>
            </p:cNvSpPr>
            <p:nvPr/>
          </p:nvSpPr>
          <p:spPr bwMode="auto">
            <a:xfrm flipH="1">
              <a:off x="3327" y="2903"/>
              <a:ext cx="233" cy="28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40"/>
            <p:cNvSpPr>
              <a:spLocks noChangeShapeType="1"/>
            </p:cNvSpPr>
            <p:nvPr/>
          </p:nvSpPr>
          <p:spPr bwMode="auto">
            <a:xfrm flipH="1">
              <a:off x="3560" y="2876"/>
              <a:ext cx="234" cy="27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41"/>
            <p:cNvSpPr>
              <a:spLocks noChangeShapeType="1"/>
            </p:cNvSpPr>
            <p:nvPr/>
          </p:nvSpPr>
          <p:spPr bwMode="auto">
            <a:xfrm flipH="1">
              <a:off x="3794" y="2821"/>
              <a:ext cx="233" cy="55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42"/>
            <p:cNvSpPr>
              <a:spLocks noChangeShapeType="1"/>
            </p:cNvSpPr>
            <p:nvPr/>
          </p:nvSpPr>
          <p:spPr bwMode="auto">
            <a:xfrm flipH="1">
              <a:off x="4027" y="2780"/>
              <a:ext cx="233" cy="41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43"/>
            <p:cNvSpPr>
              <a:spLocks noChangeShapeType="1"/>
            </p:cNvSpPr>
            <p:nvPr/>
          </p:nvSpPr>
          <p:spPr bwMode="auto">
            <a:xfrm flipH="1">
              <a:off x="4260" y="2738"/>
              <a:ext cx="233" cy="42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" name="Group 44"/>
          <p:cNvGrpSpPr>
            <a:grpSpLocks/>
          </p:cNvGrpSpPr>
          <p:nvPr/>
        </p:nvGrpSpPr>
        <p:grpSpPr bwMode="auto">
          <a:xfrm>
            <a:off x="2286000" y="4946650"/>
            <a:ext cx="4811713" cy="546100"/>
            <a:chOff x="1462" y="2835"/>
            <a:chExt cx="3031" cy="344"/>
          </a:xfrm>
        </p:grpSpPr>
        <p:sp>
          <p:nvSpPr>
            <p:cNvPr id="32" name="Line 45"/>
            <p:cNvSpPr>
              <a:spLocks noChangeShapeType="1"/>
            </p:cNvSpPr>
            <p:nvPr/>
          </p:nvSpPr>
          <p:spPr bwMode="auto">
            <a:xfrm flipH="1" flipV="1">
              <a:off x="1462" y="2917"/>
              <a:ext cx="233" cy="69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46"/>
            <p:cNvSpPr>
              <a:spLocks noChangeShapeType="1"/>
            </p:cNvSpPr>
            <p:nvPr/>
          </p:nvSpPr>
          <p:spPr bwMode="auto">
            <a:xfrm flipH="1" flipV="1">
              <a:off x="1695" y="2986"/>
              <a:ext cx="233" cy="68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47"/>
            <p:cNvSpPr>
              <a:spLocks noChangeShapeType="1"/>
            </p:cNvSpPr>
            <p:nvPr/>
          </p:nvSpPr>
          <p:spPr bwMode="auto">
            <a:xfrm flipH="1" flipV="1">
              <a:off x="1928" y="3054"/>
              <a:ext cx="233" cy="69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48"/>
            <p:cNvSpPr>
              <a:spLocks noChangeShapeType="1"/>
            </p:cNvSpPr>
            <p:nvPr/>
          </p:nvSpPr>
          <p:spPr bwMode="auto">
            <a:xfrm flipH="1" flipV="1">
              <a:off x="2161" y="3123"/>
              <a:ext cx="233" cy="55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49"/>
            <p:cNvSpPr>
              <a:spLocks noChangeShapeType="1"/>
            </p:cNvSpPr>
            <p:nvPr/>
          </p:nvSpPr>
          <p:spPr bwMode="auto">
            <a:xfrm flipH="1">
              <a:off x="2394" y="3178"/>
              <a:ext cx="234" cy="1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50"/>
            <p:cNvSpPr>
              <a:spLocks noChangeShapeType="1"/>
            </p:cNvSpPr>
            <p:nvPr/>
          </p:nvSpPr>
          <p:spPr bwMode="auto">
            <a:xfrm flipH="1">
              <a:off x="2628" y="3164"/>
              <a:ext cx="233" cy="14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51"/>
            <p:cNvSpPr>
              <a:spLocks noChangeShapeType="1"/>
            </p:cNvSpPr>
            <p:nvPr/>
          </p:nvSpPr>
          <p:spPr bwMode="auto">
            <a:xfrm flipH="1">
              <a:off x="2861" y="3123"/>
              <a:ext cx="233" cy="41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52"/>
            <p:cNvSpPr>
              <a:spLocks noChangeShapeType="1"/>
            </p:cNvSpPr>
            <p:nvPr/>
          </p:nvSpPr>
          <p:spPr bwMode="auto">
            <a:xfrm flipH="1">
              <a:off x="3094" y="3082"/>
              <a:ext cx="233" cy="41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53"/>
            <p:cNvSpPr>
              <a:spLocks noChangeShapeType="1"/>
            </p:cNvSpPr>
            <p:nvPr/>
          </p:nvSpPr>
          <p:spPr bwMode="auto">
            <a:xfrm flipH="1">
              <a:off x="3327" y="3041"/>
              <a:ext cx="233" cy="41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54"/>
            <p:cNvSpPr>
              <a:spLocks noChangeShapeType="1"/>
            </p:cNvSpPr>
            <p:nvPr/>
          </p:nvSpPr>
          <p:spPr bwMode="auto">
            <a:xfrm flipH="1">
              <a:off x="3560" y="2999"/>
              <a:ext cx="234" cy="42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55"/>
            <p:cNvSpPr>
              <a:spLocks noChangeShapeType="1"/>
            </p:cNvSpPr>
            <p:nvPr/>
          </p:nvSpPr>
          <p:spPr bwMode="auto">
            <a:xfrm flipH="1">
              <a:off x="3794" y="2944"/>
              <a:ext cx="233" cy="55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56"/>
            <p:cNvSpPr>
              <a:spLocks noChangeShapeType="1"/>
            </p:cNvSpPr>
            <p:nvPr/>
          </p:nvSpPr>
          <p:spPr bwMode="auto">
            <a:xfrm flipH="1">
              <a:off x="4027" y="2890"/>
              <a:ext cx="233" cy="54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57"/>
            <p:cNvSpPr>
              <a:spLocks noChangeShapeType="1"/>
            </p:cNvSpPr>
            <p:nvPr/>
          </p:nvSpPr>
          <p:spPr bwMode="auto">
            <a:xfrm flipH="1">
              <a:off x="4260" y="2835"/>
              <a:ext cx="233" cy="55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" name="Group 58"/>
          <p:cNvGrpSpPr>
            <a:grpSpLocks/>
          </p:cNvGrpSpPr>
          <p:nvPr/>
        </p:nvGrpSpPr>
        <p:grpSpPr bwMode="auto">
          <a:xfrm>
            <a:off x="2286000" y="3987800"/>
            <a:ext cx="4811713" cy="2047875"/>
            <a:chOff x="1462" y="2231"/>
            <a:chExt cx="3031" cy="1290"/>
          </a:xfrm>
        </p:grpSpPr>
        <p:sp>
          <p:nvSpPr>
            <p:cNvPr id="46" name="Line 59"/>
            <p:cNvSpPr>
              <a:spLocks noChangeShapeType="1"/>
            </p:cNvSpPr>
            <p:nvPr/>
          </p:nvSpPr>
          <p:spPr bwMode="auto">
            <a:xfrm flipH="1" flipV="1">
              <a:off x="1462" y="2231"/>
              <a:ext cx="233" cy="686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60"/>
            <p:cNvSpPr>
              <a:spLocks noChangeShapeType="1"/>
            </p:cNvSpPr>
            <p:nvPr/>
          </p:nvSpPr>
          <p:spPr bwMode="auto">
            <a:xfrm flipH="1" flipV="1">
              <a:off x="1695" y="2917"/>
              <a:ext cx="233" cy="233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61"/>
            <p:cNvSpPr>
              <a:spLocks noChangeShapeType="1"/>
            </p:cNvSpPr>
            <p:nvPr/>
          </p:nvSpPr>
          <p:spPr bwMode="auto">
            <a:xfrm flipH="1" flipV="1">
              <a:off x="1928" y="3150"/>
              <a:ext cx="233" cy="124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62"/>
            <p:cNvSpPr>
              <a:spLocks noChangeShapeType="1"/>
            </p:cNvSpPr>
            <p:nvPr/>
          </p:nvSpPr>
          <p:spPr bwMode="auto">
            <a:xfrm flipH="1" flipV="1">
              <a:off x="2161" y="3274"/>
              <a:ext cx="233" cy="69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63"/>
            <p:cNvSpPr>
              <a:spLocks noChangeShapeType="1"/>
            </p:cNvSpPr>
            <p:nvPr/>
          </p:nvSpPr>
          <p:spPr bwMode="auto">
            <a:xfrm flipH="1" flipV="1">
              <a:off x="2394" y="3343"/>
              <a:ext cx="234" cy="41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64"/>
            <p:cNvSpPr>
              <a:spLocks noChangeShapeType="1"/>
            </p:cNvSpPr>
            <p:nvPr/>
          </p:nvSpPr>
          <p:spPr bwMode="auto">
            <a:xfrm flipH="1" flipV="1">
              <a:off x="2628" y="3384"/>
              <a:ext cx="233" cy="27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65"/>
            <p:cNvSpPr>
              <a:spLocks noChangeShapeType="1"/>
            </p:cNvSpPr>
            <p:nvPr/>
          </p:nvSpPr>
          <p:spPr bwMode="auto">
            <a:xfrm flipH="1" flipV="1">
              <a:off x="2861" y="3411"/>
              <a:ext cx="233" cy="28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66"/>
            <p:cNvSpPr>
              <a:spLocks noChangeShapeType="1"/>
            </p:cNvSpPr>
            <p:nvPr/>
          </p:nvSpPr>
          <p:spPr bwMode="auto">
            <a:xfrm flipH="1" flipV="1">
              <a:off x="3094" y="3439"/>
              <a:ext cx="233" cy="27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67"/>
            <p:cNvSpPr>
              <a:spLocks noChangeShapeType="1"/>
            </p:cNvSpPr>
            <p:nvPr/>
          </p:nvSpPr>
          <p:spPr bwMode="auto">
            <a:xfrm flipH="1" flipV="1">
              <a:off x="3327" y="3466"/>
              <a:ext cx="233" cy="14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68"/>
            <p:cNvSpPr>
              <a:spLocks noChangeShapeType="1"/>
            </p:cNvSpPr>
            <p:nvPr/>
          </p:nvSpPr>
          <p:spPr bwMode="auto">
            <a:xfrm flipH="1" flipV="1">
              <a:off x="3560" y="3480"/>
              <a:ext cx="234" cy="14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69"/>
            <p:cNvSpPr>
              <a:spLocks noChangeShapeType="1"/>
            </p:cNvSpPr>
            <p:nvPr/>
          </p:nvSpPr>
          <p:spPr bwMode="auto">
            <a:xfrm flipH="1">
              <a:off x="3794" y="3494"/>
              <a:ext cx="233" cy="1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70"/>
            <p:cNvSpPr>
              <a:spLocks noChangeShapeType="1"/>
            </p:cNvSpPr>
            <p:nvPr/>
          </p:nvSpPr>
          <p:spPr bwMode="auto">
            <a:xfrm flipH="1" flipV="1">
              <a:off x="4027" y="3494"/>
              <a:ext cx="233" cy="13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71"/>
            <p:cNvSpPr>
              <a:spLocks noChangeShapeType="1"/>
            </p:cNvSpPr>
            <p:nvPr/>
          </p:nvSpPr>
          <p:spPr bwMode="auto">
            <a:xfrm flipH="1" flipV="1">
              <a:off x="4260" y="3507"/>
              <a:ext cx="233" cy="14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" name="Line 72"/>
          <p:cNvSpPr>
            <a:spLocks noChangeShapeType="1"/>
          </p:cNvSpPr>
          <p:nvPr/>
        </p:nvSpPr>
        <p:spPr bwMode="auto">
          <a:xfrm>
            <a:off x="2351088" y="6080125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Line 73"/>
          <p:cNvSpPr>
            <a:spLocks noChangeShapeType="1"/>
          </p:cNvSpPr>
          <p:nvPr/>
        </p:nvSpPr>
        <p:spPr bwMode="auto">
          <a:xfrm>
            <a:off x="2720975" y="6080125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Line 74"/>
          <p:cNvSpPr>
            <a:spLocks noChangeShapeType="1"/>
          </p:cNvSpPr>
          <p:nvPr/>
        </p:nvSpPr>
        <p:spPr bwMode="auto">
          <a:xfrm>
            <a:off x="3090863" y="6080125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" name="Line 75"/>
          <p:cNvSpPr>
            <a:spLocks noChangeShapeType="1"/>
          </p:cNvSpPr>
          <p:nvPr/>
        </p:nvSpPr>
        <p:spPr bwMode="auto">
          <a:xfrm>
            <a:off x="3440113" y="6080125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Line 76"/>
          <p:cNvSpPr>
            <a:spLocks noChangeShapeType="1"/>
          </p:cNvSpPr>
          <p:nvPr/>
        </p:nvSpPr>
        <p:spPr bwMode="auto">
          <a:xfrm>
            <a:off x="3810000" y="6080125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Line 77"/>
          <p:cNvSpPr>
            <a:spLocks noChangeShapeType="1"/>
          </p:cNvSpPr>
          <p:nvPr/>
        </p:nvSpPr>
        <p:spPr bwMode="auto">
          <a:xfrm>
            <a:off x="4179888" y="6080125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" name="Line 78"/>
          <p:cNvSpPr>
            <a:spLocks noChangeShapeType="1"/>
          </p:cNvSpPr>
          <p:nvPr/>
        </p:nvSpPr>
        <p:spPr bwMode="auto">
          <a:xfrm>
            <a:off x="4527550" y="6080125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" name="Line 79"/>
          <p:cNvSpPr>
            <a:spLocks noChangeShapeType="1"/>
          </p:cNvSpPr>
          <p:nvPr/>
        </p:nvSpPr>
        <p:spPr bwMode="auto">
          <a:xfrm>
            <a:off x="4899025" y="6080125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Line 80"/>
          <p:cNvSpPr>
            <a:spLocks noChangeShapeType="1"/>
          </p:cNvSpPr>
          <p:nvPr/>
        </p:nvSpPr>
        <p:spPr bwMode="auto">
          <a:xfrm>
            <a:off x="5246688" y="6080125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" name="Line 81"/>
          <p:cNvSpPr>
            <a:spLocks noChangeShapeType="1"/>
          </p:cNvSpPr>
          <p:nvPr/>
        </p:nvSpPr>
        <p:spPr bwMode="auto">
          <a:xfrm>
            <a:off x="5616575" y="6080125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Line 82"/>
          <p:cNvSpPr>
            <a:spLocks noChangeShapeType="1"/>
          </p:cNvSpPr>
          <p:nvPr/>
        </p:nvSpPr>
        <p:spPr bwMode="auto">
          <a:xfrm>
            <a:off x="5988050" y="6080125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Line 83"/>
          <p:cNvSpPr>
            <a:spLocks noChangeShapeType="1"/>
          </p:cNvSpPr>
          <p:nvPr/>
        </p:nvSpPr>
        <p:spPr bwMode="auto">
          <a:xfrm>
            <a:off x="6335713" y="6080125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Line 84"/>
          <p:cNvSpPr>
            <a:spLocks noChangeShapeType="1"/>
          </p:cNvSpPr>
          <p:nvPr/>
        </p:nvSpPr>
        <p:spPr bwMode="auto">
          <a:xfrm>
            <a:off x="6705600" y="6080125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Line 85"/>
          <p:cNvSpPr>
            <a:spLocks noChangeShapeType="1"/>
          </p:cNvSpPr>
          <p:nvPr/>
        </p:nvSpPr>
        <p:spPr bwMode="auto">
          <a:xfrm>
            <a:off x="7075488" y="6080125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3" name="Group 86"/>
          <p:cNvGrpSpPr>
            <a:grpSpLocks/>
          </p:cNvGrpSpPr>
          <p:nvPr/>
        </p:nvGrpSpPr>
        <p:grpSpPr bwMode="auto">
          <a:xfrm>
            <a:off x="2111375" y="3746500"/>
            <a:ext cx="4811713" cy="2008187"/>
            <a:chOff x="1352" y="2079"/>
            <a:chExt cx="3031" cy="1265"/>
          </a:xfrm>
        </p:grpSpPr>
        <p:sp>
          <p:nvSpPr>
            <p:cNvPr id="74" name="Line 87"/>
            <p:cNvSpPr>
              <a:spLocks noChangeShapeType="1"/>
            </p:cNvSpPr>
            <p:nvPr/>
          </p:nvSpPr>
          <p:spPr bwMode="auto">
            <a:xfrm flipH="1" flipV="1">
              <a:off x="1352" y="2917"/>
              <a:ext cx="233" cy="137"/>
            </a:xfrm>
            <a:prstGeom prst="line">
              <a:avLst/>
            </a:prstGeom>
            <a:noFill/>
            <a:ln w="65088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88"/>
            <p:cNvSpPr>
              <a:spLocks noChangeShapeType="1"/>
            </p:cNvSpPr>
            <p:nvPr/>
          </p:nvSpPr>
          <p:spPr bwMode="auto">
            <a:xfrm flipH="1" flipV="1">
              <a:off x="1585" y="3054"/>
              <a:ext cx="233" cy="151"/>
            </a:xfrm>
            <a:prstGeom prst="line">
              <a:avLst/>
            </a:prstGeom>
            <a:noFill/>
            <a:ln w="65088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89"/>
            <p:cNvSpPr>
              <a:spLocks noChangeShapeType="1"/>
            </p:cNvSpPr>
            <p:nvPr/>
          </p:nvSpPr>
          <p:spPr bwMode="auto">
            <a:xfrm flipH="1" flipV="1">
              <a:off x="1818" y="3205"/>
              <a:ext cx="233" cy="138"/>
            </a:xfrm>
            <a:prstGeom prst="line">
              <a:avLst/>
            </a:prstGeom>
            <a:noFill/>
            <a:ln w="65088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90"/>
            <p:cNvSpPr>
              <a:spLocks noChangeShapeType="1"/>
            </p:cNvSpPr>
            <p:nvPr/>
          </p:nvSpPr>
          <p:spPr bwMode="auto">
            <a:xfrm flipH="1">
              <a:off x="2051" y="3343"/>
              <a:ext cx="234" cy="1"/>
            </a:xfrm>
            <a:prstGeom prst="line">
              <a:avLst/>
            </a:prstGeom>
            <a:noFill/>
            <a:ln w="65088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91"/>
            <p:cNvSpPr>
              <a:spLocks noChangeShapeType="1"/>
            </p:cNvSpPr>
            <p:nvPr/>
          </p:nvSpPr>
          <p:spPr bwMode="auto">
            <a:xfrm flipH="1">
              <a:off x="2285" y="3205"/>
              <a:ext cx="233" cy="138"/>
            </a:xfrm>
            <a:prstGeom prst="line">
              <a:avLst/>
            </a:prstGeom>
            <a:noFill/>
            <a:ln w="65088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92"/>
            <p:cNvSpPr>
              <a:spLocks noChangeShapeType="1"/>
            </p:cNvSpPr>
            <p:nvPr/>
          </p:nvSpPr>
          <p:spPr bwMode="auto">
            <a:xfrm flipH="1">
              <a:off x="2518" y="3054"/>
              <a:ext cx="233" cy="151"/>
            </a:xfrm>
            <a:prstGeom prst="line">
              <a:avLst/>
            </a:prstGeom>
            <a:noFill/>
            <a:ln w="65088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93"/>
            <p:cNvSpPr>
              <a:spLocks noChangeShapeType="1"/>
            </p:cNvSpPr>
            <p:nvPr/>
          </p:nvSpPr>
          <p:spPr bwMode="auto">
            <a:xfrm flipH="1">
              <a:off x="2751" y="2917"/>
              <a:ext cx="233" cy="137"/>
            </a:xfrm>
            <a:prstGeom prst="line">
              <a:avLst/>
            </a:prstGeom>
            <a:noFill/>
            <a:ln w="65088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94"/>
            <p:cNvSpPr>
              <a:spLocks noChangeShapeType="1"/>
            </p:cNvSpPr>
            <p:nvPr/>
          </p:nvSpPr>
          <p:spPr bwMode="auto">
            <a:xfrm flipH="1">
              <a:off x="2984" y="2780"/>
              <a:ext cx="233" cy="137"/>
            </a:xfrm>
            <a:prstGeom prst="line">
              <a:avLst/>
            </a:prstGeom>
            <a:noFill/>
            <a:ln w="65088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95"/>
            <p:cNvSpPr>
              <a:spLocks noChangeShapeType="1"/>
            </p:cNvSpPr>
            <p:nvPr/>
          </p:nvSpPr>
          <p:spPr bwMode="auto">
            <a:xfrm flipH="1">
              <a:off x="3217" y="2642"/>
              <a:ext cx="234" cy="138"/>
            </a:xfrm>
            <a:prstGeom prst="line">
              <a:avLst/>
            </a:prstGeom>
            <a:noFill/>
            <a:ln w="65088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96"/>
            <p:cNvSpPr>
              <a:spLocks noChangeShapeType="1"/>
            </p:cNvSpPr>
            <p:nvPr/>
          </p:nvSpPr>
          <p:spPr bwMode="auto">
            <a:xfrm flipH="1">
              <a:off x="3451" y="2505"/>
              <a:ext cx="233" cy="137"/>
            </a:xfrm>
            <a:prstGeom prst="line">
              <a:avLst/>
            </a:prstGeom>
            <a:noFill/>
            <a:ln w="65088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97"/>
            <p:cNvSpPr>
              <a:spLocks noChangeShapeType="1"/>
            </p:cNvSpPr>
            <p:nvPr/>
          </p:nvSpPr>
          <p:spPr bwMode="auto">
            <a:xfrm flipH="1">
              <a:off x="3684" y="2368"/>
              <a:ext cx="233" cy="137"/>
            </a:xfrm>
            <a:prstGeom prst="line">
              <a:avLst/>
            </a:prstGeom>
            <a:noFill/>
            <a:ln w="65088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98"/>
            <p:cNvSpPr>
              <a:spLocks noChangeShapeType="1"/>
            </p:cNvSpPr>
            <p:nvPr/>
          </p:nvSpPr>
          <p:spPr bwMode="auto">
            <a:xfrm flipH="1">
              <a:off x="3917" y="2231"/>
              <a:ext cx="233" cy="137"/>
            </a:xfrm>
            <a:prstGeom prst="line">
              <a:avLst/>
            </a:prstGeom>
            <a:noFill/>
            <a:ln w="65088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99"/>
            <p:cNvSpPr>
              <a:spLocks noChangeShapeType="1"/>
            </p:cNvSpPr>
            <p:nvPr/>
          </p:nvSpPr>
          <p:spPr bwMode="auto">
            <a:xfrm flipH="1">
              <a:off x="4150" y="2079"/>
              <a:ext cx="233" cy="152"/>
            </a:xfrm>
            <a:prstGeom prst="line">
              <a:avLst/>
            </a:prstGeom>
            <a:noFill/>
            <a:ln w="65088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" name="Group 100"/>
          <p:cNvGrpSpPr>
            <a:grpSpLocks/>
          </p:cNvGrpSpPr>
          <p:nvPr/>
        </p:nvGrpSpPr>
        <p:grpSpPr bwMode="auto">
          <a:xfrm>
            <a:off x="2219325" y="2809875"/>
            <a:ext cx="4943475" cy="2397125"/>
            <a:chOff x="1420" y="1489"/>
            <a:chExt cx="3114" cy="1510"/>
          </a:xfrm>
        </p:grpSpPr>
        <p:sp>
          <p:nvSpPr>
            <p:cNvPr id="88" name="Oval 101"/>
            <p:cNvSpPr>
              <a:spLocks noChangeArrowheads="1"/>
            </p:cNvSpPr>
            <p:nvPr/>
          </p:nvSpPr>
          <p:spPr bwMode="auto">
            <a:xfrm>
              <a:off x="1420" y="1489"/>
              <a:ext cx="83" cy="8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Oval 102"/>
            <p:cNvSpPr>
              <a:spLocks noChangeArrowheads="1"/>
            </p:cNvSpPr>
            <p:nvPr/>
          </p:nvSpPr>
          <p:spPr bwMode="auto">
            <a:xfrm>
              <a:off x="1654" y="2258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Oval 103"/>
            <p:cNvSpPr>
              <a:spLocks noChangeArrowheads="1"/>
            </p:cNvSpPr>
            <p:nvPr/>
          </p:nvSpPr>
          <p:spPr bwMode="auto">
            <a:xfrm>
              <a:off x="1914" y="2574"/>
              <a:ext cx="83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Oval 104"/>
            <p:cNvSpPr>
              <a:spLocks noChangeArrowheads="1"/>
            </p:cNvSpPr>
            <p:nvPr/>
          </p:nvSpPr>
          <p:spPr bwMode="auto">
            <a:xfrm>
              <a:off x="2147" y="2752"/>
              <a:ext cx="83" cy="8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Oval 105"/>
            <p:cNvSpPr>
              <a:spLocks noChangeArrowheads="1"/>
            </p:cNvSpPr>
            <p:nvPr/>
          </p:nvSpPr>
          <p:spPr bwMode="auto">
            <a:xfrm>
              <a:off x="2381" y="2848"/>
              <a:ext cx="82" cy="8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Oval 106"/>
            <p:cNvSpPr>
              <a:spLocks noChangeArrowheads="1"/>
            </p:cNvSpPr>
            <p:nvPr/>
          </p:nvSpPr>
          <p:spPr bwMode="auto">
            <a:xfrm>
              <a:off x="2600" y="2903"/>
              <a:ext cx="82" cy="8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Oval 107"/>
            <p:cNvSpPr>
              <a:spLocks noChangeArrowheads="1"/>
            </p:cNvSpPr>
            <p:nvPr/>
          </p:nvSpPr>
          <p:spPr bwMode="auto">
            <a:xfrm>
              <a:off x="3067" y="2917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Oval 108"/>
            <p:cNvSpPr>
              <a:spLocks noChangeArrowheads="1"/>
            </p:cNvSpPr>
            <p:nvPr/>
          </p:nvSpPr>
          <p:spPr bwMode="auto">
            <a:xfrm>
              <a:off x="4452" y="2684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Oval 109"/>
            <p:cNvSpPr>
              <a:spLocks noChangeArrowheads="1"/>
            </p:cNvSpPr>
            <p:nvPr/>
          </p:nvSpPr>
          <p:spPr bwMode="auto">
            <a:xfrm>
              <a:off x="4191" y="2738"/>
              <a:ext cx="83" cy="8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Oval 110"/>
            <p:cNvSpPr>
              <a:spLocks noChangeArrowheads="1"/>
            </p:cNvSpPr>
            <p:nvPr/>
          </p:nvSpPr>
          <p:spPr bwMode="auto">
            <a:xfrm>
              <a:off x="3986" y="2780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Oval 111"/>
            <p:cNvSpPr>
              <a:spLocks noChangeArrowheads="1"/>
            </p:cNvSpPr>
            <p:nvPr/>
          </p:nvSpPr>
          <p:spPr bwMode="auto">
            <a:xfrm>
              <a:off x="3739" y="2835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Oval 112"/>
            <p:cNvSpPr>
              <a:spLocks noChangeArrowheads="1"/>
            </p:cNvSpPr>
            <p:nvPr/>
          </p:nvSpPr>
          <p:spPr bwMode="auto">
            <a:xfrm>
              <a:off x="3519" y="2862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Oval 113"/>
            <p:cNvSpPr>
              <a:spLocks noChangeArrowheads="1"/>
            </p:cNvSpPr>
            <p:nvPr/>
          </p:nvSpPr>
          <p:spPr bwMode="auto">
            <a:xfrm>
              <a:off x="3300" y="2890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1" name="Group 114"/>
          <p:cNvGrpSpPr>
            <a:grpSpLocks/>
          </p:cNvGrpSpPr>
          <p:nvPr/>
        </p:nvGrpSpPr>
        <p:grpSpPr bwMode="auto">
          <a:xfrm>
            <a:off x="2219325" y="3921125"/>
            <a:ext cx="4943475" cy="2179637"/>
            <a:chOff x="1420" y="2189"/>
            <a:chExt cx="3114" cy="1373"/>
          </a:xfrm>
        </p:grpSpPr>
        <p:sp>
          <p:nvSpPr>
            <p:cNvPr id="102" name="Oval 115"/>
            <p:cNvSpPr>
              <a:spLocks noChangeArrowheads="1"/>
            </p:cNvSpPr>
            <p:nvPr/>
          </p:nvSpPr>
          <p:spPr bwMode="auto">
            <a:xfrm>
              <a:off x="1420" y="2189"/>
              <a:ext cx="83" cy="8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Oval 116"/>
            <p:cNvSpPr>
              <a:spLocks noChangeArrowheads="1"/>
            </p:cNvSpPr>
            <p:nvPr/>
          </p:nvSpPr>
          <p:spPr bwMode="auto">
            <a:xfrm>
              <a:off x="1654" y="2876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Oval 117"/>
            <p:cNvSpPr>
              <a:spLocks noChangeArrowheads="1"/>
            </p:cNvSpPr>
            <p:nvPr/>
          </p:nvSpPr>
          <p:spPr bwMode="auto">
            <a:xfrm>
              <a:off x="1901" y="3109"/>
              <a:ext cx="82" cy="8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Oval 118"/>
            <p:cNvSpPr>
              <a:spLocks noChangeArrowheads="1"/>
            </p:cNvSpPr>
            <p:nvPr/>
          </p:nvSpPr>
          <p:spPr bwMode="auto">
            <a:xfrm>
              <a:off x="2147" y="3233"/>
              <a:ext cx="83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Oval 119"/>
            <p:cNvSpPr>
              <a:spLocks noChangeArrowheads="1"/>
            </p:cNvSpPr>
            <p:nvPr/>
          </p:nvSpPr>
          <p:spPr bwMode="auto">
            <a:xfrm>
              <a:off x="2381" y="3301"/>
              <a:ext cx="82" cy="8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Oval 120"/>
            <p:cNvSpPr>
              <a:spLocks noChangeArrowheads="1"/>
            </p:cNvSpPr>
            <p:nvPr/>
          </p:nvSpPr>
          <p:spPr bwMode="auto">
            <a:xfrm>
              <a:off x="2600" y="3343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Oval 121"/>
            <p:cNvSpPr>
              <a:spLocks noChangeArrowheads="1"/>
            </p:cNvSpPr>
            <p:nvPr/>
          </p:nvSpPr>
          <p:spPr bwMode="auto">
            <a:xfrm>
              <a:off x="2833" y="3370"/>
              <a:ext cx="83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Oval 122"/>
            <p:cNvSpPr>
              <a:spLocks noChangeArrowheads="1"/>
            </p:cNvSpPr>
            <p:nvPr/>
          </p:nvSpPr>
          <p:spPr bwMode="auto">
            <a:xfrm>
              <a:off x="3067" y="3397"/>
              <a:ext cx="82" cy="8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Oval 123"/>
            <p:cNvSpPr>
              <a:spLocks noChangeArrowheads="1"/>
            </p:cNvSpPr>
            <p:nvPr/>
          </p:nvSpPr>
          <p:spPr bwMode="auto">
            <a:xfrm>
              <a:off x="3286" y="3425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Oval 124"/>
            <p:cNvSpPr>
              <a:spLocks noChangeArrowheads="1"/>
            </p:cNvSpPr>
            <p:nvPr/>
          </p:nvSpPr>
          <p:spPr bwMode="auto">
            <a:xfrm>
              <a:off x="3519" y="3439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Oval 125"/>
            <p:cNvSpPr>
              <a:spLocks noChangeArrowheads="1"/>
            </p:cNvSpPr>
            <p:nvPr/>
          </p:nvSpPr>
          <p:spPr bwMode="auto">
            <a:xfrm>
              <a:off x="3739" y="3452"/>
              <a:ext cx="82" cy="8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Oval 126"/>
            <p:cNvSpPr>
              <a:spLocks noChangeArrowheads="1"/>
            </p:cNvSpPr>
            <p:nvPr/>
          </p:nvSpPr>
          <p:spPr bwMode="auto">
            <a:xfrm>
              <a:off x="3986" y="3452"/>
              <a:ext cx="82" cy="8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Oval 127"/>
            <p:cNvSpPr>
              <a:spLocks noChangeArrowheads="1"/>
            </p:cNvSpPr>
            <p:nvPr/>
          </p:nvSpPr>
          <p:spPr bwMode="auto">
            <a:xfrm>
              <a:off x="4205" y="3466"/>
              <a:ext cx="82" cy="8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Oval 128"/>
            <p:cNvSpPr>
              <a:spLocks noChangeArrowheads="1"/>
            </p:cNvSpPr>
            <p:nvPr/>
          </p:nvSpPr>
          <p:spPr bwMode="auto">
            <a:xfrm>
              <a:off x="4452" y="3480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" name="Group 129"/>
          <p:cNvGrpSpPr>
            <a:grpSpLocks/>
          </p:cNvGrpSpPr>
          <p:nvPr/>
        </p:nvGrpSpPr>
        <p:grpSpPr bwMode="auto">
          <a:xfrm>
            <a:off x="2198688" y="4879975"/>
            <a:ext cx="4964112" cy="676275"/>
            <a:chOff x="1407" y="2793"/>
            <a:chExt cx="3127" cy="426"/>
          </a:xfrm>
        </p:grpSpPr>
        <p:sp>
          <p:nvSpPr>
            <p:cNvPr id="117" name="Oval 130"/>
            <p:cNvSpPr>
              <a:spLocks noChangeArrowheads="1"/>
            </p:cNvSpPr>
            <p:nvPr/>
          </p:nvSpPr>
          <p:spPr bwMode="auto">
            <a:xfrm>
              <a:off x="1407" y="2876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Oval 131"/>
            <p:cNvSpPr>
              <a:spLocks noChangeArrowheads="1"/>
            </p:cNvSpPr>
            <p:nvPr/>
          </p:nvSpPr>
          <p:spPr bwMode="auto">
            <a:xfrm>
              <a:off x="1667" y="2944"/>
              <a:ext cx="83" cy="8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Oval 132"/>
            <p:cNvSpPr>
              <a:spLocks noChangeArrowheads="1"/>
            </p:cNvSpPr>
            <p:nvPr/>
          </p:nvSpPr>
          <p:spPr bwMode="auto">
            <a:xfrm>
              <a:off x="1914" y="3013"/>
              <a:ext cx="83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Oval 133"/>
            <p:cNvSpPr>
              <a:spLocks noChangeArrowheads="1"/>
            </p:cNvSpPr>
            <p:nvPr/>
          </p:nvSpPr>
          <p:spPr bwMode="auto">
            <a:xfrm>
              <a:off x="2147" y="3082"/>
              <a:ext cx="83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Oval 134"/>
            <p:cNvSpPr>
              <a:spLocks noChangeArrowheads="1"/>
            </p:cNvSpPr>
            <p:nvPr/>
          </p:nvSpPr>
          <p:spPr bwMode="auto">
            <a:xfrm>
              <a:off x="2381" y="3137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Oval 135"/>
            <p:cNvSpPr>
              <a:spLocks noChangeArrowheads="1"/>
            </p:cNvSpPr>
            <p:nvPr/>
          </p:nvSpPr>
          <p:spPr bwMode="auto">
            <a:xfrm>
              <a:off x="2600" y="3137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Oval 136"/>
            <p:cNvSpPr>
              <a:spLocks noChangeArrowheads="1"/>
            </p:cNvSpPr>
            <p:nvPr/>
          </p:nvSpPr>
          <p:spPr bwMode="auto">
            <a:xfrm>
              <a:off x="2847" y="3123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Oval 137"/>
            <p:cNvSpPr>
              <a:spLocks noChangeArrowheads="1"/>
            </p:cNvSpPr>
            <p:nvPr/>
          </p:nvSpPr>
          <p:spPr bwMode="auto">
            <a:xfrm>
              <a:off x="3067" y="3095"/>
              <a:ext cx="82" cy="8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Oval 138"/>
            <p:cNvSpPr>
              <a:spLocks noChangeArrowheads="1"/>
            </p:cNvSpPr>
            <p:nvPr/>
          </p:nvSpPr>
          <p:spPr bwMode="auto">
            <a:xfrm>
              <a:off x="4205" y="2848"/>
              <a:ext cx="82" cy="8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Oval 139"/>
            <p:cNvSpPr>
              <a:spLocks noChangeArrowheads="1"/>
            </p:cNvSpPr>
            <p:nvPr/>
          </p:nvSpPr>
          <p:spPr bwMode="auto">
            <a:xfrm>
              <a:off x="3986" y="2903"/>
              <a:ext cx="82" cy="8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Oval 140"/>
            <p:cNvSpPr>
              <a:spLocks noChangeArrowheads="1"/>
            </p:cNvSpPr>
            <p:nvPr/>
          </p:nvSpPr>
          <p:spPr bwMode="auto">
            <a:xfrm>
              <a:off x="3739" y="2958"/>
              <a:ext cx="82" cy="8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Oval 141"/>
            <p:cNvSpPr>
              <a:spLocks noChangeArrowheads="1"/>
            </p:cNvSpPr>
            <p:nvPr/>
          </p:nvSpPr>
          <p:spPr bwMode="auto">
            <a:xfrm>
              <a:off x="3519" y="3013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Oval 142"/>
            <p:cNvSpPr>
              <a:spLocks noChangeArrowheads="1"/>
            </p:cNvSpPr>
            <p:nvPr/>
          </p:nvSpPr>
          <p:spPr bwMode="auto">
            <a:xfrm>
              <a:off x="3286" y="3041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Oval 143"/>
            <p:cNvSpPr>
              <a:spLocks noChangeArrowheads="1"/>
            </p:cNvSpPr>
            <p:nvPr/>
          </p:nvSpPr>
          <p:spPr bwMode="auto">
            <a:xfrm>
              <a:off x="4452" y="2793"/>
              <a:ext cx="82" cy="8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1" name="Group 144"/>
          <p:cNvGrpSpPr>
            <a:grpSpLocks/>
          </p:cNvGrpSpPr>
          <p:nvPr/>
        </p:nvGrpSpPr>
        <p:grpSpPr bwMode="auto">
          <a:xfrm>
            <a:off x="2046288" y="3703637"/>
            <a:ext cx="4943475" cy="2114550"/>
            <a:chOff x="1311" y="2052"/>
            <a:chExt cx="3114" cy="1332"/>
          </a:xfrm>
        </p:grpSpPr>
        <p:sp>
          <p:nvSpPr>
            <p:cNvPr id="132" name="Oval 145"/>
            <p:cNvSpPr>
              <a:spLocks noChangeArrowheads="1"/>
            </p:cNvSpPr>
            <p:nvPr/>
          </p:nvSpPr>
          <p:spPr bwMode="auto">
            <a:xfrm>
              <a:off x="1311" y="2876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Oval 146"/>
            <p:cNvSpPr>
              <a:spLocks noChangeArrowheads="1"/>
            </p:cNvSpPr>
            <p:nvPr/>
          </p:nvSpPr>
          <p:spPr bwMode="auto">
            <a:xfrm>
              <a:off x="1530" y="3013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Oval 147"/>
            <p:cNvSpPr>
              <a:spLocks noChangeArrowheads="1"/>
            </p:cNvSpPr>
            <p:nvPr/>
          </p:nvSpPr>
          <p:spPr bwMode="auto">
            <a:xfrm>
              <a:off x="1777" y="3164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Oval 148"/>
            <p:cNvSpPr>
              <a:spLocks noChangeArrowheads="1"/>
            </p:cNvSpPr>
            <p:nvPr/>
          </p:nvSpPr>
          <p:spPr bwMode="auto">
            <a:xfrm>
              <a:off x="2257" y="3301"/>
              <a:ext cx="82" cy="8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Oval 149"/>
            <p:cNvSpPr>
              <a:spLocks noChangeArrowheads="1"/>
            </p:cNvSpPr>
            <p:nvPr/>
          </p:nvSpPr>
          <p:spPr bwMode="auto">
            <a:xfrm>
              <a:off x="2490" y="3150"/>
              <a:ext cx="83" cy="8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Oval 150"/>
            <p:cNvSpPr>
              <a:spLocks noChangeArrowheads="1"/>
            </p:cNvSpPr>
            <p:nvPr/>
          </p:nvSpPr>
          <p:spPr bwMode="auto">
            <a:xfrm>
              <a:off x="2710" y="3013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Oval 151"/>
            <p:cNvSpPr>
              <a:spLocks noChangeArrowheads="1"/>
            </p:cNvSpPr>
            <p:nvPr/>
          </p:nvSpPr>
          <p:spPr bwMode="auto">
            <a:xfrm>
              <a:off x="2943" y="2890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Oval 152"/>
            <p:cNvSpPr>
              <a:spLocks noChangeArrowheads="1"/>
            </p:cNvSpPr>
            <p:nvPr/>
          </p:nvSpPr>
          <p:spPr bwMode="auto">
            <a:xfrm>
              <a:off x="3163" y="2738"/>
              <a:ext cx="82" cy="8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Oval 153"/>
            <p:cNvSpPr>
              <a:spLocks noChangeArrowheads="1"/>
            </p:cNvSpPr>
            <p:nvPr/>
          </p:nvSpPr>
          <p:spPr bwMode="auto">
            <a:xfrm>
              <a:off x="3396" y="2615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Oval 154"/>
            <p:cNvSpPr>
              <a:spLocks noChangeArrowheads="1"/>
            </p:cNvSpPr>
            <p:nvPr/>
          </p:nvSpPr>
          <p:spPr bwMode="auto">
            <a:xfrm>
              <a:off x="3615" y="2478"/>
              <a:ext cx="83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Oval 155"/>
            <p:cNvSpPr>
              <a:spLocks noChangeArrowheads="1"/>
            </p:cNvSpPr>
            <p:nvPr/>
          </p:nvSpPr>
          <p:spPr bwMode="auto">
            <a:xfrm>
              <a:off x="3835" y="2340"/>
              <a:ext cx="82" cy="8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Oval 156"/>
            <p:cNvSpPr>
              <a:spLocks noChangeArrowheads="1"/>
            </p:cNvSpPr>
            <p:nvPr/>
          </p:nvSpPr>
          <p:spPr bwMode="auto">
            <a:xfrm>
              <a:off x="4082" y="2203"/>
              <a:ext cx="82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Oval 157"/>
            <p:cNvSpPr>
              <a:spLocks noChangeArrowheads="1"/>
            </p:cNvSpPr>
            <p:nvPr/>
          </p:nvSpPr>
          <p:spPr bwMode="auto">
            <a:xfrm>
              <a:off x="4342" y="2052"/>
              <a:ext cx="83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Oval 158"/>
            <p:cNvSpPr>
              <a:spLocks noChangeArrowheads="1"/>
            </p:cNvSpPr>
            <p:nvPr/>
          </p:nvSpPr>
          <p:spPr bwMode="auto">
            <a:xfrm>
              <a:off x="2024" y="3301"/>
              <a:ext cx="82" cy="8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6" name="Rectangle 159"/>
          <p:cNvSpPr>
            <a:spLocks noChangeArrowheads="1"/>
          </p:cNvSpPr>
          <p:nvPr/>
        </p:nvSpPr>
        <p:spPr bwMode="auto">
          <a:xfrm>
            <a:off x="2667000" y="2209800"/>
            <a:ext cx="4229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latin typeface="Arial" charset="0"/>
              </a:rPr>
              <a:t>(b) Marginal- and Average-Cost Curves</a:t>
            </a:r>
            <a:endParaRPr lang="en-US" dirty="0"/>
          </a:p>
        </p:txBody>
      </p:sp>
      <p:sp>
        <p:nvSpPr>
          <p:cNvPr id="147" name="Rectangle 160"/>
          <p:cNvSpPr>
            <a:spLocks noChangeArrowheads="1"/>
          </p:cNvSpPr>
          <p:nvPr/>
        </p:nvSpPr>
        <p:spPr bwMode="auto">
          <a:xfrm>
            <a:off x="5927725" y="6581775"/>
            <a:ext cx="20383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Arial" charset="0"/>
              </a:rPr>
              <a:t>Quantity of Output</a:t>
            </a:r>
            <a:endParaRPr lang="en-US"/>
          </a:p>
        </p:txBody>
      </p:sp>
      <p:sp>
        <p:nvSpPr>
          <p:cNvPr id="148" name="Rectangle 161"/>
          <p:cNvSpPr>
            <a:spLocks noChangeArrowheads="1"/>
          </p:cNvSpPr>
          <p:nvPr/>
        </p:nvSpPr>
        <p:spPr bwMode="auto">
          <a:xfrm>
            <a:off x="1233488" y="2189162"/>
            <a:ext cx="63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Arial" charset="0"/>
              </a:rPr>
              <a:t>Costs</a:t>
            </a:r>
            <a:endParaRPr lang="en-US"/>
          </a:p>
        </p:txBody>
      </p:sp>
      <p:sp>
        <p:nvSpPr>
          <p:cNvPr id="149" name="Rectangle 162"/>
          <p:cNvSpPr>
            <a:spLocks noChangeArrowheads="1"/>
          </p:cNvSpPr>
          <p:nvPr/>
        </p:nvSpPr>
        <p:spPr bwMode="auto">
          <a:xfrm>
            <a:off x="1292225" y="2705100"/>
            <a:ext cx="571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$3.00</a:t>
            </a:r>
            <a:endParaRPr lang="en-US"/>
          </a:p>
        </p:txBody>
      </p:sp>
      <p:sp>
        <p:nvSpPr>
          <p:cNvPr id="150" name="Rectangle 163"/>
          <p:cNvSpPr>
            <a:spLocks noChangeArrowheads="1"/>
          </p:cNvSpPr>
          <p:nvPr/>
        </p:nvSpPr>
        <p:spPr bwMode="auto">
          <a:xfrm>
            <a:off x="1422400" y="3298825"/>
            <a:ext cx="444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2.50</a:t>
            </a:r>
            <a:endParaRPr lang="en-US"/>
          </a:p>
        </p:txBody>
      </p:sp>
      <p:sp>
        <p:nvSpPr>
          <p:cNvPr id="151" name="Rectangle 164"/>
          <p:cNvSpPr>
            <a:spLocks noChangeArrowheads="1"/>
          </p:cNvSpPr>
          <p:nvPr/>
        </p:nvSpPr>
        <p:spPr bwMode="auto">
          <a:xfrm>
            <a:off x="1422400" y="3863975"/>
            <a:ext cx="444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2.00</a:t>
            </a:r>
            <a:endParaRPr lang="en-US"/>
          </a:p>
        </p:txBody>
      </p:sp>
      <p:sp>
        <p:nvSpPr>
          <p:cNvPr id="152" name="Rectangle 165"/>
          <p:cNvSpPr>
            <a:spLocks noChangeArrowheads="1"/>
          </p:cNvSpPr>
          <p:nvPr/>
        </p:nvSpPr>
        <p:spPr bwMode="auto">
          <a:xfrm>
            <a:off x="1422400" y="4400550"/>
            <a:ext cx="444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1.50</a:t>
            </a:r>
            <a:endParaRPr lang="en-US"/>
          </a:p>
        </p:txBody>
      </p:sp>
      <p:sp>
        <p:nvSpPr>
          <p:cNvPr id="153" name="Rectangle 166"/>
          <p:cNvSpPr>
            <a:spLocks noChangeArrowheads="1"/>
          </p:cNvSpPr>
          <p:nvPr/>
        </p:nvSpPr>
        <p:spPr bwMode="auto">
          <a:xfrm>
            <a:off x="1422400" y="4951412"/>
            <a:ext cx="444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1.00</a:t>
            </a:r>
            <a:endParaRPr lang="en-US"/>
          </a:p>
        </p:txBody>
      </p:sp>
      <p:sp>
        <p:nvSpPr>
          <p:cNvPr id="154" name="Rectangle 167"/>
          <p:cNvSpPr>
            <a:spLocks noChangeArrowheads="1"/>
          </p:cNvSpPr>
          <p:nvPr/>
        </p:nvSpPr>
        <p:spPr bwMode="auto">
          <a:xfrm>
            <a:off x="1422400" y="5516562"/>
            <a:ext cx="444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0.50</a:t>
            </a:r>
            <a:endParaRPr lang="en-US"/>
          </a:p>
        </p:txBody>
      </p:sp>
      <p:sp>
        <p:nvSpPr>
          <p:cNvPr id="155" name="Rectangle 168"/>
          <p:cNvSpPr>
            <a:spLocks noChangeArrowheads="1"/>
          </p:cNvSpPr>
          <p:nvPr/>
        </p:nvSpPr>
        <p:spPr bwMode="auto">
          <a:xfrm>
            <a:off x="1871663" y="6211887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sp>
        <p:nvSpPr>
          <p:cNvPr id="156" name="Rectangle 169"/>
          <p:cNvSpPr>
            <a:spLocks noChangeArrowheads="1"/>
          </p:cNvSpPr>
          <p:nvPr/>
        </p:nvSpPr>
        <p:spPr bwMode="auto">
          <a:xfrm>
            <a:off x="3348038" y="6211887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157" name="Rectangle 170"/>
          <p:cNvSpPr>
            <a:spLocks noChangeArrowheads="1"/>
          </p:cNvSpPr>
          <p:nvPr/>
        </p:nvSpPr>
        <p:spPr bwMode="auto">
          <a:xfrm>
            <a:off x="2624138" y="6211887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2</a:t>
            </a:r>
            <a:endParaRPr lang="en-US"/>
          </a:p>
        </p:txBody>
      </p:sp>
      <p:sp>
        <p:nvSpPr>
          <p:cNvPr id="158" name="Rectangle 171"/>
          <p:cNvSpPr>
            <a:spLocks noChangeArrowheads="1"/>
          </p:cNvSpPr>
          <p:nvPr/>
        </p:nvSpPr>
        <p:spPr bwMode="auto">
          <a:xfrm>
            <a:off x="4073525" y="6211887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6</a:t>
            </a:r>
            <a:endParaRPr lang="en-US"/>
          </a:p>
        </p:txBody>
      </p:sp>
      <p:sp>
        <p:nvSpPr>
          <p:cNvPr id="159" name="Rectangle 172"/>
          <p:cNvSpPr>
            <a:spLocks noChangeArrowheads="1"/>
          </p:cNvSpPr>
          <p:nvPr/>
        </p:nvSpPr>
        <p:spPr bwMode="auto">
          <a:xfrm>
            <a:off x="4797425" y="6211887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8</a:t>
            </a:r>
            <a:endParaRPr lang="en-US"/>
          </a:p>
        </p:txBody>
      </p:sp>
      <p:sp>
        <p:nvSpPr>
          <p:cNvPr id="160" name="Rectangle 173"/>
          <p:cNvSpPr>
            <a:spLocks noChangeArrowheads="1"/>
          </p:cNvSpPr>
          <p:nvPr/>
        </p:nvSpPr>
        <p:spPr bwMode="auto">
          <a:xfrm>
            <a:off x="6905625" y="6211887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14</a:t>
            </a:r>
            <a:endParaRPr lang="en-US"/>
          </a:p>
        </p:txBody>
      </p:sp>
      <p:sp>
        <p:nvSpPr>
          <p:cNvPr id="161" name="Rectangle 174"/>
          <p:cNvSpPr>
            <a:spLocks noChangeArrowheads="1"/>
          </p:cNvSpPr>
          <p:nvPr/>
        </p:nvSpPr>
        <p:spPr bwMode="auto">
          <a:xfrm>
            <a:off x="6180138" y="6211887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12</a:t>
            </a:r>
            <a:endParaRPr lang="en-US"/>
          </a:p>
        </p:txBody>
      </p:sp>
      <p:sp>
        <p:nvSpPr>
          <p:cNvPr id="162" name="Rectangle 175"/>
          <p:cNvSpPr>
            <a:spLocks noChangeArrowheads="1"/>
          </p:cNvSpPr>
          <p:nvPr/>
        </p:nvSpPr>
        <p:spPr bwMode="auto">
          <a:xfrm>
            <a:off x="5456238" y="6211887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10</a:t>
            </a:r>
            <a:endParaRPr lang="en-US"/>
          </a:p>
        </p:txBody>
      </p:sp>
      <p:sp>
        <p:nvSpPr>
          <p:cNvPr id="163" name="Rectangle 176"/>
          <p:cNvSpPr>
            <a:spLocks noChangeArrowheads="1"/>
          </p:cNvSpPr>
          <p:nvPr/>
        </p:nvSpPr>
        <p:spPr bwMode="auto">
          <a:xfrm>
            <a:off x="7027863" y="3595687"/>
            <a:ext cx="355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>
                <a:solidFill>
                  <a:srgbClr val="000000"/>
                </a:solidFill>
                <a:latin typeface="Arial" charset="0"/>
              </a:rPr>
              <a:t>MC</a:t>
            </a:r>
            <a:endParaRPr lang="en-US"/>
          </a:p>
        </p:txBody>
      </p:sp>
      <p:sp>
        <p:nvSpPr>
          <p:cNvPr id="164" name="Rectangle 177"/>
          <p:cNvSpPr>
            <a:spLocks noChangeArrowheads="1"/>
          </p:cNvSpPr>
          <p:nvPr/>
        </p:nvSpPr>
        <p:spPr bwMode="auto">
          <a:xfrm>
            <a:off x="7185025" y="4581525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>
                <a:solidFill>
                  <a:srgbClr val="000000"/>
                </a:solidFill>
                <a:latin typeface="Arial" charset="0"/>
              </a:rPr>
              <a:t>ATC</a:t>
            </a:r>
            <a:endParaRPr lang="en-US"/>
          </a:p>
        </p:txBody>
      </p:sp>
      <p:sp>
        <p:nvSpPr>
          <p:cNvPr id="165" name="Rectangle 178"/>
          <p:cNvSpPr>
            <a:spLocks noChangeArrowheads="1"/>
          </p:cNvSpPr>
          <p:nvPr/>
        </p:nvSpPr>
        <p:spPr bwMode="auto">
          <a:xfrm>
            <a:off x="7159625" y="4835525"/>
            <a:ext cx="469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>
                <a:solidFill>
                  <a:srgbClr val="000000"/>
                </a:solidFill>
                <a:latin typeface="Arial" charset="0"/>
              </a:rPr>
              <a:t>AVC</a:t>
            </a:r>
            <a:endParaRPr lang="en-US"/>
          </a:p>
        </p:txBody>
      </p:sp>
      <p:sp>
        <p:nvSpPr>
          <p:cNvPr id="166" name="Rectangle 179"/>
          <p:cNvSpPr>
            <a:spLocks noChangeArrowheads="1"/>
          </p:cNvSpPr>
          <p:nvPr/>
        </p:nvSpPr>
        <p:spPr bwMode="auto">
          <a:xfrm>
            <a:off x="7178675" y="5878512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>
                <a:solidFill>
                  <a:srgbClr val="000000"/>
                </a:solidFill>
                <a:latin typeface="Arial" charset="0"/>
              </a:rPr>
              <a:t>AFC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 build="p" autoUpdateAnimBg="0"/>
      <p:bldP spid="164" grpId="0" build="p" autoUpdateAnimBg="0"/>
      <p:bldP spid="165" grpId="0" build="p" autoUpdateAnimBg="0"/>
      <p:bldP spid="16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this chapter, you will be able to:</a:t>
            </a:r>
          </a:p>
          <a:p>
            <a:pPr lvl="1"/>
            <a:r>
              <a:rPr lang="en-US" dirty="0" smtClean="0"/>
              <a:t>Classified the types of costs in the short run and long run production</a:t>
            </a:r>
          </a:p>
          <a:p>
            <a:pPr lvl="1"/>
            <a:r>
              <a:rPr lang="en-US" dirty="0" smtClean="0"/>
              <a:t>Apply the short run production costs formula</a:t>
            </a:r>
          </a:p>
          <a:p>
            <a:pPr lvl="1"/>
            <a:r>
              <a:rPr lang="en-US" dirty="0" smtClean="0"/>
              <a:t>Sketch short run production and long run production cost curves</a:t>
            </a:r>
          </a:p>
          <a:p>
            <a:pPr lvl="1"/>
            <a:r>
              <a:rPr lang="en-US" dirty="0" smtClean="0"/>
              <a:t>Explain the relationship between each types of short run production costs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Curves Shape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Important Properties of Cost Curves</a:t>
            </a:r>
            <a:endParaRPr lang="en-US" dirty="0" smtClean="0">
              <a:latin typeface="Tahoma" pitchFamily="34" charset="0"/>
            </a:endParaRPr>
          </a:p>
          <a:p>
            <a:pPr lvl="1"/>
            <a:r>
              <a:rPr lang="en-US" dirty="0" smtClean="0"/>
              <a:t>Marginal cost </a:t>
            </a:r>
            <a:r>
              <a:rPr lang="en-US" i="1" dirty="0" smtClean="0"/>
              <a:t>eventually</a:t>
            </a:r>
            <a:r>
              <a:rPr lang="en-US" dirty="0" smtClean="0"/>
              <a:t> rises with the quantity of output.</a:t>
            </a:r>
          </a:p>
          <a:p>
            <a:pPr lvl="1"/>
            <a:r>
              <a:rPr lang="en-US" dirty="0" smtClean="0"/>
              <a:t>The average-total-cost curve is U-shaped.</a:t>
            </a:r>
          </a:p>
          <a:p>
            <a:pPr lvl="1"/>
            <a:r>
              <a:rPr lang="en-US" dirty="0" smtClean="0"/>
              <a:t>The marginal-cost curve crosses the average-total-cost curve at the minimum of average total cost.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LONG-RUN COST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Production cost in long run: Long Run Average Cost (LRAC)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LRAC curve – Planning curve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Optimum output level using Planning Curve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Economies of scale and Diseconomies of scale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Long-run Cost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the long-run there are no fixed inputs, and therefore no fixed costs.  All costs are variable.</a:t>
            </a:r>
          </a:p>
          <a:p>
            <a:r>
              <a:rPr lang="en-US" sz="2400" dirty="0" smtClean="0"/>
              <a:t>Another way to look at the long-run is that in the long-run a firm can choose any amount of fixed costs it wants for making short-run decisions.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Long-run Average Cost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u="sng" dirty="0" smtClean="0"/>
              <a:t>long-run average cost curve</a:t>
            </a:r>
            <a:r>
              <a:rPr lang="en-US" sz="2400" dirty="0" smtClean="0"/>
              <a:t> shows the </a:t>
            </a:r>
            <a:r>
              <a:rPr lang="en-US" sz="2800" b="1" dirty="0" smtClean="0">
                <a:solidFill>
                  <a:srgbClr val="FF0000"/>
                </a:solidFill>
              </a:rPr>
              <a:t>minimum average cost</a:t>
            </a:r>
            <a:r>
              <a:rPr lang="en-US" sz="2400" dirty="0" smtClean="0"/>
              <a:t> at each output level when all inputs are variable, that is, when the firm can have any plant size it wants.</a:t>
            </a:r>
          </a:p>
          <a:p>
            <a:r>
              <a:rPr lang="en-US" sz="2400" dirty="0" smtClean="0"/>
              <a:t>There is a relationship between the LRAC curve and the firm's set of short-run average cost curves.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"/>
            <a:ext cx="7467600" cy="1676400"/>
          </a:xfrm>
          <a:noFill/>
          <a:ln/>
        </p:spPr>
        <p:txBody>
          <a:bodyPr/>
          <a:lstStyle/>
          <a:p>
            <a:r>
              <a:rPr lang="en-US" dirty="0"/>
              <a:t>Economists usually assume that plant size is infinitely divisible (variable).  In the case of finely divisible plant size, the LRAC curve might look like this:</a:t>
            </a: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1219200" y="2451100"/>
            <a:ext cx="0" cy="302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1231900" y="5486400"/>
            <a:ext cx="629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98588" y="2514600"/>
            <a:ext cx="5662612" cy="1803400"/>
            <a:chOff x="881" y="1584"/>
            <a:chExt cx="3567" cy="1136"/>
          </a:xfrm>
        </p:grpSpPr>
        <p:sp>
          <p:nvSpPr>
            <p:cNvPr id="24581" name="Arc 5"/>
            <p:cNvSpPr>
              <a:spLocks/>
            </p:cNvSpPr>
            <p:nvPr/>
          </p:nvSpPr>
          <p:spPr bwMode="auto">
            <a:xfrm>
              <a:off x="2544" y="1728"/>
              <a:ext cx="1904" cy="99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5080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2" name="Arc 6"/>
            <p:cNvSpPr>
              <a:spLocks/>
            </p:cNvSpPr>
            <p:nvPr/>
          </p:nvSpPr>
          <p:spPr bwMode="auto">
            <a:xfrm>
              <a:off x="881" y="1584"/>
              <a:ext cx="1664" cy="1136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5080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148513" y="2452688"/>
            <a:ext cx="1028700" cy="41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/>
            <a:r>
              <a:rPr lang="en-US">
                <a:solidFill>
                  <a:schemeClr val="tx2"/>
                </a:solidFill>
              </a:rPr>
              <a:t>LRAC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84338" y="2895600"/>
            <a:ext cx="1281112" cy="908050"/>
            <a:chOff x="1061" y="1824"/>
            <a:chExt cx="807" cy="572"/>
          </a:xfrm>
        </p:grpSpPr>
        <p:sp>
          <p:nvSpPr>
            <p:cNvPr id="24585" name="Arc 9"/>
            <p:cNvSpPr>
              <a:spLocks/>
            </p:cNvSpPr>
            <p:nvPr/>
          </p:nvSpPr>
          <p:spPr bwMode="auto">
            <a:xfrm>
              <a:off x="1061" y="1872"/>
              <a:ext cx="428" cy="524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Arc 10"/>
            <p:cNvSpPr>
              <a:spLocks/>
            </p:cNvSpPr>
            <p:nvPr/>
          </p:nvSpPr>
          <p:spPr bwMode="auto">
            <a:xfrm>
              <a:off x="1488" y="1824"/>
              <a:ext cx="380" cy="57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370138" y="3276600"/>
            <a:ext cx="1281112" cy="908050"/>
            <a:chOff x="1493" y="2064"/>
            <a:chExt cx="807" cy="572"/>
          </a:xfrm>
        </p:grpSpPr>
        <p:sp>
          <p:nvSpPr>
            <p:cNvPr id="24588" name="Arc 12"/>
            <p:cNvSpPr>
              <a:spLocks/>
            </p:cNvSpPr>
            <p:nvPr/>
          </p:nvSpPr>
          <p:spPr bwMode="auto">
            <a:xfrm>
              <a:off x="1493" y="2112"/>
              <a:ext cx="428" cy="524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9" name="Arc 13"/>
            <p:cNvSpPr>
              <a:spLocks/>
            </p:cNvSpPr>
            <p:nvPr/>
          </p:nvSpPr>
          <p:spPr bwMode="auto">
            <a:xfrm>
              <a:off x="1920" y="2064"/>
              <a:ext cx="380" cy="57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3208338" y="3429000"/>
            <a:ext cx="1281112" cy="908050"/>
            <a:chOff x="2021" y="2160"/>
            <a:chExt cx="807" cy="572"/>
          </a:xfrm>
        </p:grpSpPr>
        <p:sp>
          <p:nvSpPr>
            <p:cNvPr id="24591" name="Arc 15"/>
            <p:cNvSpPr>
              <a:spLocks/>
            </p:cNvSpPr>
            <p:nvPr/>
          </p:nvSpPr>
          <p:spPr bwMode="auto">
            <a:xfrm>
              <a:off x="2021" y="2208"/>
              <a:ext cx="428" cy="524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Arc 16"/>
            <p:cNvSpPr>
              <a:spLocks/>
            </p:cNvSpPr>
            <p:nvPr/>
          </p:nvSpPr>
          <p:spPr bwMode="auto">
            <a:xfrm>
              <a:off x="2448" y="2160"/>
              <a:ext cx="380" cy="57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4808538" y="3200400"/>
            <a:ext cx="1281112" cy="908050"/>
            <a:chOff x="3029" y="2016"/>
            <a:chExt cx="807" cy="572"/>
          </a:xfrm>
        </p:grpSpPr>
        <p:sp>
          <p:nvSpPr>
            <p:cNvPr id="24594" name="Arc 18"/>
            <p:cNvSpPr>
              <a:spLocks/>
            </p:cNvSpPr>
            <p:nvPr/>
          </p:nvSpPr>
          <p:spPr bwMode="auto">
            <a:xfrm>
              <a:off x="3029" y="2064"/>
              <a:ext cx="428" cy="524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5" name="Arc 19"/>
            <p:cNvSpPr>
              <a:spLocks/>
            </p:cNvSpPr>
            <p:nvPr/>
          </p:nvSpPr>
          <p:spPr bwMode="auto">
            <a:xfrm>
              <a:off x="3456" y="2016"/>
              <a:ext cx="380" cy="57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5494338" y="2895600"/>
            <a:ext cx="1281112" cy="908050"/>
            <a:chOff x="3461" y="1824"/>
            <a:chExt cx="807" cy="572"/>
          </a:xfrm>
        </p:grpSpPr>
        <p:sp>
          <p:nvSpPr>
            <p:cNvPr id="24597" name="Arc 21"/>
            <p:cNvSpPr>
              <a:spLocks/>
            </p:cNvSpPr>
            <p:nvPr/>
          </p:nvSpPr>
          <p:spPr bwMode="auto">
            <a:xfrm>
              <a:off x="3461" y="1872"/>
              <a:ext cx="428" cy="524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8" name="Arc 22"/>
            <p:cNvSpPr>
              <a:spLocks/>
            </p:cNvSpPr>
            <p:nvPr/>
          </p:nvSpPr>
          <p:spPr bwMode="auto">
            <a:xfrm>
              <a:off x="3888" y="1824"/>
              <a:ext cx="380" cy="57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3948113" y="1654175"/>
            <a:ext cx="2789237" cy="742950"/>
          </a:xfrm>
          <a:prstGeom prst="rect">
            <a:avLst/>
          </a:prstGeom>
          <a:solidFill>
            <a:srgbClr val="20FFF3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marL="285750" indent="-285750"/>
            <a:r>
              <a:rPr lang="en-US" sz="2000">
                <a:solidFill>
                  <a:srgbClr val="000000"/>
                </a:solidFill>
              </a:rPr>
              <a:t>Each small U-shaped</a:t>
            </a:r>
          </a:p>
          <a:p>
            <a:pPr marL="285750" indent="-285750"/>
            <a:r>
              <a:rPr lang="en-US" sz="2000">
                <a:solidFill>
                  <a:srgbClr val="000000"/>
                </a:solidFill>
              </a:rPr>
              <a:t>curve is a SAC curve.</a:t>
            </a:r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 flipH="1">
            <a:off x="3041650" y="2216150"/>
            <a:ext cx="100330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4044950" y="2368550"/>
            <a:ext cx="368300" cy="977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AutoShape 27"/>
          <p:cNvSpPr>
            <a:spLocks noChangeArrowheads="1"/>
          </p:cNvSpPr>
          <p:nvPr/>
        </p:nvSpPr>
        <p:spPr bwMode="auto">
          <a:xfrm>
            <a:off x="6584950" y="3968750"/>
            <a:ext cx="1689100" cy="1055688"/>
          </a:xfrm>
          <a:prstGeom prst="octagon">
            <a:avLst>
              <a:gd name="adj" fmla="val 29282"/>
            </a:avLst>
          </a:prstGeom>
          <a:solidFill>
            <a:srgbClr val="20FFF3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6767513" y="4168775"/>
            <a:ext cx="1411287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/>
            <a:r>
              <a:rPr lang="en-US" sz="2000">
                <a:solidFill>
                  <a:srgbClr val="000000"/>
                </a:solidFill>
              </a:rPr>
              <a:t>The LRAC</a:t>
            </a:r>
          </a:p>
          <a:p>
            <a:pPr marL="285750" indent="-285750"/>
            <a:r>
              <a:rPr lang="en-US" sz="2000">
                <a:solidFill>
                  <a:srgbClr val="000000"/>
                </a:solidFill>
              </a:rPr>
              <a:t>curve.</a:t>
            </a:r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 flipH="1" flipV="1">
            <a:off x="6089650" y="3956050"/>
            <a:ext cx="46990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595313" y="1995488"/>
            <a:ext cx="671512" cy="41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/>
            <a:r>
              <a:rPr lang="en-US"/>
              <a:t>$/Q</a:t>
            </a: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6919913" y="5576888"/>
            <a:ext cx="417512" cy="41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/>
            <a:r>
              <a:rPr lang="en-US"/>
              <a:t>Q</a:t>
            </a:r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3106738" y="5653088"/>
            <a:ext cx="2541587" cy="8556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 algn="ctr"/>
            <a:r>
              <a:rPr lang="en-US" b="0">
                <a:latin typeface="Times New Roman" pitchFamily="18" charset="0"/>
              </a:rPr>
              <a:t>Average costs for a</a:t>
            </a:r>
          </a:p>
          <a:p>
            <a:pPr marL="285750" indent="-285750" algn="ctr"/>
            <a:r>
              <a:rPr lang="en-US" b="0">
                <a:latin typeface="Times New Roman" pitchFamily="18" charset="0"/>
              </a:rPr>
              <a:t> typical firm.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Long-run </a:t>
            </a:r>
            <a:r>
              <a:rPr lang="en-US" dirty="0" smtClean="0"/>
              <a:t>C</a:t>
            </a:r>
            <a:r>
              <a:rPr lang="en-US" dirty="0" smtClean="0"/>
              <a:t>ost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If each plant size is associated with a different amount of fixed costs, then each plant size for a firm will give us a different set of short-run cost curves.</a:t>
            </a:r>
          </a:p>
          <a:p>
            <a:r>
              <a:rPr lang="en-US" sz="2400" dirty="0" smtClean="0"/>
              <a:t>As the fixed input amount increases in the long run, you move to different SR cost curves, each one corresponding to a particular plant size.</a:t>
            </a:r>
          </a:p>
          <a:p>
            <a:r>
              <a:rPr lang="en-US" sz="2400" dirty="0" smtClean="0"/>
              <a:t>Notice in the graphs of LRAC curves presented so far that the curves have been drawn to be U-shaped.  That is, when output is increasing LRAC at first falls, and then eventually rises.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Long-run Cost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overall shape of the long-run average cost curve depends on the technology of production. </a:t>
            </a:r>
          </a:p>
          <a:p>
            <a:r>
              <a:rPr lang="en-US" sz="2400" dirty="0" smtClean="0"/>
              <a:t>For example, advantages implicit in large scale production (with large plants) may allow firms to produce large outputs at lower cost per unit.</a:t>
            </a:r>
          </a:p>
          <a:p>
            <a:r>
              <a:rPr lang="en-US" sz="2400" dirty="0" smtClean="0"/>
              <a:t>On the other hand, firms may get so big that ever increasing managerial and monitoring costs may cause unit costs to rise.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1219200" y="2451100"/>
            <a:ext cx="0" cy="302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>
            <a:off x="1231900" y="5486400"/>
            <a:ext cx="629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398588" y="2514600"/>
            <a:ext cx="5662612" cy="1803400"/>
            <a:chOff x="881" y="1584"/>
            <a:chExt cx="3567" cy="1136"/>
          </a:xfrm>
        </p:grpSpPr>
        <p:sp>
          <p:nvSpPr>
            <p:cNvPr id="41988" name="Arc 4"/>
            <p:cNvSpPr>
              <a:spLocks/>
            </p:cNvSpPr>
            <p:nvPr/>
          </p:nvSpPr>
          <p:spPr bwMode="auto">
            <a:xfrm>
              <a:off x="2544" y="1728"/>
              <a:ext cx="1904" cy="99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5080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9" name="Arc 5"/>
            <p:cNvSpPr>
              <a:spLocks/>
            </p:cNvSpPr>
            <p:nvPr/>
          </p:nvSpPr>
          <p:spPr bwMode="auto">
            <a:xfrm>
              <a:off x="881" y="1584"/>
              <a:ext cx="1664" cy="1136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5080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7148513" y="2452688"/>
            <a:ext cx="1028700" cy="41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/>
            <a:r>
              <a:rPr lang="en-US">
                <a:solidFill>
                  <a:schemeClr val="tx2"/>
                </a:solidFill>
              </a:rPr>
              <a:t>LRAC</a:t>
            </a:r>
          </a:p>
        </p:txBody>
      </p:sp>
      <p:sp>
        <p:nvSpPr>
          <p:cNvPr id="41992" name="AutoShape 8"/>
          <p:cNvSpPr>
            <a:spLocks noChangeArrowheads="1"/>
          </p:cNvSpPr>
          <p:nvPr/>
        </p:nvSpPr>
        <p:spPr bwMode="auto">
          <a:xfrm>
            <a:off x="4044950" y="1682750"/>
            <a:ext cx="1968500" cy="1206500"/>
          </a:xfrm>
          <a:prstGeom prst="roundRect">
            <a:avLst>
              <a:gd name="adj" fmla="val 12495"/>
            </a:avLst>
          </a:prstGeom>
          <a:solidFill>
            <a:srgbClr val="20FFF3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95313" y="1995488"/>
            <a:ext cx="671512" cy="41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/>
            <a:r>
              <a:rPr lang="en-US"/>
              <a:t>$/Q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6919913" y="5576888"/>
            <a:ext cx="417512" cy="41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/>
            <a:r>
              <a:rPr lang="en-US"/>
              <a:t>Q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3106738" y="5653088"/>
            <a:ext cx="2541587" cy="8556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 algn="ctr"/>
            <a:r>
              <a:rPr lang="en-US" b="0">
                <a:latin typeface="Times New Roman" pitchFamily="18" charset="0"/>
              </a:rPr>
              <a:t>Average costs for a</a:t>
            </a:r>
          </a:p>
          <a:p>
            <a:pPr marL="285750" indent="-285750" algn="ctr"/>
            <a:r>
              <a:rPr lang="en-US" b="0">
                <a:latin typeface="Times New Roman" pitchFamily="18" charset="0"/>
              </a:rPr>
              <a:t> typical pizza firm.</a:t>
            </a: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4024313" y="1730375"/>
            <a:ext cx="1819275" cy="1096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/>
            <a:r>
              <a:rPr lang="en-US" sz="2000">
                <a:solidFill>
                  <a:srgbClr val="000000"/>
                </a:solidFill>
              </a:rPr>
              <a:t>LRAC shows </a:t>
            </a:r>
          </a:p>
          <a:p>
            <a:pPr marL="285750" indent="-285750"/>
            <a:r>
              <a:rPr lang="en-US" sz="2000">
                <a:solidFill>
                  <a:srgbClr val="000000"/>
                </a:solidFill>
              </a:rPr>
              <a:t>economies of</a:t>
            </a:r>
          </a:p>
          <a:p>
            <a:pPr marL="285750" indent="-285750"/>
            <a:r>
              <a:rPr lang="en-US" sz="2000">
                <a:solidFill>
                  <a:srgbClr val="000000"/>
                </a:solidFill>
              </a:rPr>
              <a:t>scale here.</a:t>
            </a:r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2127250" y="2520950"/>
            <a:ext cx="1841500" cy="1130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1066800" y="533400"/>
            <a:ext cx="6718300" cy="857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285750" indent="-285750"/>
            <a:r>
              <a:rPr lang="en-US" sz="2800" b="0" dirty="0">
                <a:solidFill>
                  <a:schemeClr val="tx2"/>
                </a:solidFill>
                <a:latin typeface="Times New Roman" pitchFamily="18" charset="0"/>
              </a:rPr>
              <a:t>ECONOMIES OF SCALE:  When output increases, long-run average costs decline.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1219200" y="2451100"/>
            <a:ext cx="0" cy="302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>
            <a:off x="1231900" y="5486400"/>
            <a:ext cx="629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398588" y="2514600"/>
            <a:ext cx="5662612" cy="1803400"/>
            <a:chOff x="881" y="1584"/>
            <a:chExt cx="3567" cy="1136"/>
          </a:xfrm>
        </p:grpSpPr>
        <p:sp>
          <p:nvSpPr>
            <p:cNvPr id="44036" name="Arc 4"/>
            <p:cNvSpPr>
              <a:spLocks/>
            </p:cNvSpPr>
            <p:nvPr/>
          </p:nvSpPr>
          <p:spPr bwMode="auto">
            <a:xfrm>
              <a:off x="2544" y="1728"/>
              <a:ext cx="1904" cy="99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5080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7" name="Arc 5"/>
            <p:cNvSpPr>
              <a:spLocks/>
            </p:cNvSpPr>
            <p:nvPr/>
          </p:nvSpPr>
          <p:spPr bwMode="auto">
            <a:xfrm>
              <a:off x="881" y="1584"/>
              <a:ext cx="1664" cy="1136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5080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7148513" y="2452688"/>
            <a:ext cx="1028700" cy="41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/>
            <a:r>
              <a:rPr lang="en-US">
                <a:solidFill>
                  <a:schemeClr val="tx2"/>
                </a:solidFill>
              </a:rPr>
              <a:t>LRAC</a:t>
            </a:r>
          </a:p>
        </p:txBody>
      </p:sp>
      <p:sp>
        <p:nvSpPr>
          <p:cNvPr id="44040" name="AutoShape 8"/>
          <p:cNvSpPr>
            <a:spLocks noChangeArrowheads="1"/>
          </p:cNvSpPr>
          <p:nvPr/>
        </p:nvSpPr>
        <p:spPr bwMode="auto">
          <a:xfrm>
            <a:off x="4044950" y="1682750"/>
            <a:ext cx="2349500" cy="1282700"/>
          </a:xfrm>
          <a:prstGeom prst="roundRect">
            <a:avLst>
              <a:gd name="adj" fmla="val 12495"/>
            </a:avLst>
          </a:prstGeom>
          <a:solidFill>
            <a:srgbClr val="20FFF3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595313" y="1995488"/>
            <a:ext cx="671512" cy="41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/>
            <a:r>
              <a:rPr lang="en-US"/>
              <a:t>$/Q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6919913" y="5576888"/>
            <a:ext cx="417512" cy="41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/>
            <a:r>
              <a:rPr lang="en-US"/>
              <a:t>Q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3106738" y="5653088"/>
            <a:ext cx="2541587" cy="8556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 algn="ctr"/>
            <a:r>
              <a:rPr lang="en-US" b="0">
                <a:latin typeface="Times New Roman" pitchFamily="18" charset="0"/>
              </a:rPr>
              <a:t>Average costs for a</a:t>
            </a:r>
          </a:p>
          <a:p>
            <a:pPr marL="285750" indent="-285750" algn="ctr"/>
            <a:r>
              <a:rPr lang="en-US" b="0">
                <a:latin typeface="Times New Roman" pitchFamily="18" charset="0"/>
              </a:rPr>
              <a:t> typical pizza firm.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4024313" y="1730375"/>
            <a:ext cx="2184400" cy="1096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/>
            <a:r>
              <a:rPr lang="en-US" sz="2000">
                <a:solidFill>
                  <a:srgbClr val="000000"/>
                </a:solidFill>
              </a:rPr>
              <a:t>LRAC shows </a:t>
            </a:r>
          </a:p>
          <a:p>
            <a:pPr marL="285750" indent="-285750"/>
            <a:r>
              <a:rPr lang="en-US" sz="2000">
                <a:solidFill>
                  <a:srgbClr val="000000"/>
                </a:solidFill>
              </a:rPr>
              <a:t>diseconomies of</a:t>
            </a:r>
          </a:p>
          <a:p>
            <a:pPr marL="285750" indent="-285750"/>
            <a:r>
              <a:rPr lang="en-US" sz="2000">
                <a:solidFill>
                  <a:srgbClr val="000000"/>
                </a:solidFill>
              </a:rPr>
              <a:t>scale here.</a:t>
            </a:r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4959350" y="2901950"/>
            <a:ext cx="977900" cy="977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823913" y="395288"/>
            <a:ext cx="7251700" cy="857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285750" indent="-285750"/>
            <a:r>
              <a:rPr lang="en-US" sz="2800" b="0">
                <a:solidFill>
                  <a:schemeClr val="tx2"/>
                </a:solidFill>
                <a:latin typeface="Times New Roman" pitchFamily="18" charset="0"/>
              </a:rPr>
              <a:t>DISECONOMIES OF SCALE:  When output increases, long-run average costs increase.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Economies of Scale and Diseconomies of Scale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For the U-shaped long-run average cost curve, there are economies of scale over small outputs, and diseconomies of scale at larger outputs.</a:t>
            </a:r>
          </a:p>
          <a:p>
            <a:r>
              <a:rPr lang="en-US" sz="2400" dirty="0" smtClean="0"/>
              <a:t>Not all firms necessarily suffer from diseconomies of scale at large outputs.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2:</a:t>
            </a:r>
            <a:br>
              <a:rPr lang="en-US" dirty="0" smtClean="0"/>
            </a:br>
            <a:r>
              <a:rPr lang="en-US" dirty="0" smtClean="0"/>
              <a:t>LONG RUN PRODUCTION COST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Production cost in long run: Long Run Average Cost (LRAC)</a:t>
            </a:r>
          </a:p>
          <a:p>
            <a:r>
              <a:rPr lang="en-US" dirty="0" smtClean="0"/>
              <a:t>The LRAC curve – Planning curve</a:t>
            </a:r>
          </a:p>
          <a:p>
            <a:r>
              <a:rPr lang="en-US" dirty="0" smtClean="0"/>
              <a:t>Optimum output level using Planning Curve</a:t>
            </a:r>
          </a:p>
          <a:p>
            <a:r>
              <a:rPr lang="en-US" dirty="0" smtClean="0"/>
              <a:t>Economies of scale and Diseconomies of scale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Economies of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advantages of large scale production that result in lower unit (average) costs (cost per unit)</a:t>
            </a:r>
          </a:p>
          <a:p>
            <a:r>
              <a:rPr lang="en-GB" dirty="0" smtClean="0"/>
              <a:t>AC = TC / Q</a:t>
            </a:r>
          </a:p>
          <a:p>
            <a:r>
              <a:rPr lang="en-GB" dirty="0" smtClean="0"/>
              <a:t>Economies of scale – spreads total costs over a greater range of output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Economies of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Internal – advantages that arise as a result of the growth of the firm</a:t>
            </a:r>
          </a:p>
          <a:p>
            <a:pPr lvl="1"/>
            <a:r>
              <a:rPr lang="en-GB" dirty="0" smtClean="0"/>
              <a:t>Technical</a:t>
            </a:r>
          </a:p>
          <a:p>
            <a:pPr lvl="1"/>
            <a:r>
              <a:rPr lang="en-GB" dirty="0" smtClean="0"/>
              <a:t>Commercial</a:t>
            </a:r>
          </a:p>
          <a:p>
            <a:pPr lvl="1"/>
            <a:r>
              <a:rPr lang="en-GB" dirty="0" smtClean="0"/>
              <a:t>Financial</a:t>
            </a:r>
          </a:p>
          <a:p>
            <a:pPr lvl="1"/>
            <a:r>
              <a:rPr lang="en-GB" dirty="0" smtClean="0"/>
              <a:t>Managerial</a:t>
            </a:r>
          </a:p>
          <a:p>
            <a:pPr lvl="1"/>
            <a:r>
              <a:rPr lang="en-GB" dirty="0" smtClean="0"/>
              <a:t>Risk Bearing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Economies of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/>
              <a:t>External economies of scale – the advantages firms can gain as a result </a:t>
            </a:r>
            <a:r>
              <a:rPr lang="en-GB" sz="2400" dirty="0" smtClean="0"/>
              <a:t>of </a:t>
            </a:r>
            <a:r>
              <a:rPr lang="en-GB" sz="2400" dirty="0" smtClean="0"/>
              <a:t>the growth of the industry – normally associated with a particular area</a:t>
            </a:r>
          </a:p>
          <a:p>
            <a:pPr lvl="1">
              <a:lnSpc>
                <a:spcPct val="90000"/>
              </a:lnSpc>
            </a:pPr>
            <a:r>
              <a:rPr lang="en-GB" sz="2200" dirty="0" smtClean="0"/>
              <a:t>Supply of skilled labour</a:t>
            </a:r>
          </a:p>
          <a:p>
            <a:pPr lvl="1">
              <a:lnSpc>
                <a:spcPct val="90000"/>
              </a:lnSpc>
            </a:pPr>
            <a:r>
              <a:rPr lang="en-GB" sz="2200" dirty="0" smtClean="0"/>
              <a:t>Reputation</a:t>
            </a:r>
          </a:p>
          <a:p>
            <a:pPr lvl="1">
              <a:lnSpc>
                <a:spcPct val="90000"/>
              </a:lnSpc>
            </a:pPr>
            <a:r>
              <a:rPr lang="en-GB" sz="2200" dirty="0" smtClean="0"/>
              <a:t>Local knowledge and skills</a:t>
            </a:r>
          </a:p>
          <a:p>
            <a:pPr lvl="1">
              <a:lnSpc>
                <a:spcPct val="90000"/>
              </a:lnSpc>
            </a:pPr>
            <a:r>
              <a:rPr lang="en-GB" sz="2200" dirty="0" smtClean="0"/>
              <a:t>Infrastructure</a:t>
            </a:r>
          </a:p>
          <a:p>
            <a:pPr lvl="1">
              <a:lnSpc>
                <a:spcPct val="90000"/>
              </a:lnSpc>
            </a:pPr>
            <a:r>
              <a:rPr lang="en-GB" sz="2200" dirty="0" smtClean="0"/>
              <a:t>Training facilities</a:t>
            </a:r>
            <a:endParaRPr lang="en-US" sz="2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Economies of Scale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362200"/>
          <a:ext cx="82295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Scale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Land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Labor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Scale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Scale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62000" y="3962400"/>
            <a:ext cx="7162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dirty="0" smtClean="0">
                <a:latin typeface="Verdana" pitchFamily="34" charset="0"/>
              </a:rPr>
              <a:t>Assume each unit of capital = </a:t>
            </a:r>
            <a:r>
              <a:rPr lang="en-GB" dirty="0" smtClean="0">
                <a:latin typeface="Verdana" pitchFamily="34" charset="0"/>
              </a:rPr>
              <a:t>RM5</a:t>
            </a:r>
            <a:r>
              <a:rPr lang="en-GB" dirty="0" smtClean="0">
                <a:latin typeface="Verdana" pitchFamily="34" charset="0"/>
              </a:rPr>
              <a:t>, Land = </a:t>
            </a:r>
            <a:r>
              <a:rPr lang="en-GB" dirty="0" smtClean="0">
                <a:latin typeface="Verdana" pitchFamily="34" charset="0"/>
              </a:rPr>
              <a:t>RM8 </a:t>
            </a:r>
            <a:r>
              <a:rPr lang="en-GB" dirty="0" smtClean="0">
                <a:latin typeface="Verdana" pitchFamily="34" charset="0"/>
              </a:rPr>
              <a:t>and Labour = </a:t>
            </a:r>
            <a:r>
              <a:rPr lang="en-GB" dirty="0" smtClean="0">
                <a:latin typeface="Verdana" pitchFamily="34" charset="0"/>
              </a:rPr>
              <a:t>RM22</a:t>
            </a:r>
            <a:endParaRPr lang="en-GB" dirty="0" smtClean="0">
              <a:latin typeface="Verdana" pitchFamily="34" charset="0"/>
            </a:endParaRPr>
          </a:p>
          <a:p>
            <a:pPr>
              <a:buFontTx/>
              <a:buChar char="•"/>
            </a:pPr>
            <a:r>
              <a:rPr lang="en-GB" dirty="0" smtClean="0">
                <a:latin typeface="Verdana" pitchFamily="34" charset="0"/>
              </a:rPr>
              <a:t>Calculate TC and then AC for the two different ‘scales’ (‘sizes’) of production facility</a:t>
            </a:r>
          </a:p>
          <a:p>
            <a:pPr>
              <a:buFontTx/>
              <a:buChar char="•"/>
            </a:pPr>
            <a:r>
              <a:rPr lang="en-GB" dirty="0" smtClean="0">
                <a:latin typeface="Verdana" pitchFamily="34" charset="0"/>
              </a:rPr>
              <a:t>What happens and why?</a:t>
            </a:r>
            <a:endParaRPr lang="en-GB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Economies of Scale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667000"/>
          <a:ext cx="82295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Scale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Capital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Labor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Scale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Scale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4191000"/>
            <a:ext cx="7924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dirty="0" smtClean="0">
                <a:latin typeface="Verdana" pitchFamily="34" charset="0"/>
              </a:rPr>
              <a:t>Doubling the scale of production (a rise of 100%) has led to an increase in output of 200% - therefore cost of production </a:t>
            </a:r>
          </a:p>
          <a:p>
            <a:pPr>
              <a:buFontTx/>
              <a:buChar char="•"/>
            </a:pPr>
            <a:r>
              <a:rPr lang="en-GB" dirty="0" smtClean="0">
                <a:solidFill>
                  <a:srgbClr val="003366"/>
                </a:solidFill>
                <a:latin typeface="Verdana" pitchFamily="34" charset="0"/>
              </a:rPr>
              <a:t>PER UNIT</a:t>
            </a:r>
            <a:r>
              <a:rPr lang="en-GB" dirty="0" smtClean="0">
                <a:latin typeface="Verdana" pitchFamily="34" charset="0"/>
              </a:rPr>
              <a:t> has fallen</a:t>
            </a:r>
          </a:p>
          <a:p>
            <a:pPr>
              <a:buFontTx/>
              <a:buChar char="•"/>
            </a:pPr>
            <a:r>
              <a:rPr lang="en-GB" dirty="0" smtClean="0">
                <a:latin typeface="Verdana" pitchFamily="34" charset="0"/>
              </a:rPr>
              <a:t>Don’t get confused between Total Cost and Average Cost</a:t>
            </a:r>
          </a:p>
          <a:p>
            <a:pPr>
              <a:buFontTx/>
              <a:buChar char="•"/>
            </a:pPr>
            <a:r>
              <a:rPr lang="en-GB" dirty="0" smtClean="0">
                <a:latin typeface="Verdana" pitchFamily="34" charset="0"/>
              </a:rPr>
              <a:t>Overall ‘costs’ will rise but </a:t>
            </a:r>
            <a:r>
              <a:rPr lang="en-GB" b="1" dirty="0" smtClean="0">
                <a:solidFill>
                  <a:srgbClr val="003366"/>
                </a:solidFill>
                <a:latin typeface="Verdana" pitchFamily="34" charset="0"/>
              </a:rPr>
              <a:t>unit costs</a:t>
            </a:r>
            <a:r>
              <a:rPr lang="en-GB" b="1" dirty="0" smtClean="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en-GB" dirty="0" smtClean="0">
                <a:latin typeface="Verdana" pitchFamily="34" charset="0"/>
              </a:rPr>
              <a:t>can fall</a:t>
            </a:r>
          </a:p>
          <a:p>
            <a:pPr>
              <a:buFontTx/>
              <a:buChar char="•"/>
            </a:pPr>
            <a:r>
              <a:rPr lang="en-GB" b="1" dirty="0" smtClean="0">
                <a:solidFill>
                  <a:srgbClr val="003366"/>
                </a:solidFill>
                <a:latin typeface="Verdana" pitchFamily="34" charset="0"/>
              </a:rPr>
              <a:t>Why?</a:t>
            </a:r>
            <a:endParaRPr lang="en-GB" b="1" dirty="0">
              <a:solidFill>
                <a:srgbClr val="003366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Economies of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smtClean="0">
                <a:solidFill>
                  <a:srgbClr val="003366"/>
                </a:solidFill>
              </a:rPr>
              <a:t>Internal: Technical</a:t>
            </a:r>
          </a:p>
          <a:p>
            <a:pPr lvl="1"/>
            <a:r>
              <a:rPr lang="en-GB" dirty="0" smtClean="0">
                <a:solidFill>
                  <a:srgbClr val="003366"/>
                </a:solidFill>
              </a:rPr>
              <a:t>Specialisation</a:t>
            </a:r>
            <a:r>
              <a:rPr lang="en-GB" dirty="0" smtClean="0"/>
              <a:t> – large organisations </a:t>
            </a:r>
            <a:br>
              <a:rPr lang="en-GB" dirty="0" smtClean="0"/>
            </a:br>
            <a:r>
              <a:rPr lang="en-GB" dirty="0" smtClean="0"/>
              <a:t>can employ specialised labour</a:t>
            </a:r>
          </a:p>
          <a:p>
            <a:pPr lvl="1"/>
            <a:r>
              <a:rPr lang="en-GB" dirty="0" smtClean="0">
                <a:solidFill>
                  <a:srgbClr val="003366"/>
                </a:solidFill>
              </a:rPr>
              <a:t>Indivisibility of plant</a:t>
            </a:r>
            <a:r>
              <a:rPr lang="en-GB" dirty="0" smtClean="0"/>
              <a:t> – machines can’t be broken down to do smaller jobs!</a:t>
            </a:r>
          </a:p>
          <a:p>
            <a:pPr lvl="1"/>
            <a:r>
              <a:rPr lang="en-GB" dirty="0" smtClean="0">
                <a:solidFill>
                  <a:srgbClr val="003366"/>
                </a:solidFill>
              </a:rPr>
              <a:t>Principle of multiples</a:t>
            </a:r>
            <a:r>
              <a:rPr lang="en-GB" dirty="0" smtClean="0"/>
              <a:t> – firms using more than one machine of different capacities - more efficient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Economies of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3366"/>
                </a:solidFill>
              </a:rPr>
              <a:t>Commercial</a:t>
            </a:r>
          </a:p>
          <a:p>
            <a:r>
              <a:rPr lang="en-GB" dirty="0" smtClean="0"/>
              <a:t>Large firms can negotiate favourable prices as a result </a:t>
            </a:r>
            <a:br>
              <a:rPr lang="en-GB" dirty="0" smtClean="0"/>
            </a:br>
            <a:r>
              <a:rPr lang="en-GB" dirty="0" smtClean="0"/>
              <a:t>of buying in bulk</a:t>
            </a:r>
          </a:p>
          <a:p>
            <a:r>
              <a:rPr lang="en-GB" dirty="0" smtClean="0"/>
              <a:t>Large firms may have advantages in keeping prices higher because </a:t>
            </a:r>
            <a:br>
              <a:rPr lang="en-GB" dirty="0" smtClean="0"/>
            </a:br>
            <a:r>
              <a:rPr lang="en-GB" dirty="0" smtClean="0"/>
              <a:t>of their market power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Economies of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b="1" dirty="0" smtClean="0">
                <a:solidFill>
                  <a:srgbClr val="003366"/>
                </a:solidFill>
              </a:rPr>
              <a:t>Financial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Large firms able to negotiate cheaper finance deals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Large firms able to be more flexible about finance – share options, rights issues, etc. 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Large firms able to utilise skills of merchant banks to arrange finance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Economies of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3366"/>
                </a:solidFill>
              </a:rPr>
              <a:t>Risk Bearing</a:t>
            </a:r>
          </a:p>
          <a:p>
            <a:pPr lvl="1"/>
            <a:r>
              <a:rPr lang="en-GB" sz="2600" dirty="0" smtClean="0"/>
              <a:t>Diversification</a:t>
            </a:r>
          </a:p>
          <a:p>
            <a:pPr lvl="1"/>
            <a:r>
              <a:rPr lang="en-GB" sz="2600" dirty="0" smtClean="0"/>
              <a:t>Markets across regions/countries</a:t>
            </a:r>
          </a:p>
          <a:p>
            <a:pPr lvl="1"/>
            <a:r>
              <a:rPr lang="en-GB" sz="2600" dirty="0" smtClean="0"/>
              <a:t>Product ranges</a:t>
            </a:r>
          </a:p>
          <a:p>
            <a:pPr lvl="1"/>
            <a:r>
              <a:rPr lang="en-GB" sz="2600" dirty="0" smtClean="0"/>
              <a:t>R&amp;D</a:t>
            </a:r>
            <a:endParaRPr lang="en-US" sz="2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Economies of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 smtClean="0">
                <a:solidFill>
                  <a:srgbClr val="003366"/>
                </a:solidFill>
              </a:rPr>
              <a:t>Managerial</a:t>
            </a:r>
          </a:p>
          <a:p>
            <a:pPr lvl="1"/>
            <a:r>
              <a:rPr lang="en-GB" dirty="0" smtClean="0"/>
              <a:t>Use of specialists – accountants, marketing, lawyers, production, human resources, etc.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Theory of Production</a:t>
            </a:r>
          </a:p>
          <a:p>
            <a:pPr lvl="1"/>
            <a:r>
              <a:rPr lang="en-US" dirty="0" smtClean="0"/>
              <a:t>Total Production (TP)</a:t>
            </a:r>
          </a:p>
          <a:p>
            <a:pPr lvl="1"/>
            <a:r>
              <a:rPr lang="en-US" dirty="0" smtClean="0"/>
              <a:t>Marginal Production (MP)</a:t>
            </a:r>
          </a:p>
          <a:p>
            <a:pPr lvl="1"/>
            <a:r>
              <a:rPr lang="en-US" dirty="0" smtClean="0"/>
              <a:t>Average Production (AP)</a:t>
            </a:r>
          </a:p>
          <a:p>
            <a:pPr lvl="1"/>
            <a:r>
              <a:rPr lang="en-US" dirty="0" smtClean="0"/>
              <a:t>Law of Diminishing Returns</a:t>
            </a:r>
          </a:p>
          <a:p>
            <a:pPr lvl="1"/>
            <a:r>
              <a:rPr lang="en-US" dirty="0" smtClean="0"/>
              <a:t>Short run</a:t>
            </a:r>
          </a:p>
          <a:p>
            <a:pPr lvl="1"/>
            <a:r>
              <a:rPr lang="en-US" dirty="0" smtClean="0"/>
              <a:t>Long run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Cost of Production</a:t>
            </a:r>
          </a:p>
          <a:p>
            <a:pPr lvl="1"/>
            <a:r>
              <a:rPr lang="en-US" dirty="0" smtClean="0"/>
              <a:t>Fixed cost</a:t>
            </a:r>
          </a:p>
          <a:p>
            <a:pPr lvl="1"/>
            <a:r>
              <a:rPr lang="en-US" dirty="0" smtClean="0"/>
              <a:t>Variable cost</a:t>
            </a:r>
          </a:p>
          <a:p>
            <a:pPr lvl="1"/>
            <a:r>
              <a:rPr lang="en-US" dirty="0" smtClean="0"/>
              <a:t>Total cost (TC)</a:t>
            </a:r>
          </a:p>
          <a:p>
            <a:pPr lvl="1"/>
            <a:r>
              <a:rPr lang="en-US" dirty="0" smtClean="0"/>
              <a:t>Average fixed cost (AFC)</a:t>
            </a:r>
          </a:p>
          <a:p>
            <a:pPr lvl="1"/>
            <a:r>
              <a:rPr lang="en-US" dirty="0" smtClean="0"/>
              <a:t>Average variable cost (AVC)</a:t>
            </a:r>
          </a:p>
          <a:p>
            <a:pPr lvl="1"/>
            <a:r>
              <a:rPr lang="en-US" dirty="0" smtClean="0"/>
              <a:t>Average total cost (ATC)</a:t>
            </a:r>
          </a:p>
          <a:p>
            <a:pPr lvl="1"/>
            <a:r>
              <a:rPr lang="en-US" dirty="0" smtClean="0"/>
              <a:t>Marginal cost (MC)</a:t>
            </a:r>
          </a:p>
          <a:p>
            <a:pPr lvl="1"/>
            <a:r>
              <a:rPr lang="en-US" dirty="0" smtClean="0"/>
              <a:t>Diseconomies of scale</a:t>
            </a:r>
          </a:p>
          <a:p>
            <a:pPr lvl="1"/>
            <a:r>
              <a:rPr lang="en-US" dirty="0" smtClean="0"/>
              <a:t>Economies of scale</a:t>
            </a:r>
          </a:p>
          <a:p>
            <a:pPr lvl="1"/>
            <a:r>
              <a:rPr lang="en-US" dirty="0" smtClean="0"/>
              <a:t>Constant return to scale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Diseconomies of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smtClean="0">
                <a:solidFill>
                  <a:srgbClr val="003366"/>
                </a:solidFill>
              </a:rPr>
              <a:t>The disadvantages of large scale production that can lead to increasing average costs</a:t>
            </a:r>
          </a:p>
          <a:p>
            <a:pPr lvl="1"/>
            <a:r>
              <a:rPr lang="en-GB" dirty="0" smtClean="0"/>
              <a:t>Problems of management</a:t>
            </a:r>
          </a:p>
          <a:p>
            <a:pPr lvl="1"/>
            <a:r>
              <a:rPr lang="en-GB" dirty="0" smtClean="0"/>
              <a:t>Maintaining effective communication</a:t>
            </a:r>
          </a:p>
          <a:p>
            <a:pPr lvl="1"/>
            <a:r>
              <a:rPr lang="en-GB" dirty="0" smtClean="0"/>
              <a:t>Co-ordinating activities – often across </a:t>
            </a:r>
            <a:br>
              <a:rPr lang="en-GB" dirty="0" smtClean="0"/>
            </a:br>
            <a:r>
              <a:rPr lang="en-GB" dirty="0" smtClean="0"/>
              <a:t>the globe!</a:t>
            </a:r>
          </a:p>
          <a:p>
            <a:pPr lvl="1"/>
            <a:r>
              <a:rPr lang="en-GB" dirty="0" smtClean="0"/>
              <a:t>De-motivation </a:t>
            </a:r>
            <a:r>
              <a:rPr lang="en-GB" dirty="0" smtClean="0"/>
              <a:t>of staff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run costs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Cost is very important measurement for a producer to achieve firm’s objectives</a:t>
            </a:r>
          </a:p>
          <a:p>
            <a:r>
              <a:rPr lang="en-US" dirty="0" smtClean="0"/>
              <a:t>In the short run production, the firm is facing 8 types of costs</a:t>
            </a:r>
          </a:p>
          <a:p>
            <a:pPr lvl="1"/>
            <a:r>
              <a:rPr lang="en-US" dirty="0" smtClean="0"/>
              <a:t>Total cost (TC)</a:t>
            </a:r>
          </a:p>
          <a:p>
            <a:pPr lvl="1"/>
            <a:r>
              <a:rPr lang="en-US" dirty="0" smtClean="0"/>
              <a:t>Fixed cost (FC)</a:t>
            </a:r>
          </a:p>
          <a:p>
            <a:pPr lvl="1"/>
            <a:r>
              <a:rPr lang="en-US" dirty="0" smtClean="0"/>
              <a:t>Variable cost (VC)</a:t>
            </a:r>
          </a:p>
          <a:p>
            <a:pPr lvl="1"/>
            <a:r>
              <a:rPr lang="en-US" dirty="0" smtClean="0"/>
              <a:t>Average fixed cost (AFC)</a:t>
            </a:r>
          </a:p>
          <a:p>
            <a:pPr lvl="1"/>
            <a:r>
              <a:rPr lang="en-US" dirty="0" smtClean="0"/>
              <a:t>Average variable cost (AVC)</a:t>
            </a:r>
          </a:p>
          <a:p>
            <a:pPr lvl="1"/>
            <a:r>
              <a:rPr lang="en-US" dirty="0" smtClean="0"/>
              <a:t>Average total cost (ATC)</a:t>
            </a:r>
          </a:p>
          <a:p>
            <a:pPr lvl="1"/>
            <a:r>
              <a:rPr lang="en-US" dirty="0" smtClean="0"/>
              <a:t>Marginal cost (MC)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various measures of cost: Conrad’s coffee shop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6239" y="2133600"/>
          <a:ext cx="8747761" cy="502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177925"/>
                <a:gridCol w="1028700"/>
                <a:gridCol w="1159447"/>
                <a:gridCol w="1028700"/>
                <a:gridCol w="12668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Quantity  of coffee</a:t>
                      </a:r>
                      <a:r>
                        <a:rPr lang="en-US" sz="1400" baseline="0" dirty="0" smtClean="0"/>
                        <a:t>  (cups per hour)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Fixed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 </a:t>
                      </a:r>
                    </a:p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fixed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</a:t>
                      </a:r>
                    </a:p>
                    <a:p>
                      <a:r>
                        <a:rPr lang="en-US" dirty="0" smtClean="0"/>
                        <a:t>variable </a:t>
                      </a:r>
                    </a:p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total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Marginal </a:t>
                      </a:r>
                    </a:p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Total Cost of production may be divided into </a:t>
            </a:r>
            <a:r>
              <a:rPr lang="en-US" i="1" dirty="0" smtClean="0">
                <a:solidFill>
                  <a:srgbClr val="FF0000"/>
                </a:solidFill>
              </a:rPr>
              <a:t>fixed costs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rgbClr val="FF0000"/>
                </a:solidFill>
              </a:rPr>
              <a:t>variable costs</a:t>
            </a:r>
            <a:r>
              <a:rPr lang="en-US" dirty="0" smtClean="0"/>
              <a:t>.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TC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i="1" dirty="0" smtClean="0">
                <a:solidFill>
                  <a:srgbClr val="FF0000"/>
                </a:solidFill>
              </a:rPr>
              <a:t>FC</a:t>
            </a:r>
            <a:r>
              <a:rPr lang="en-US" dirty="0" smtClean="0">
                <a:solidFill>
                  <a:srgbClr val="FF0000"/>
                </a:solidFill>
              </a:rPr>
              <a:t> + </a:t>
            </a:r>
            <a:r>
              <a:rPr lang="en-US" i="1" dirty="0" smtClean="0">
                <a:solidFill>
                  <a:srgbClr val="FF0000"/>
                </a:solidFill>
              </a:rPr>
              <a:t>VC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524000" y="1409700"/>
            <a:ext cx="3586162" cy="3519488"/>
          </a:xfrm>
          <a:custGeom>
            <a:avLst/>
            <a:gdLst>
              <a:gd name="T0" fmla="*/ 0 w 2259"/>
              <a:gd name="T1" fmla="*/ 2147483647 h 2217"/>
              <a:gd name="T2" fmla="*/ 2147483647 w 2259"/>
              <a:gd name="T3" fmla="*/ 2147483647 h 2217"/>
              <a:gd name="T4" fmla="*/ 2147483647 w 2259"/>
              <a:gd name="T5" fmla="*/ 2147483647 h 2217"/>
              <a:gd name="T6" fmla="*/ 2147483647 w 2259"/>
              <a:gd name="T7" fmla="*/ 2147483647 h 2217"/>
              <a:gd name="T8" fmla="*/ 2147483647 w 2259"/>
              <a:gd name="T9" fmla="*/ 2147483647 h 2217"/>
              <a:gd name="T10" fmla="*/ 2147483647 w 2259"/>
              <a:gd name="T11" fmla="*/ 2147483647 h 2217"/>
              <a:gd name="T12" fmla="*/ 2147483647 w 2259"/>
              <a:gd name="T13" fmla="*/ 2147483647 h 2217"/>
              <a:gd name="T14" fmla="*/ 2147483647 w 2259"/>
              <a:gd name="T15" fmla="*/ 2147483647 h 2217"/>
              <a:gd name="T16" fmla="*/ 2147483647 w 2259"/>
              <a:gd name="T17" fmla="*/ 2147483647 h 2217"/>
              <a:gd name="T18" fmla="*/ 2147483647 w 2259"/>
              <a:gd name="T19" fmla="*/ 2147483647 h 2217"/>
              <a:gd name="T20" fmla="*/ 2147483647 w 2259"/>
              <a:gd name="T21" fmla="*/ 0 h 221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259"/>
              <a:gd name="T34" fmla="*/ 0 h 2217"/>
              <a:gd name="T35" fmla="*/ 2259 w 2259"/>
              <a:gd name="T36" fmla="*/ 2217 h 221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259" h="2217">
                <a:moveTo>
                  <a:pt x="0" y="2217"/>
                </a:moveTo>
                <a:lnTo>
                  <a:pt x="226" y="2161"/>
                </a:lnTo>
                <a:lnTo>
                  <a:pt x="452" y="2076"/>
                </a:lnTo>
                <a:lnTo>
                  <a:pt x="678" y="1945"/>
                </a:lnTo>
                <a:lnTo>
                  <a:pt x="904" y="1775"/>
                </a:lnTo>
                <a:lnTo>
                  <a:pt x="1129" y="1578"/>
                </a:lnTo>
                <a:lnTo>
                  <a:pt x="1355" y="1334"/>
                </a:lnTo>
                <a:lnTo>
                  <a:pt x="1581" y="1052"/>
                </a:lnTo>
                <a:lnTo>
                  <a:pt x="1807" y="742"/>
                </a:lnTo>
                <a:lnTo>
                  <a:pt x="2033" y="394"/>
                </a:lnTo>
                <a:lnTo>
                  <a:pt x="2259" y="0"/>
                </a:lnTo>
              </a:path>
            </a:pathLst>
          </a:custGeom>
          <a:noFill/>
          <a:ln w="44450">
            <a:solidFill>
              <a:srgbClr val="E17E2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18"/>
          <p:cNvSpPr>
            <a:spLocks noChangeShapeType="1"/>
          </p:cNvSpPr>
          <p:nvPr/>
        </p:nvSpPr>
        <p:spPr bwMode="auto">
          <a:xfrm>
            <a:off x="1524000" y="1409700"/>
            <a:ext cx="119062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19"/>
          <p:cNvSpPr>
            <a:spLocks noChangeShapeType="1"/>
          </p:cNvSpPr>
          <p:nvPr/>
        </p:nvSpPr>
        <p:spPr bwMode="auto">
          <a:xfrm>
            <a:off x="1524000" y="1708150"/>
            <a:ext cx="119062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20"/>
          <p:cNvSpPr>
            <a:spLocks noChangeShapeType="1"/>
          </p:cNvSpPr>
          <p:nvPr/>
        </p:nvSpPr>
        <p:spPr bwMode="auto">
          <a:xfrm>
            <a:off x="1524000" y="2006600"/>
            <a:ext cx="119062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21"/>
          <p:cNvSpPr>
            <a:spLocks noChangeShapeType="1"/>
          </p:cNvSpPr>
          <p:nvPr/>
        </p:nvSpPr>
        <p:spPr bwMode="auto">
          <a:xfrm>
            <a:off x="1524000" y="2289175"/>
            <a:ext cx="119062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22"/>
          <p:cNvSpPr>
            <a:spLocks noChangeShapeType="1"/>
          </p:cNvSpPr>
          <p:nvPr/>
        </p:nvSpPr>
        <p:spPr bwMode="auto">
          <a:xfrm>
            <a:off x="1524000" y="2587625"/>
            <a:ext cx="119062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23"/>
          <p:cNvSpPr>
            <a:spLocks noChangeShapeType="1"/>
          </p:cNvSpPr>
          <p:nvPr/>
        </p:nvSpPr>
        <p:spPr bwMode="auto">
          <a:xfrm>
            <a:off x="1524000" y="2886075"/>
            <a:ext cx="119062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24"/>
          <p:cNvSpPr>
            <a:spLocks noChangeShapeType="1"/>
          </p:cNvSpPr>
          <p:nvPr/>
        </p:nvSpPr>
        <p:spPr bwMode="auto">
          <a:xfrm>
            <a:off x="1524000" y="3168650"/>
            <a:ext cx="119062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25"/>
          <p:cNvSpPr>
            <a:spLocks noChangeShapeType="1"/>
          </p:cNvSpPr>
          <p:nvPr/>
        </p:nvSpPr>
        <p:spPr bwMode="auto">
          <a:xfrm>
            <a:off x="1524000" y="3467100"/>
            <a:ext cx="119062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26"/>
          <p:cNvSpPr>
            <a:spLocks noChangeShapeType="1"/>
          </p:cNvSpPr>
          <p:nvPr/>
        </p:nvSpPr>
        <p:spPr bwMode="auto">
          <a:xfrm>
            <a:off x="1524000" y="3765550"/>
            <a:ext cx="119062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>
            <a:off x="1524000" y="4049713"/>
            <a:ext cx="119062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>
            <a:off x="1524000" y="4348163"/>
            <a:ext cx="119062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1524000" y="4645025"/>
            <a:ext cx="119062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1524000" y="4929188"/>
            <a:ext cx="119062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>
            <a:off x="1524000" y="5227638"/>
            <a:ext cx="119062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>
            <a:off x="1524000" y="5526088"/>
            <a:ext cx="119062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>
            <a:off x="1882775" y="5689600"/>
            <a:ext cx="1587" cy="1190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2241550" y="5689600"/>
            <a:ext cx="1587" cy="1190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>
            <a:off x="2600325" y="5689600"/>
            <a:ext cx="1587" cy="1190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2959100" y="5689600"/>
            <a:ext cx="1587" cy="1190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37"/>
          <p:cNvSpPr>
            <a:spLocks noChangeShapeType="1"/>
          </p:cNvSpPr>
          <p:nvPr/>
        </p:nvSpPr>
        <p:spPr bwMode="auto">
          <a:xfrm>
            <a:off x="3316287" y="5689600"/>
            <a:ext cx="1588" cy="1190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38"/>
          <p:cNvSpPr>
            <a:spLocks noChangeShapeType="1"/>
          </p:cNvSpPr>
          <p:nvPr/>
        </p:nvSpPr>
        <p:spPr bwMode="auto">
          <a:xfrm>
            <a:off x="3675062" y="5689600"/>
            <a:ext cx="1588" cy="1190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39"/>
          <p:cNvSpPr>
            <a:spLocks noChangeShapeType="1"/>
          </p:cNvSpPr>
          <p:nvPr/>
        </p:nvSpPr>
        <p:spPr bwMode="auto">
          <a:xfrm>
            <a:off x="4033837" y="5689600"/>
            <a:ext cx="1588" cy="1190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40"/>
          <p:cNvSpPr>
            <a:spLocks noChangeShapeType="1"/>
          </p:cNvSpPr>
          <p:nvPr/>
        </p:nvSpPr>
        <p:spPr bwMode="auto">
          <a:xfrm>
            <a:off x="4392612" y="5689600"/>
            <a:ext cx="1588" cy="1190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41"/>
          <p:cNvSpPr>
            <a:spLocks noChangeShapeType="1"/>
          </p:cNvSpPr>
          <p:nvPr/>
        </p:nvSpPr>
        <p:spPr bwMode="auto">
          <a:xfrm>
            <a:off x="4751387" y="5689600"/>
            <a:ext cx="1588" cy="1190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42"/>
          <p:cNvSpPr>
            <a:spLocks noChangeShapeType="1"/>
          </p:cNvSpPr>
          <p:nvPr/>
        </p:nvSpPr>
        <p:spPr bwMode="auto">
          <a:xfrm>
            <a:off x="5110162" y="5689600"/>
            <a:ext cx="1588" cy="1190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Freeform 43"/>
          <p:cNvSpPr>
            <a:spLocks/>
          </p:cNvSpPr>
          <p:nvPr/>
        </p:nvSpPr>
        <p:spPr bwMode="auto">
          <a:xfrm>
            <a:off x="1524000" y="1066800"/>
            <a:ext cx="5138737" cy="4741863"/>
          </a:xfrm>
          <a:custGeom>
            <a:avLst/>
            <a:gdLst>
              <a:gd name="T0" fmla="*/ 0 w 3237"/>
              <a:gd name="T1" fmla="*/ 0 h 2987"/>
              <a:gd name="T2" fmla="*/ 0 w 3237"/>
              <a:gd name="T3" fmla="*/ 2147483647 h 2987"/>
              <a:gd name="T4" fmla="*/ 2147483647 w 3237"/>
              <a:gd name="T5" fmla="*/ 2147483647 h 2987"/>
              <a:gd name="T6" fmla="*/ 0 60000 65536"/>
              <a:gd name="T7" fmla="*/ 0 60000 65536"/>
              <a:gd name="T8" fmla="*/ 0 60000 65536"/>
              <a:gd name="T9" fmla="*/ 0 w 3237"/>
              <a:gd name="T10" fmla="*/ 0 h 2987"/>
              <a:gd name="T11" fmla="*/ 3237 w 3237"/>
              <a:gd name="T12" fmla="*/ 2987 h 29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37" h="2987">
                <a:moveTo>
                  <a:pt x="0" y="0"/>
                </a:moveTo>
                <a:lnTo>
                  <a:pt x="0" y="2987"/>
                </a:lnTo>
                <a:lnTo>
                  <a:pt x="3237" y="2987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1" name="Group 44"/>
          <p:cNvGrpSpPr>
            <a:grpSpLocks/>
          </p:cNvGrpSpPr>
          <p:nvPr/>
        </p:nvGrpSpPr>
        <p:grpSpPr bwMode="auto">
          <a:xfrm>
            <a:off x="1493837" y="1379538"/>
            <a:ext cx="3660775" cy="3592512"/>
            <a:chOff x="1274" y="923"/>
            <a:chExt cx="2306" cy="2263"/>
          </a:xfrm>
        </p:grpSpPr>
        <p:sp>
          <p:nvSpPr>
            <p:cNvPr id="32" name="Oval 45"/>
            <p:cNvSpPr>
              <a:spLocks noChangeArrowheads="1"/>
            </p:cNvSpPr>
            <p:nvPr/>
          </p:nvSpPr>
          <p:spPr bwMode="auto">
            <a:xfrm>
              <a:off x="1274" y="3140"/>
              <a:ext cx="47" cy="4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Oval 46"/>
            <p:cNvSpPr>
              <a:spLocks noChangeArrowheads="1"/>
            </p:cNvSpPr>
            <p:nvPr/>
          </p:nvSpPr>
          <p:spPr bwMode="auto">
            <a:xfrm>
              <a:off x="1500" y="3084"/>
              <a:ext cx="47" cy="4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Oval 47"/>
            <p:cNvSpPr>
              <a:spLocks noChangeArrowheads="1"/>
            </p:cNvSpPr>
            <p:nvPr/>
          </p:nvSpPr>
          <p:spPr bwMode="auto">
            <a:xfrm>
              <a:off x="1726" y="2990"/>
              <a:ext cx="47" cy="4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Oval 48"/>
            <p:cNvSpPr>
              <a:spLocks noChangeArrowheads="1"/>
            </p:cNvSpPr>
            <p:nvPr/>
          </p:nvSpPr>
          <p:spPr bwMode="auto">
            <a:xfrm>
              <a:off x="1952" y="2858"/>
              <a:ext cx="47" cy="4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Oval 49"/>
            <p:cNvSpPr>
              <a:spLocks noChangeArrowheads="1"/>
            </p:cNvSpPr>
            <p:nvPr/>
          </p:nvSpPr>
          <p:spPr bwMode="auto">
            <a:xfrm>
              <a:off x="2178" y="2689"/>
              <a:ext cx="47" cy="4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50"/>
            <p:cNvSpPr>
              <a:spLocks noChangeArrowheads="1"/>
            </p:cNvSpPr>
            <p:nvPr/>
          </p:nvSpPr>
          <p:spPr bwMode="auto">
            <a:xfrm>
              <a:off x="2404" y="2492"/>
              <a:ext cx="47" cy="4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Oval 51"/>
            <p:cNvSpPr>
              <a:spLocks noChangeArrowheads="1"/>
            </p:cNvSpPr>
            <p:nvPr/>
          </p:nvSpPr>
          <p:spPr bwMode="auto">
            <a:xfrm>
              <a:off x="2630" y="2248"/>
              <a:ext cx="47" cy="4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Oval 52"/>
            <p:cNvSpPr>
              <a:spLocks noChangeArrowheads="1"/>
            </p:cNvSpPr>
            <p:nvPr/>
          </p:nvSpPr>
          <p:spPr bwMode="auto">
            <a:xfrm>
              <a:off x="2847" y="1975"/>
              <a:ext cx="47" cy="4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Oval 53"/>
            <p:cNvSpPr>
              <a:spLocks noChangeArrowheads="1"/>
            </p:cNvSpPr>
            <p:nvPr/>
          </p:nvSpPr>
          <p:spPr bwMode="auto">
            <a:xfrm>
              <a:off x="3081" y="1656"/>
              <a:ext cx="47" cy="4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Oval 54"/>
            <p:cNvSpPr>
              <a:spLocks noChangeArrowheads="1"/>
            </p:cNvSpPr>
            <p:nvPr/>
          </p:nvSpPr>
          <p:spPr bwMode="auto">
            <a:xfrm>
              <a:off x="3307" y="1308"/>
              <a:ext cx="47" cy="4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Oval 55"/>
            <p:cNvSpPr>
              <a:spLocks noChangeArrowheads="1"/>
            </p:cNvSpPr>
            <p:nvPr/>
          </p:nvSpPr>
          <p:spPr bwMode="auto">
            <a:xfrm>
              <a:off x="3533" y="923"/>
              <a:ext cx="47" cy="4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" name="Rectangle 56"/>
          <p:cNvSpPr>
            <a:spLocks noChangeArrowheads="1"/>
          </p:cNvSpPr>
          <p:nvPr/>
        </p:nvSpPr>
        <p:spPr bwMode="auto">
          <a:xfrm>
            <a:off x="660400" y="1044575"/>
            <a:ext cx="8112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charset="0"/>
              </a:rPr>
              <a:t>Total Cost</a:t>
            </a:r>
            <a:endParaRPr lang="en-US" dirty="0"/>
          </a:p>
        </p:txBody>
      </p:sp>
      <p:sp>
        <p:nvSpPr>
          <p:cNvPr id="44" name="Rectangle 57"/>
          <p:cNvSpPr>
            <a:spLocks noChangeArrowheads="1"/>
          </p:cNvSpPr>
          <p:nvPr/>
        </p:nvSpPr>
        <p:spPr bwMode="auto">
          <a:xfrm>
            <a:off x="998537" y="1338263"/>
            <a:ext cx="5064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$15.00</a:t>
            </a:r>
            <a:endParaRPr lang="en-US"/>
          </a:p>
        </p:txBody>
      </p:sp>
      <p:sp>
        <p:nvSpPr>
          <p:cNvPr id="45" name="Rectangle 58"/>
          <p:cNvSpPr>
            <a:spLocks noChangeArrowheads="1"/>
          </p:cNvSpPr>
          <p:nvPr/>
        </p:nvSpPr>
        <p:spPr bwMode="auto">
          <a:xfrm>
            <a:off x="1077912" y="1631950"/>
            <a:ext cx="4143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  <a:latin typeface="Arial" charset="0"/>
              </a:rPr>
              <a:t>14.00</a:t>
            </a:r>
            <a:endParaRPr lang="en-US" dirty="0"/>
          </a:p>
        </p:txBody>
      </p:sp>
      <p:sp>
        <p:nvSpPr>
          <p:cNvPr id="46" name="Rectangle 59"/>
          <p:cNvSpPr>
            <a:spLocks noChangeArrowheads="1"/>
          </p:cNvSpPr>
          <p:nvPr/>
        </p:nvSpPr>
        <p:spPr bwMode="auto">
          <a:xfrm>
            <a:off x="1077912" y="1925638"/>
            <a:ext cx="41433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13.00</a:t>
            </a:r>
            <a:endParaRPr lang="en-US"/>
          </a:p>
        </p:txBody>
      </p:sp>
      <p:sp>
        <p:nvSpPr>
          <p:cNvPr id="47" name="Rectangle 60"/>
          <p:cNvSpPr>
            <a:spLocks noChangeArrowheads="1"/>
          </p:cNvSpPr>
          <p:nvPr/>
        </p:nvSpPr>
        <p:spPr bwMode="auto">
          <a:xfrm>
            <a:off x="1077912" y="2219325"/>
            <a:ext cx="4143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12.00</a:t>
            </a:r>
            <a:endParaRPr lang="en-US"/>
          </a:p>
        </p:txBody>
      </p:sp>
      <p:sp>
        <p:nvSpPr>
          <p:cNvPr id="48" name="Rectangle 61"/>
          <p:cNvSpPr>
            <a:spLocks noChangeArrowheads="1"/>
          </p:cNvSpPr>
          <p:nvPr/>
        </p:nvSpPr>
        <p:spPr bwMode="auto">
          <a:xfrm>
            <a:off x="1077912" y="2513013"/>
            <a:ext cx="41433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11.00</a:t>
            </a:r>
            <a:endParaRPr lang="en-US"/>
          </a:p>
        </p:txBody>
      </p:sp>
      <p:sp>
        <p:nvSpPr>
          <p:cNvPr id="49" name="Rectangle 62"/>
          <p:cNvSpPr>
            <a:spLocks noChangeArrowheads="1"/>
          </p:cNvSpPr>
          <p:nvPr/>
        </p:nvSpPr>
        <p:spPr bwMode="auto">
          <a:xfrm>
            <a:off x="1077912" y="2806700"/>
            <a:ext cx="4143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10.00</a:t>
            </a:r>
            <a:endParaRPr lang="en-US"/>
          </a:p>
        </p:txBody>
      </p:sp>
      <p:sp>
        <p:nvSpPr>
          <p:cNvPr id="50" name="Rectangle 63"/>
          <p:cNvSpPr>
            <a:spLocks noChangeArrowheads="1"/>
          </p:cNvSpPr>
          <p:nvPr/>
        </p:nvSpPr>
        <p:spPr bwMode="auto">
          <a:xfrm>
            <a:off x="1163637" y="3100388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9.00</a:t>
            </a:r>
            <a:endParaRPr lang="en-US"/>
          </a:p>
        </p:txBody>
      </p:sp>
      <p:sp>
        <p:nvSpPr>
          <p:cNvPr id="51" name="Rectangle 64"/>
          <p:cNvSpPr>
            <a:spLocks noChangeArrowheads="1"/>
          </p:cNvSpPr>
          <p:nvPr/>
        </p:nvSpPr>
        <p:spPr bwMode="auto">
          <a:xfrm>
            <a:off x="1163637" y="3394075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8.00</a:t>
            </a:r>
            <a:endParaRPr lang="en-US"/>
          </a:p>
        </p:txBody>
      </p:sp>
      <p:sp>
        <p:nvSpPr>
          <p:cNvPr id="52" name="Rectangle 65"/>
          <p:cNvSpPr>
            <a:spLocks noChangeArrowheads="1"/>
          </p:cNvSpPr>
          <p:nvPr/>
        </p:nvSpPr>
        <p:spPr bwMode="auto">
          <a:xfrm>
            <a:off x="1163637" y="3687763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7.00</a:t>
            </a:r>
            <a:endParaRPr lang="en-US"/>
          </a:p>
        </p:txBody>
      </p:sp>
      <p:sp>
        <p:nvSpPr>
          <p:cNvPr id="53" name="Rectangle 66"/>
          <p:cNvSpPr>
            <a:spLocks noChangeArrowheads="1"/>
          </p:cNvSpPr>
          <p:nvPr/>
        </p:nvSpPr>
        <p:spPr bwMode="auto">
          <a:xfrm>
            <a:off x="1163637" y="3979863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6.00</a:t>
            </a:r>
            <a:endParaRPr lang="en-US"/>
          </a:p>
        </p:txBody>
      </p:sp>
      <p:sp>
        <p:nvSpPr>
          <p:cNvPr id="54" name="Rectangle 67"/>
          <p:cNvSpPr>
            <a:spLocks noChangeArrowheads="1"/>
          </p:cNvSpPr>
          <p:nvPr/>
        </p:nvSpPr>
        <p:spPr bwMode="auto">
          <a:xfrm>
            <a:off x="1163637" y="4273550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5.00</a:t>
            </a:r>
            <a:endParaRPr lang="en-US"/>
          </a:p>
        </p:txBody>
      </p:sp>
      <p:sp>
        <p:nvSpPr>
          <p:cNvPr id="55" name="Rectangle 68"/>
          <p:cNvSpPr>
            <a:spLocks noChangeArrowheads="1"/>
          </p:cNvSpPr>
          <p:nvPr/>
        </p:nvSpPr>
        <p:spPr bwMode="auto">
          <a:xfrm>
            <a:off x="1163637" y="4567238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4.00</a:t>
            </a:r>
            <a:endParaRPr lang="en-US"/>
          </a:p>
        </p:txBody>
      </p:sp>
      <p:sp>
        <p:nvSpPr>
          <p:cNvPr id="56" name="Rectangle 69"/>
          <p:cNvSpPr>
            <a:spLocks noChangeArrowheads="1"/>
          </p:cNvSpPr>
          <p:nvPr/>
        </p:nvSpPr>
        <p:spPr bwMode="auto">
          <a:xfrm>
            <a:off x="1163637" y="4860925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3.00</a:t>
            </a:r>
            <a:endParaRPr lang="en-US"/>
          </a:p>
        </p:txBody>
      </p:sp>
      <p:sp>
        <p:nvSpPr>
          <p:cNvPr id="57" name="Rectangle 70"/>
          <p:cNvSpPr>
            <a:spLocks noChangeArrowheads="1"/>
          </p:cNvSpPr>
          <p:nvPr/>
        </p:nvSpPr>
        <p:spPr bwMode="auto">
          <a:xfrm>
            <a:off x="1163637" y="5154613"/>
            <a:ext cx="3222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2.00</a:t>
            </a:r>
            <a:endParaRPr lang="en-US"/>
          </a:p>
        </p:txBody>
      </p:sp>
      <p:sp>
        <p:nvSpPr>
          <p:cNvPr id="58" name="Rectangle 71"/>
          <p:cNvSpPr>
            <a:spLocks noChangeArrowheads="1"/>
          </p:cNvSpPr>
          <p:nvPr/>
        </p:nvSpPr>
        <p:spPr bwMode="auto">
          <a:xfrm>
            <a:off x="1163637" y="5448300"/>
            <a:ext cx="322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1.00</a:t>
            </a:r>
            <a:endParaRPr lang="en-US"/>
          </a:p>
        </p:txBody>
      </p:sp>
      <p:sp>
        <p:nvSpPr>
          <p:cNvPr id="59" name="Rectangle 72"/>
          <p:cNvSpPr>
            <a:spLocks noChangeArrowheads="1"/>
          </p:cNvSpPr>
          <p:nvPr/>
        </p:nvSpPr>
        <p:spPr bwMode="auto">
          <a:xfrm>
            <a:off x="6024562" y="5886450"/>
            <a:ext cx="6731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Quantity</a:t>
            </a:r>
            <a:endParaRPr lang="en-US"/>
          </a:p>
        </p:txBody>
      </p:sp>
      <p:sp>
        <p:nvSpPr>
          <p:cNvPr id="60" name="Rectangle 73"/>
          <p:cNvSpPr>
            <a:spLocks noChangeArrowheads="1"/>
          </p:cNvSpPr>
          <p:nvPr/>
        </p:nvSpPr>
        <p:spPr bwMode="auto">
          <a:xfrm>
            <a:off x="5956300" y="6086475"/>
            <a:ext cx="7477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of Output</a:t>
            </a:r>
            <a:endParaRPr lang="en-US"/>
          </a:p>
        </p:txBody>
      </p:sp>
      <p:sp>
        <p:nvSpPr>
          <p:cNvPr id="61" name="Rectangle 75"/>
          <p:cNvSpPr>
            <a:spLocks noChangeArrowheads="1"/>
          </p:cNvSpPr>
          <p:nvPr/>
        </p:nvSpPr>
        <p:spPr bwMode="auto">
          <a:xfrm>
            <a:off x="1366837" y="5891213"/>
            <a:ext cx="920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sp>
        <p:nvSpPr>
          <p:cNvPr id="62" name="Rectangle 76"/>
          <p:cNvSpPr>
            <a:spLocks noChangeArrowheads="1"/>
          </p:cNvSpPr>
          <p:nvPr/>
        </p:nvSpPr>
        <p:spPr bwMode="auto">
          <a:xfrm>
            <a:off x="1835150" y="5891213"/>
            <a:ext cx="920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</a:t>
            </a:r>
            <a:endParaRPr lang="en-US"/>
          </a:p>
        </p:txBody>
      </p:sp>
      <p:sp>
        <p:nvSpPr>
          <p:cNvPr id="63" name="Rectangle 77"/>
          <p:cNvSpPr>
            <a:spLocks noChangeArrowheads="1"/>
          </p:cNvSpPr>
          <p:nvPr/>
        </p:nvSpPr>
        <p:spPr bwMode="auto">
          <a:xfrm>
            <a:off x="2914650" y="5891213"/>
            <a:ext cx="920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64" name="Rectangle 78"/>
          <p:cNvSpPr>
            <a:spLocks noChangeArrowheads="1"/>
          </p:cNvSpPr>
          <p:nvPr/>
        </p:nvSpPr>
        <p:spPr bwMode="auto">
          <a:xfrm>
            <a:off x="2555875" y="5891213"/>
            <a:ext cx="920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3</a:t>
            </a:r>
            <a:endParaRPr lang="en-US"/>
          </a:p>
        </p:txBody>
      </p:sp>
      <p:sp>
        <p:nvSpPr>
          <p:cNvPr id="65" name="Rectangle 79"/>
          <p:cNvSpPr>
            <a:spLocks noChangeArrowheads="1"/>
          </p:cNvSpPr>
          <p:nvPr/>
        </p:nvSpPr>
        <p:spPr bwMode="auto">
          <a:xfrm>
            <a:off x="2198687" y="5891213"/>
            <a:ext cx="920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2</a:t>
            </a:r>
            <a:endParaRPr lang="en-US"/>
          </a:p>
        </p:txBody>
      </p:sp>
      <p:sp>
        <p:nvSpPr>
          <p:cNvPr id="66" name="Rectangle 80"/>
          <p:cNvSpPr>
            <a:spLocks noChangeArrowheads="1"/>
          </p:cNvSpPr>
          <p:nvPr/>
        </p:nvSpPr>
        <p:spPr bwMode="auto">
          <a:xfrm>
            <a:off x="3989387" y="5891213"/>
            <a:ext cx="920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7</a:t>
            </a:r>
            <a:endParaRPr lang="en-US"/>
          </a:p>
        </p:txBody>
      </p:sp>
      <p:sp>
        <p:nvSpPr>
          <p:cNvPr id="67" name="Rectangle 81"/>
          <p:cNvSpPr>
            <a:spLocks noChangeArrowheads="1"/>
          </p:cNvSpPr>
          <p:nvPr/>
        </p:nvSpPr>
        <p:spPr bwMode="auto">
          <a:xfrm>
            <a:off x="3632200" y="5891213"/>
            <a:ext cx="920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6</a:t>
            </a:r>
            <a:endParaRPr lang="en-US"/>
          </a:p>
        </p:txBody>
      </p:sp>
      <p:sp>
        <p:nvSpPr>
          <p:cNvPr id="68" name="Rectangle 82"/>
          <p:cNvSpPr>
            <a:spLocks noChangeArrowheads="1"/>
          </p:cNvSpPr>
          <p:nvPr/>
        </p:nvSpPr>
        <p:spPr bwMode="auto">
          <a:xfrm>
            <a:off x="3273425" y="5891213"/>
            <a:ext cx="920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5</a:t>
            </a:r>
            <a:endParaRPr lang="en-US"/>
          </a:p>
        </p:txBody>
      </p:sp>
      <p:sp>
        <p:nvSpPr>
          <p:cNvPr id="69" name="Rectangle 83"/>
          <p:cNvSpPr>
            <a:spLocks noChangeArrowheads="1"/>
          </p:cNvSpPr>
          <p:nvPr/>
        </p:nvSpPr>
        <p:spPr bwMode="auto">
          <a:xfrm>
            <a:off x="4711700" y="5891213"/>
            <a:ext cx="920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9</a:t>
            </a:r>
            <a:endParaRPr lang="en-US"/>
          </a:p>
        </p:txBody>
      </p:sp>
      <p:sp>
        <p:nvSpPr>
          <p:cNvPr id="70" name="Rectangle 84"/>
          <p:cNvSpPr>
            <a:spLocks noChangeArrowheads="1"/>
          </p:cNvSpPr>
          <p:nvPr/>
        </p:nvSpPr>
        <p:spPr bwMode="auto">
          <a:xfrm>
            <a:off x="4348162" y="5891213"/>
            <a:ext cx="920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8</a:t>
            </a:r>
            <a:endParaRPr lang="en-US"/>
          </a:p>
        </p:txBody>
      </p:sp>
      <p:sp>
        <p:nvSpPr>
          <p:cNvPr id="71" name="Rectangle 85"/>
          <p:cNvSpPr>
            <a:spLocks noChangeArrowheads="1"/>
          </p:cNvSpPr>
          <p:nvPr/>
        </p:nvSpPr>
        <p:spPr bwMode="auto">
          <a:xfrm>
            <a:off x="5024437" y="5891213"/>
            <a:ext cx="1841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10</a:t>
            </a:r>
            <a:endParaRPr lang="en-US"/>
          </a:p>
        </p:txBody>
      </p:sp>
      <p:sp>
        <p:nvSpPr>
          <p:cNvPr id="72" name="Rectangle 86"/>
          <p:cNvSpPr>
            <a:spLocks noChangeArrowheads="1"/>
          </p:cNvSpPr>
          <p:nvPr/>
        </p:nvSpPr>
        <p:spPr bwMode="auto">
          <a:xfrm>
            <a:off x="5203825" y="1333500"/>
            <a:ext cx="11779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Total-cost curve</a:t>
            </a:r>
            <a:endParaRPr lang="en-US"/>
          </a:p>
        </p:txBody>
      </p:sp>
      <p:sp>
        <p:nvSpPr>
          <p:cNvPr id="73" name="Rectangle 129"/>
          <p:cNvSpPr>
            <a:spLocks noChangeArrowheads="1"/>
          </p:cNvSpPr>
          <p:nvPr/>
        </p:nvSpPr>
        <p:spPr bwMode="auto">
          <a:xfrm>
            <a:off x="4965700" y="6319838"/>
            <a:ext cx="1973262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(cups of coffee per hour)</a:t>
            </a:r>
            <a:endParaRPr lang="en-US"/>
          </a:p>
        </p:txBody>
      </p:sp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5795962" y="1666875"/>
          <a:ext cx="2570730" cy="441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2367"/>
                <a:gridCol w="808363"/>
              </a:tblGrid>
              <a:tr h="10044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70"/>
                          </a:solidFill>
                        </a:rPr>
                        <a:t>Quantity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70"/>
                          </a:solidFill>
                        </a:rPr>
                        <a:t>of coffee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70"/>
                          </a:solidFill>
                        </a:rPr>
                        <a:t>(cups per hour)</a:t>
                      </a:r>
                      <a:endParaRPr lang="en-US" dirty="0">
                        <a:solidFill>
                          <a:srgbClr val="00007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007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70"/>
                          </a:solidFill>
                        </a:rPr>
                        <a:t>Total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70"/>
                          </a:solidFill>
                        </a:rPr>
                        <a:t>Cost</a:t>
                      </a:r>
                      <a:endParaRPr lang="en-US" dirty="0">
                        <a:solidFill>
                          <a:srgbClr val="00007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151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</a:p>
                    <a:p>
                      <a:pPr algn="ctr"/>
                      <a:r>
                        <a:rPr lang="en-US" dirty="0" smtClean="0"/>
                        <a:t>2</a:t>
                      </a:r>
                    </a:p>
                    <a:p>
                      <a:pPr algn="ctr"/>
                      <a:r>
                        <a:rPr lang="en-US" dirty="0" smtClean="0"/>
                        <a:t>3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5</a:t>
                      </a:r>
                    </a:p>
                    <a:p>
                      <a:pPr algn="ctr"/>
                      <a:r>
                        <a:rPr lang="en-US" dirty="0" smtClean="0"/>
                        <a:t>6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</a:p>
                    <a:p>
                      <a:pPr algn="ctr"/>
                      <a:r>
                        <a:rPr lang="en-US" dirty="0" smtClean="0"/>
                        <a:t>9</a:t>
                      </a:r>
                    </a:p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$3.00</a:t>
                      </a:r>
                    </a:p>
                    <a:p>
                      <a:pPr algn="ctr"/>
                      <a:r>
                        <a:rPr lang="en-US" dirty="0" smtClean="0"/>
                        <a:t>3.30</a:t>
                      </a:r>
                    </a:p>
                    <a:p>
                      <a:pPr algn="ctr"/>
                      <a:r>
                        <a:rPr lang="en-US" dirty="0" smtClean="0"/>
                        <a:t>3.80</a:t>
                      </a:r>
                    </a:p>
                    <a:p>
                      <a:pPr algn="ctr"/>
                      <a:r>
                        <a:rPr lang="en-US" dirty="0" smtClean="0"/>
                        <a:t>4.50</a:t>
                      </a:r>
                    </a:p>
                    <a:p>
                      <a:pPr algn="ctr"/>
                      <a:r>
                        <a:rPr lang="en-US" dirty="0" smtClean="0"/>
                        <a:t>5.40</a:t>
                      </a:r>
                    </a:p>
                    <a:p>
                      <a:pPr algn="ctr"/>
                      <a:r>
                        <a:rPr lang="en-US" dirty="0" smtClean="0"/>
                        <a:t>6.50</a:t>
                      </a:r>
                    </a:p>
                    <a:p>
                      <a:pPr algn="ctr"/>
                      <a:r>
                        <a:rPr lang="en-US" dirty="0" smtClean="0"/>
                        <a:t>7.80</a:t>
                      </a:r>
                    </a:p>
                    <a:p>
                      <a:pPr algn="ctr"/>
                      <a:r>
                        <a:rPr lang="en-US" dirty="0" smtClean="0"/>
                        <a:t>9.30</a:t>
                      </a:r>
                    </a:p>
                    <a:p>
                      <a:pPr algn="ctr"/>
                      <a:r>
                        <a:rPr lang="en-US" dirty="0" smtClean="0"/>
                        <a:t>11.00</a:t>
                      </a:r>
                    </a:p>
                    <a:p>
                      <a:pPr algn="ctr"/>
                      <a:r>
                        <a:rPr lang="en-US" dirty="0" smtClean="0"/>
                        <a:t>12.90</a:t>
                      </a:r>
                    </a:p>
                    <a:p>
                      <a:pPr algn="ctr"/>
                      <a:r>
                        <a:rPr lang="en-US" dirty="0" smtClean="0"/>
                        <a:t>15.00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2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315</TotalTime>
  <Words>2366</Words>
  <Application>Microsoft Office PowerPoint</Application>
  <PresentationFormat>On-screen Show (4:3)</PresentationFormat>
  <Paragraphs>752</Paragraphs>
  <Slides>50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Flow</vt:lpstr>
      <vt:lpstr>Equation</vt:lpstr>
      <vt:lpstr>PB102  MICROECONOMICS</vt:lpstr>
      <vt:lpstr>PART 1:  SHORT RUN PRODUCTION COST</vt:lpstr>
      <vt:lpstr>CHAPTER OBJECTIVES</vt:lpstr>
      <vt:lpstr>PART 2: LONG RUN PRODUCTION COST</vt:lpstr>
      <vt:lpstr>KEY TERMS</vt:lpstr>
      <vt:lpstr>Short run costs</vt:lpstr>
      <vt:lpstr>The various measures of cost: Conrad’s coffee shop</vt:lpstr>
      <vt:lpstr>Total cost</vt:lpstr>
      <vt:lpstr>Slide 9</vt:lpstr>
      <vt:lpstr>Fixed cost</vt:lpstr>
      <vt:lpstr>Variable cost</vt:lpstr>
      <vt:lpstr>Slide 12</vt:lpstr>
      <vt:lpstr>Average cost</vt:lpstr>
      <vt:lpstr>Average costs</vt:lpstr>
      <vt:lpstr>Figure 4 Conrad’s Coffee Shop Average-Cost and Marginal-Cost Curves</vt:lpstr>
      <vt:lpstr>Slide 16</vt:lpstr>
      <vt:lpstr>Figure 4 Conrad’s Coffee Shop Average-Cost and Marginal-Cost Curves</vt:lpstr>
      <vt:lpstr>Cost Curves and Their Shape</vt:lpstr>
      <vt:lpstr>Marginal Cost</vt:lpstr>
      <vt:lpstr>Marginal Cost</vt:lpstr>
      <vt:lpstr>The various measures of cost: Conrad’s Coffee Shop</vt:lpstr>
      <vt:lpstr>Figure 4 Conrad’s Coffee Shop Average-Cost and Marginal-Cost Curves</vt:lpstr>
      <vt:lpstr>Figure 4 Conrad’s Coffee Shop Average-Cost and Marginal-Cost Curves</vt:lpstr>
      <vt:lpstr>Cost Curve and Their Shape</vt:lpstr>
      <vt:lpstr>Cost Curve and Their Shape</vt:lpstr>
      <vt:lpstr>Figure 4 Conrad’s Coffee Shop Average-Cost and Marginal-Cost Curves</vt:lpstr>
      <vt:lpstr>Example of Typical Firm</vt:lpstr>
      <vt:lpstr>Figure 5 Cost Curves of a Typical Firm</vt:lpstr>
      <vt:lpstr>Figure 5 Cost Curves of a Typical Firm</vt:lpstr>
      <vt:lpstr>Cost Curves Shape Summary</vt:lpstr>
      <vt:lpstr>LONG-RUN COST</vt:lpstr>
      <vt:lpstr>Long-run Cost </vt:lpstr>
      <vt:lpstr>Long-run Average Cost Curve</vt:lpstr>
      <vt:lpstr>Slide 34</vt:lpstr>
      <vt:lpstr>Long-run Cost Curve</vt:lpstr>
      <vt:lpstr>Long-run Cost Curve</vt:lpstr>
      <vt:lpstr>Slide 37</vt:lpstr>
      <vt:lpstr>Slide 38</vt:lpstr>
      <vt:lpstr>Economies of Scale and Diseconomies of Scale</vt:lpstr>
      <vt:lpstr>Economies of Scale</vt:lpstr>
      <vt:lpstr>Economies of Scale</vt:lpstr>
      <vt:lpstr>Economies of Scale</vt:lpstr>
      <vt:lpstr>Economies of Scale</vt:lpstr>
      <vt:lpstr>Economies of Scale</vt:lpstr>
      <vt:lpstr>Economies of Scale</vt:lpstr>
      <vt:lpstr>Economies of Scale</vt:lpstr>
      <vt:lpstr>Economies of Scale</vt:lpstr>
      <vt:lpstr>Economies of Scale</vt:lpstr>
      <vt:lpstr>Economies of Scale</vt:lpstr>
      <vt:lpstr>Diseconomies of Scale</vt:lpstr>
    </vt:vector>
  </TitlesOfParts>
  <Company>KPTM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PB102  MICROECONOMICS</dc:title>
  <dc:creator>azlinaazmi</dc:creator>
  <cp:lastModifiedBy>azlinaazmi</cp:lastModifiedBy>
  <cp:revision>62</cp:revision>
  <dcterms:created xsi:type="dcterms:W3CDTF">2011-02-13T02:03:01Z</dcterms:created>
  <dcterms:modified xsi:type="dcterms:W3CDTF">2011-03-20T05:37:22Z</dcterms:modified>
</cp:coreProperties>
</file>