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8" r:id="rId3"/>
    <p:sldId id="305" r:id="rId4"/>
    <p:sldId id="304" r:id="rId5"/>
    <p:sldId id="299" r:id="rId6"/>
    <p:sldId id="300" r:id="rId7"/>
    <p:sldId id="258" r:id="rId8"/>
    <p:sldId id="302" r:id="rId9"/>
    <p:sldId id="301" r:id="rId10"/>
    <p:sldId id="261" r:id="rId11"/>
    <p:sldId id="269" r:id="rId12"/>
    <p:sldId id="263" r:id="rId13"/>
    <p:sldId id="266" r:id="rId14"/>
    <p:sldId id="260" r:id="rId15"/>
    <p:sldId id="257" r:id="rId16"/>
    <p:sldId id="303" r:id="rId17"/>
    <p:sldId id="259" r:id="rId18"/>
    <p:sldId id="262" r:id="rId19"/>
    <p:sldId id="265" r:id="rId20"/>
    <p:sldId id="287" r:id="rId21"/>
    <p:sldId id="264" r:id="rId22"/>
    <p:sldId id="270" r:id="rId23"/>
    <p:sldId id="271" r:id="rId24"/>
    <p:sldId id="286" r:id="rId25"/>
    <p:sldId id="288" r:id="rId26"/>
    <p:sldId id="283" r:id="rId27"/>
    <p:sldId id="284" r:id="rId28"/>
    <p:sldId id="285" r:id="rId29"/>
    <p:sldId id="289" r:id="rId30"/>
    <p:sldId id="272" r:id="rId31"/>
    <p:sldId id="290" r:id="rId32"/>
    <p:sldId id="273" r:id="rId33"/>
    <p:sldId id="274" r:id="rId34"/>
    <p:sldId id="275" r:id="rId35"/>
    <p:sldId id="277" r:id="rId36"/>
    <p:sldId id="276" r:id="rId37"/>
    <p:sldId id="280" r:id="rId38"/>
    <p:sldId id="279" r:id="rId39"/>
    <p:sldId id="278" r:id="rId40"/>
    <p:sldId id="282" r:id="rId41"/>
    <p:sldId id="281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9C02893-0037-42FF-AA0F-6ADF5700742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46E197-D598-4D3E-8B90-96D6075D7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articles/forex/11/five-reports-affect-the-pound.as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flation_in_the_Weimar_Republic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Wallpaper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dictionary.com/definition/month.html" TargetMode="External"/><Relationship Id="rId3" Type="http://schemas.openxmlformats.org/officeDocument/2006/relationships/hyperlink" Target="http://www.investorwords.com/9816/general.html" TargetMode="External"/><Relationship Id="rId7" Type="http://schemas.openxmlformats.org/officeDocument/2006/relationships/hyperlink" Target="http://www.investorwords.com/2153/GDP.html" TargetMode="External"/><Relationship Id="rId2" Type="http://schemas.openxmlformats.org/officeDocument/2006/relationships/hyperlink" Target="http://www.investorwords.com/3669/perio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dictionary.com/definition/contraction.html" TargetMode="External"/><Relationship Id="rId5" Type="http://schemas.openxmlformats.org/officeDocument/2006/relationships/hyperlink" Target="http://www.investorwords.com/1335/decline.html" TargetMode="External"/><Relationship Id="rId4" Type="http://schemas.openxmlformats.org/officeDocument/2006/relationships/hyperlink" Target="http://www.investorwords.com/1639/economic.html" TargetMode="External"/><Relationship Id="rId9" Type="http://schemas.openxmlformats.org/officeDocument/2006/relationships/hyperlink" Target="http://www.investorwords.com/5751/quarter.htm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dictionary.com/definition/Last.html" TargetMode="External"/><Relationship Id="rId3" Type="http://schemas.openxmlformats.org/officeDocument/2006/relationships/hyperlink" Target="http://www.businessdictionary.com/definition/unemployment.html" TargetMode="External"/><Relationship Id="rId7" Type="http://schemas.openxmlformats.org/officeDocument/2006/relationships/hyperlink" Target="http://www.businessdictionary.com/definition/retail-sales.html" TargetMode="External"/><Relationship Id="rId2" Type="http://schemas.openxmlformats.org/officeDocument/2006/relationships/hyperlink" Target="http://www.businessdictionary.com/definition/hig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vestorwords.com/9665/fall.html" TargetMode="External"/><Relationship Id="rId5" Type="http://schemas.openxmlformats.org/officeDocument/2006/relationships/hyperlink" Target="http://www.businessdictionary.com/definition/wages.html" TargetMode="External"/><Relationship Id="rId4" Type="http://schemas.openxmlformats.org/officeDocument/2006/relationships/hyperlink" Target="http://www.investorwords.com/11167/stagnant.html" TargetMode="External"/><Relationship Id="rId9" Type="http://schemas.openxmlformats.org/officeDocument/2006/relationships/hyperlink" Target="http://www.businessdictionary.com/definition/depression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age_labour" TargetMode="External"/><Relationship Id="rId2" Type="http://schemas.openxmlformats.org/officeDocument/2006/relationships/hyperlink" Target="http://en.wikipedia.org/wiki/International_Labour_Organization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abour_force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</a:p>
          <a:p>
            <a:r>
              <a:rPr lang="en-US" dirty="0" smtClean="0"/>
              <a:t>INTRODUCTION TO MACROECONOMICS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PB 202 </a:t>
            </a:r>
            <a:br>
              <a:rPr lang="en-US" dirty="0" smtClean="0"/>
            </a:br>
            <a:r>
              <a:rPr lang="en-US" dirty="0" smtClean="0"/>
              <a:t>MACROECONOMICS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Microeconomics versus Macroeconomics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</a:t>
                      </a:r>
                      <a:r>
                        <a:rPr lang="en-US" baseline="0" dirty="0" smtClean="0"/>
                        <a:t> 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Macro equivalent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economy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Demand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 Demand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 Supply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 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</a:t>
                      </a:r>
                      <a:r>
                        <a:rPr lang="en-US" baseline="0" dirty="0" smtClean="0"/>
                        <a:t> output/income GDP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 in 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Recession and</a:t>
                      </a:r>
                      <a:r>
                        <a:rPr lang="en-US" baseline="0" dirty="0" smtClean="0"/>
                        <a:t> unemployment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 in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Supply shock;</a:t>
                      </a:r>
                      <a:r>
                        <a:rPr lang="en-US" baseline="0" dirty="0" smtClean="0"/>
                        <a:t> stagflation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in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growth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spending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62626"/>
              </a:gs>
              <a:gs pos="100000">
                <a:schemeClr val="tx1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314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2876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 b="1" dirty="0" smtClean="0">
                <a:solidFill>
                  <a:srgbClr val="FFFFFF"/>
                </a:solidFill>
              </a:rPr>
              <a:t>Micro and Macro aims</a:t>
            </a:r>
            <a:endParaRPr lang="en-GB" sz="1600" dirty="0">
              <a:solidFill>
                <a:srgbClr val="FFFFFF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57200" y="806450"/>
            <a:ext cx="8229600" cy="4938713"/>
            <a:chOff x="457200" y="806187"/>
            <a:chExt cx="8229600" cy="4939711"/>
          </a:xfrm>
        </p:grpSpPr>
        <p:sp>
          <p:nvSpPr>
            <p:cNvPr id="45" name="Round Same Side Corner Rectangle 44"/>
            <p:cNvSpPr/>
            <p:nvPr/>
          </p:nvSpPr>
          <p:spPr>
            <a:xfrm>
              <a:off x="6324600" y="806187"/>
              <a:ext cx="1066800" cy="457292"/>
            </a:xfrm>
            <a:prstGeom prst="round2SameRect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2000">
                  <a:schemeClr val="tx2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376988" y="852234"/>
              <a:ext cx="958850" cy="152431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7467600" y="806187"/>
              <a:ext cx="1066800" cy="457292"/>
            </a:xfrm>
            <a:prstGeom prst="round2SameRect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2000">
                  <a:schemeClr val="tx2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519988" y="852234"/>
              <a:ext cx="958850" cy="152431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321" name="TextBox 48"/>
            <p:cNvSpPr txBox="1">
              <a:spLocks noChangeArrowheads="1"/>
            </p:cNvSpPr>
            <p:nvPr/>
          </p:nvSpPr>
          <p:spPr bwMode="auto">
            <a:xfrm>
              <a:off x="6377400" y="851787"/>
              <a:ext cx="958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13322" name="TextBox 49"/>
            <p:cNvSpPr txBox="1">
              <a:spLocks noChangeArrowheads="1"/>
            </p:cNvSpPr>
            <p:nvPr/>
          </p:nvSpPr>
          <p:spPr bwMode="auto">
            <a:xfrm>
              <a:off x="7520400" y="851787"/>
              <a:ext cx="958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752600" y="806187"/>
              <a:ext cx="1066800" cy="457292"/>
            </a:xfrm>
            <a:prstGeom prst="round2SameRect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2000">
                  <a:schemeClr val="tx2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04988" y="852234"/>
              <a:ext cx="958850" cy="152431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2895600" y="806187"/>
              <a:ext cx="1066800" cy="457292"/>
            </a:xfrm>
            <a:prstGeom prst="round2SameRect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2000">
                  <a:schemeClr val="tx2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47988" y="852234"/>
              <a:ext cx="958850" cy="152431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4038600" y="806187"/>
              <a:ext cx="1066800" cy="457292"/>
            </a:xfrm>
            <a:prstGeom prst="round2SameRect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2000">
                  <a:schemeClr val="tx2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090988" y="852234"/>
              <a:ext cx="958850" cy="152431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5181600" y="806187"/>
              <a:ext cx="1066800" cy="457292"/>
            </a:xfrm>
            <a:prstGeom prst="round2SameRect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2000">
                  <a:schemeClr val="tx2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33988" y="852234"/>
              <a:ext cx="958850" cy="152431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>
              <a:off x="609600" y="806187"/>
              <a:ext cx="1066800" cy="457292"/>
            </a:xfrm>
            <a:prstGeom prst="round2SameRect">
              <a:avLst/>
            </a:prstGeom>
            <a:gradFill>
              <a:gsLst>
                <a:gs pos="87000">
                  <a:schemeClr val="tx2">
                    <a:lumMod val="40000"/>
                    <a:lumOff val="60000"/>
                  </a:schemeClr>
                </a:gs>
                <a:gs pos="46000">
                  <a:schemeClr val="tx2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61988" y="852234"/>
              <a:ext cx="958850" cy="152431"/>
            </a:xfrm>
            <a:prstGeom prst="round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333" name="TextBox 16"/>
            <p:cNvSpPr txBox="1">
              <a:spLocks noChangeArrowheads="1"/>
            </p:cNvSpPr>
            <p:nvPr/>
          </p:nvSpPr>
          <p:spPr bwMode="auto">
            <a:xfrm>
              <a:off x="662401" y="851787"/>
              <a:ext cx="958800" cy="338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Goals 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3334" name="TextBox 17"/>
            <p:cNvSpPr txBox="1">
              <a:spLocks noChangeArrowheads="1"/>
            </p:cNvSpPr>
            <p:nvPr/>
          </p:nvSpPr>
          <p:spPr bwMode="auto">
            <a:xfrm>
              <a:off x="1805401" y="851787"/>
              <a:ext cx="958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13335" name="TextBox 18"/>
            <p:cNvSpPr txBox="1">
              <a:spLocks noChangeArrowheads="1"/>
            </p:cNvSpPr>
            <p:nvPr/>
          </p:nvSpPr>
          <p:spPr bwMode="auto">
            <a:xfrm>
              <a:off x="2948401" y="851787"/>
              <a:ext cx="958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13336" name="TextBox 19"/>
            <p:cNvSpPr txBox="1">
              <a:spLocks noChangeArrowheads="1"/>
            </p:cNvSpPr>
            <p:nvPr/>
          </p:nvSpPr>
          <p:spPr bwMode="auto">
            <a:xfrm>
              <a:off x="4091401" y="851787"/>
              <a:ext cx="958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13337" name="TextBox 20"/>
            <p:cNvSpPr txBox="1">
              <a:spLocks noChangeArrowheads="1"/>
            </p:cNvSpPr>
            <p:nvPr/>
          </p:nvSpPr>
          <p:spPr bwMode="auto">
            <a:xfrm>
              <a:off x="5234401" y="851787"/>
              <a:ext cx="958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57200" y="1111049"/>
              <a:ext cx="8229600" cy="4495121"/>
            </a:xfrm>
            <a:prstGeom prst="roundRect">
              <a:avLst>
                <a:gd name="adj" fmla="val 3108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57200" y="1219020"/>
              <a:ext cx="8164185" cy="4297795"/>
            </a:xfrm>
            <a:prstGeom prst="roundRect">
              <a:avLst>
                <a:gd name="adj" fmla="val 2632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342" name="Rektangel 76"/>
            <p:cNvSpPr>
              <a:spLocks noChangeArrowheads="1"/>
            </p:cNvSpPr>
            <p:nvPr/>
          </p:nvSpPr>
          <p:spPr bwMode="auto">
            <a:xfrm>
              <a:off x="3429000" y="1523882"/>
              <a:ext cx="2667000" cy="240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indent="177800" defTabSz="914400">
                <a:spcAft>
                  <a:spcPts val="600"/>
                </a:spcAft>
              </a:pPr>
              <a:r>
                <a:rPr lang="en-US" sz="1600" b="1" noProof="1" smtClean="0">
                  <a:solidFill>
                    <a:srgbClr val="262626"/>
                  </a:solidFill>
                  <a:cs typeface="Arial" pitchFamily="34" charset="0"/>
                </a:rPr>
                <a:t>Macroeconomic aims/goals</a:t>
              </a:r>
              <a:endParaRPr lang="en-US" sz="1600" b="1" noProof="1">
                <a:solidFill>
                  <a:srgbClr val="262626"/>
                </a:solidFill>
                <a:cs typeface="Arial" pitchFamily="34" charset="0"/>
              </a:endParaRPr>
            </a:p>
            <a:p>
              <a:pPr indent="177800" defTabSz="9144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noProof="1" smtClean="0">
                  <a:solidFill>
                    <a:srgbClr val="262626"/>
                  </a:solidFill>
                  <a:cs typeface="Arial" pitchFamily="34" charset="0"/>
                </a:rPr>
                <a:t>Full employment</a:t>
              </a:r>
              <a:endParaRPr lang="en-US" sz="1600" noProof="1">
                <a:solidFill>
                  <a:srgbClr val="262626"/>
                </a:solidFill>
                <a:cs typeface="Arial" pitchFamily="34" charset="0"/>
              </a:endParaRPr>
            </a:p>
            <a:p>
              <a:pPr indent="177800" defTabSz="9144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noProof="1" smtClean="0">
                  <a:solidFill>
                    <a:srgbClr val="262626"/>
                  </a:solidFill>
                  <a:cs typeface="Arial" pitchFamily="34" charset="0"/>
                </a:rPr>
                <a:t>Price stability</a:t>
              </a:r>
              <a:endParaRPr lang="en-US" sz="1600" noProof="1">
                <a:solidFill>
                  <a:srgbClr val="262626"/>
                </a:solidFill>
                <a:cs typeface="Arial" pitchFamily="34" charset="0"/>
              </a:endParaRPr>
            </a:p>
            <a:p>
              <a:pPr indent="177800" defTabSz="9144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noProof="1" smtClean="0">
                  <a:solidFill>
                    <a:srgbClr val="262626"/>
                  </a:solidFill>
                  <a:cs typeface="Arial" pitchFamily="34" charset="0"/>
                </a:rPr>
                <a:t>Economic growth</a:t>
              </a:r>
              <a:endParaRPr lang="en-US" sz="1600" noProof="1">
                <a:solidFill>
                  <a:srgbClr val="262626"/>
                </a:solidFill>
                <a:cs typeface="Arial" pitchFamily="34" charset="0"/>
              </a:endParaRPr>
            </a:p>
            <a:p>
              <a:pPr indent="177800" defTabSz="9144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noProof="1" smtClean="0">
                  <a:solidFill>
                    <a:srgbClr val="262626"/>
                  </a:solidFill>
                  <a:cs typeface="Arial" pitchFamily="34" charset="0"/>
                </a:rPr>
                <a:t>Income distribution</a:t>
              </a:r>
              <a:endParaRPr lang="en-US" sz="1600" noProof="1">
                <a:solidFill>
                  <a:srgbClr val="262626"/>
                </a:solidFill>
                <a:cs typeface="Arial" pitchFamily="34" charset="0"/>
              </a:endParaRPr>
            </a:p>
            <a:p>
              <a:pPr indent="177800" defTabSz="914400">
                <a:buFont typeface="Arial" pitchFamily="34" charset="0"/>
                <a:buChar char="•"/>
              </a:pPr>
              <a:endParaRPr lang="da-DK" sz="1100" dirty="0">
                <a:solidFill>
                  <a:srgbClr val="262626"/>
                </a:solidFill>
              </a:endParaRPr>
            </a:p>
            <a:p>
              <a:pPr indent="177800" defTabSz="914400"/>
              <a:endParaRPr lang="da-DK" dirty="0">
                <a:solidFill>
                  <a:srgbClr val="1E1C11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4640226" y="3688191"/>
              <a:ext cx="3798650" cy="2057707"/>
              <a:chOff x="1222818" y="915193"/>
              <a:chExt cx="6821045" cy="3694923"/>
            </a:xfrm>
          </p:grpSpPr>
          <p:sp>
            <p:nvSpPr>
              <p:cNvPr id="41" name="Rektangel 40"/>
              <p:cNvSpPr>
                <a:spLocks noChangeArrowheads="1"/>
              </p:cNvSpPr>
              <p:nvPr/>
            </p:nvSpPr>
            <p:spPr bwMode="auto">
              <a:xfrm rot="21269425">
                <a:off x="1222818" y="915193"/>
                <a:ext cx="3531755" cy="35332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5400" dir="2700000" algn="tl" rotWithShape="0">
                  <a:srgbClr val="D7D8D9">
                    <a:lumMod val="50000"/>
                    <a:alpha val="39999"/>
                  </a:srgbClr>
                </a:outerShdw>
                <a:reflection stA="50000" endPos="18000" dist="12700" dir="5400000" sy="-100000" algn="bl" rotWithShape="0"/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Calibri" pitchFamily="-108" charset="0"/>
                  <a:buAutoNum type="arabicPeriod"/>
                  <a:defRPr/>
                </a:pPr>
                <a:endParaRPr kern="0" noProof="1">
                  <a:solidFill>
                    <a:srgbClr val="FFFFFF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3" name="Rektangel 40"/>
              <p:cNvSpPr>
                <a:spLocks noChangeArrowheads="1"/>
              </p:cNvSpPr>
              <p:nvPr/>
            </p:nvSpPr>
            <p:spPr bwMode="auto">
              <a:xfrm rot="556523">
                <a:off x="4594455" y="1162233"/>
                <a:ext cx="3449408" cy="34478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5400" dir="2700000" algn="tl" rotWithShape="0">
                  <a:srgbClr val="D7D8D9">
                    <a:lumMod val="50000"/>
                    <a:alpha val="39999"/>
                  </a:srgbClr>
                </a:outerShdw>
                <a:reflection stA="50000" endPos="18000" dist="12700" dir="5400000" sy="-100000" algn="bl" rotWithShape="0"/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Calibri" pitchFamily="-108" charset="0"/>
                  <a:buAutoNum type="arabicPeriod"/>
                  <a:defRPr/>
                </a:pPr>
                <a:endParaRPr kern="0" noProof="1">
                  <a:solidFill>
                    <a:srgbClr val="FFFFFF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  <p:sp>
          <p:nvSpPr>
            <p:cNvPr id="13344" name="Rektangel 76"/>
            <p:cNvSpPr>
              <a:spLocks noChangeArrowheads="1"/>
            </p:cNvSpPr>
            <p:nvPr/>
          </p:nvSpPr>
          <p:spPr bwMode="auto">
            <a:xfrm>
              <a:off x="903288" y="1593746"/>
              <a:ext cx="2287587" cy="4125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Aft>
                  <a:spcPts val="600"/>
                </a:spcAft>
              </a:pPr>
              <a:r>
                <a:rPr lang="en-US" sz="1600" b="1" noProof="1" smtClean="0">
                  <a:solidFill>
                    <a:srgbClr val="262626"/>
                  </a:solidFill>
                  <a:cs typeface="Arial" pitchFamily="34" charset="0"/>
                </a:rPr>
                <a:t>Microeconomic aims/goals</a:t>
              </a:r>
              <a:endParaRPr lang="en-US" sz="1600" b="1" noProof="1">
                <a:solidFill>
                  <a:srgbClr val="262626"/>
                </a:solidFill>
                <a:cs typeface="Arial" pitchFamily="34" charset="0"/>
              </a:endParaRPr>
            </a:p>
            <a:p>
              <a:pPr defTabSz="9144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noProof="1" smtClean="0">
                  <a:solidFill>
                    <a:srgbClr val="262626"/>
                  </a:solidFill>
                  <a:cs typeface="Arial" pitchFamily="34" charset="0"/>
                </a:rPr>
                <a:t> Firms aim to maximize profits</a:t>
              </a:r>
            </a:p>
            <a:p>
              <a:pPr defTabSz="9144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noProof="1" smtClean="0">
                  <a:solidFill>
                    <a:srgbClr val="262626"/>
                  </a:solidFill>
                  <a:cs typeface="Arial" pitchFamily="34" charset="0"/>
                </a:rPr>
                <a:t> Consumers aim to maximize utility</a:t>
              </a:r>
            </a:p>
            <a:p>
              <a:pPr defTabSz="9144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noProof="1" smtClean="0">
                  <a:solidFill>
                    <a:srgbClr val="262626"/>
                  </a:solidFill>
                  <a:cs typeface="Arial" pitchFamily="34" charset="0"/>
                </a:rPr>
                <a:t> Efficient resource allocation in competitive markets</a:t>
              </a:r>
            </a:p>
            <a:p>
              <a:pPr defTabSz="9144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noProof="1" smtClean="0">
                  <a:solidFill>
                    <a:srgbClr val="262626"/>
                  </a:solidFill>
                  <a:cs typeface="Arial" pitchFamily="34" charset="0"/>
                </a:rPr>
                <a:t> The correction of market failure through government intervention</a:t>
              </a:r>
              <a:endParaRPr lang="en-US" sz="1600" noProof="1">
                <a:solidFill>
                  <a:srgbClr val="262626"/>
                </a:solidFill>
                <a:cs typeface="Arial" pitchFamily="34" charset="0"/>
              </a:endParaRPr>
            </a:p>
            <a:p>
              <a:pPr defTabSz="914400">
                <a:buFont typeface="Arial" pitchFamily="34" charset="0"/>
                <a:buChar char="•"/>
              </a:pPr>
              <a:endParaRPr lang="da-DK" sz="1100" dirty="0">
                <a:solidFill>
                  <a:srgbClr val="262626"/>
                </a:solidFill>
              </a:endParaRPr>
            </a:p>
            <a:p>
              <a:pPr defTabSz="914400"/>
              <a:endParaRPr lang="da-DK" dirty="0">
                <a:solidFill>
                  <a:srgbClr val="1E1C11"/>
                </a:solidFill>
              </a:endParaRPr>
            </a:p>
          </p:txBody>
        </p:sp>
      </p:grpSp>
      <p:sp>
        <p:nvSpPr>
          <p:cNvPr id="1028" name="AutoShape 4" descr="http://themoderatevoice.com/wordpress-engine/files/2010/06/74048_6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37" descr="jobless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6859">
            <a:off x="6610569" y="3889990"/>
            <a:ext cx="1828800" cy="1682925"/>
          </a:xfrm>
          <a:prstGeom prst="rect">
            <a:avLst/>
          </a:prstGeom>
        </p:spPr>
      </p:pic>
      <p:pic>
        <p:nvPicPr>
          <p:cNvPr id="1026" name="Picture 2" descr="Read Article 5 Reports That Affect The British Poun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1254">
            <a:off x="4671945" y="3768471"/>
            <a:ext cx="1932438" cy="176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employment </a:t>
            </a:r>
          </a:p>
          <a:p>
            <a:pPr lvl="1"/>
            <a:r>
              <a:rPr lang="en-US" dirty="0" smtClean="0"/>
              <a:t>Does NOT mean every single person has a job</a:t>
            </a:r>
          </a:p>
          <a:p>
            <a:pPr lvl="1"/>
            <a:r>
              <a:rPr lang="en-US" dirty="0" smtClean="0"/>
              <a:t>Means that most people who want to work are working</a:t>
            </a:r>
          </a:p>
          <a:p>
            <a:r>
              <a:rPr lang="en-US" dirty="0" smtClean="0"/>
              <a:t>Price stability</a:t>
            </a:r>
          </a:p>
          <a:p>
            <a:pPr lvl="1"/>
            <a:r>
              <a:rPr lang="en-US" dirty="0" smtClean="0"/>
              <a:t>This refers NOT to the prices of individual products, BUT to the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price level as a whole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RISE in the overall price </a:t>
            </a:r>
            <a:r>
              <a:rPr lang="en-US" dirty="0" smtClean="0"/>
              <a:t>level is called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inflation</a:t>
            </a:r>
            <a:r>
              <a:rPr lang="en-US" dirty="0" smtClean="0"/>
              <a:t>, a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FALL</a:t>
            </a:r>
            <a:r>
              <a:rPr lang="en-US" dirty="0" smtClean="0"/>
              <a:t> is called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deflation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most talked </a:t>
            </a:r>
            <a:r>
              <a:rPr lang="en-US" dirty="0" smtClean="0"/>
              <a:t>about macroeconomic goal</a:t>
            </a:r>
          </a:p>
          <a:p>
            <a:pPr lvl="1"/>
            <a:r>
              <a:rPr lang="en-US" dirty="0" smtClean="0"/>
              <a:t>Growth occurs when the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total amount of goods and services </a:t>
            </a:r>
            <a:r>
              <a:rPr lang="en-US" dirty="0" smtClean="0"/>
              <a:t>an economy produces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increases</a:t>
            </a:r>
            <a:r>
              <a:rPr lang="en-US" dirty="0" smtClean="0"/>
              <a:t> from year to year</a:t>
            </a:r>
          </a:p>
          <a:p>
            <a:r>
              <a:rPr lang="en-US" dirty="0" smtClean="0"/>
              <a:t>Equitable distribution of income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nation’s income </a:t>
            </a:r>
            <a:r>
              <a:rPr lang="en-US" dirty="0" smtClean="0"/>
              <a:t>should be somewhat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equally distributed </a:t>
            </a:r>
            <a:r>
              <a:rPr lang="en-US" dirty="0" smtClean="0"/>
              <a:t>between the upper and lower “classes” in society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tax systems </a:t>
            </a:r>
            <a:r>
              <a:rPr lang="en-US" dirty="0" smtClean="0"/>
              <a:t>are designed to achieved more equitable income distribution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Stagflation</a:t>
            </a:r>
          </a:p>
          <a:p>
            <a:r>
              <a:rPr lang="en-US" dirty="0" smtClean="0"/>
              <a:t>Inflation</a:t>
            </a:r>
          </a:p>
          <a:p>
            <a:r>
              <a:rPr lang="en-US" dirty="0" smtClean="0"/>
              <a:t>Deflation </a:t>
            </a:r>
          </a:p>
          <a:p>
            <a:r>
              <a:rPr lang="en-US" dirty="0" smtClean="0"/>
              <a:t>Hyperinflation</a:t>
            </a:r>
          </a:p>
          <a:p>
            <a:r>
              <a:rPr lang="en-US" dirty="0" smtClean="0"/>
              <a:t>Recession</a:t>
            </a:r>
          </a:p>
          <a:p>
            <a:r>
              <a:rPr lang="en-US" dirty="0" smtClean="0"/>
              <a:t>Unemployment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Wikipedia - </a:t>
            </a:r>
            <a:r>
              <a:rPr lang="en-US" i="1" dirty="0" smtClean="0"/>
              <a:t>In economics, </a:t>
            </a:r>
            <a:r>
              <a:rPr lang="en-US" i="1" dirty="0" smtClean="0">
                <a:solidFill>
                  <a:srgbClr val="C00000"/>
                </a:solidFill>
                <a:latin typeface="Berlin Sans FB Demi" pitchFamily="34" charset="0"/>
              </a:rPr>
              <a:t>stagflation</a:t>
            </a:r>
            <a:r>
              <a:rPr lang="en-US" i="1" dirty="0" smtClean="0"/>
              <a:t> is the situation when </a:t>
            </a:r>
            <a:r>
              <a:rPr lang="en-US" i="1" dirty="0" smtClean="0">
                <a:solidFill>
                  <a:srgbClr val="C00000"/>
                </a:solidFill>
                <a:latin typeface="Berlin Sans FB Demi" pitchFamily="34" charset="0"/>
              </a:rPr>
              <a:t>both</a:t>
            </a:r>
            <a:r>
              <a:rPr lang="en-US" i="1" dirty="0" smtClean="0"/>
              <a:t> the </a:t>
            </a:r>
            <a:r>
              <a:rPr lang="en-US" i="1" dirty="0" smtClean="0">
                <a:solidFill>
                  <a:srgbClr val="C00000"/>
                </a:solidFill>
                <a:latin typeface="Berlin Sans FB Demi" pitchFamily="34" charset="0"/>
              </a:rPr>
              <a:t>inflation rate </a:t>
            </a:r>
            <a:r>
              <a:rPr lang="en-US" i="1" dirty="0" smtClean="0"/>
              <a:t>and the </a:t>
            </a:r>
            <a:r>
              <a:rPr lang="en-US" i="1" dirty="0" smtClean="0">
                <a:solidFill>
                  <a:srgbClr val="C00000"/>
                </a:solidFill>
                <a:latin typeface="Berlin Sans FB Demi" pitchFamily="34" charset="0"/>
              </a:rPr>
              <a:t>unemployment rate</a:t>
            </a:r>
            <a:r>
              <a:rPr lang="en-US" i="1" dirty="0" smtClean="0"/>
              <a:t> are persistently high.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t3.gstatic.com/images?q=tbn:ANd9GcT9CTfOoh6ue5bgJW3HO_3cHMTLwS8B_xJvkoky3XqaowlWXP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938499"/>
            <a:ext cx="4953000" cy="391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gflation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447800" y="685800"/>
            <a:ext cx="4591595" cy="5638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STAGFLATION</a:t>
            </a:r>
            <a:endParaRPr lang="en-US" dirty="0"/>
          </a:p>
        </p:txBody>
      </p:sp>
      <p:pic>
        <p:nvPicPr>
          <p:cNvPr id="4" name="Content Placeholder 3" descr="stagflation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727200"/>
            <a:ext cx="6291265" cy="41941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1970’s – global stagflation</a:t>
            </a:r>
          </a:p>
          <a:p>
            <a:pPr lvl="1"/>
            <a:r>
              <a:rPr lang="en-US" dirty="0" smtClean="0"/>
              <a:t>Causes :</a:t>
            </a:r>
          </a:p>
          <a:p>
            <a:pPr lvl="2"/>
            <a:r>
              <a:rPr lang="en-US" dirty="0" smtClean="0"/>
              <a:t>Yom Kippur war in 1973</a:t>
            </a:r>
          </a:p>
          <a:p>
            <a:pPr lvl="2"/>
            <a:r>
              <a:rPr lang="en-US" dirty="0" smtClean="0"/>
              <a:t>Iranian revolution of 1979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Crude Oil Prices 1947-2009</a:t>
            </a:r>
            <a:endParaRPr lang="en-US" dirty="0"/>
          </a:p>
        </p:txBody>
      </p:sp>
      <p:pic>
        <p:nvPicPr>
          <p:cNvPr id="4" name="Content Placeholder 3" descr="oilprice1947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417674"/>
            <a:ext cx="8610600" cy="520636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Assessment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Quiz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Chapter</a:t>
                      </a:r>
                      <a:r>
                        <a:rPr lang="en-US" baseline="0" dirty="0" smtClean="0"/>
                        <a:t> 1, 6, 7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Chapter 1-4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Tutorial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Chapter 2&amp;3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Case study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Chapter 4&amp;5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Reflective journal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Chapter</a:t>
                      </a:r>
                      <a:r>
                        <a:rPr lang="en-US" baseline="0" dirty="0" smtClean="0"/>
                        <a:t> 1, 6, 7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 assessment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lation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5788838" cy="5638800"/>
          </a:xfrm>
        </p:spPr>
      </p:pic>
      <p:sp>
        <p:nvSpPr>
          <p:cNvPr id="5" name="TextBox 4"/>
          <p:cNvSpPr txBox="1"/>
          <p:nvPr/>
        </p:nvSpPr>
        <p:spPr>
          <a:xfrm>
            <a:off x="6172200" y="3124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roadway" pitchFamily="82" charset="0"/>
              </a:rPr>
              <a:t>What is inflation?</a:t>
            </a:r>
            <a:endParaRPr lang="en-US" sz="3600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</a:rPr>
              <a:t>increase in the price </a:t>
            </a:r>
            <a:r>
              <a:rPr lang="en-US" dirty="0" smtClean="0"/>
              <a:t>you pay for goods</a:t>
            </a:r>
          </a:p>
          <a:p>
            <a:r>
              <a:rPr lang="en-US" dirty="0" smtClean="0"/>
              <a:t>The rate at which the general level of prices for goods and services is rising, and, subsequently, </a:t>
            </a:r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</a:rPr>
              <a:t>purchasing power is </a:t>
            </a:r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</a:rPr>
              <a:t>falling</a:t>
            </a:r>
          </a:p>
          <a:p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</a:rPr>
              <a:t>How do we do when it is inflation? 	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</a:rPr>
              <a:t>By using CPI </a:t>
            </a:r>
            <a:endParaRPr lang="en-US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r>
              <a:rPr lang="en-US" dirty="0" smtClean="0"/>
              <a:t>In Malaysia, </a:t>
            </a:r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</a:rPr>
              <a:t>Consumer Price Index (CPI</a:t>
            </a:r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</a:rPr>
              <a:t>)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en-US" dirty="0" smtClean="0"/>
              <a:t>s </a:t>
            </a:r>
            <a:r>
              <a:rPr lang="en-US" dirty="0" smtClean="0"/>
              <a:t>measured by Dept of Statistic, Malaysia </a:t>
            </a:r>
            <a:endParaRPr lang="en-US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fCPI_Apr2011_BI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75750" cy="6324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Inflation in Malaysia 2011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“Inflation is still a concern” – says Tan Sri Dr </a:t>
            </a:r>
            <a:r>
              <a:rPr lang="en-US" dirty="0" err="1" smtClean="0"/>
              <a:t>Zeti</a:t>
            </a:r>
            <a:r>
              <a:rPr lang="en-US" dirty="0" smtClean="0"/>
              <a:t> </a:t>
            </a:r>
            <a:r>
              <a:rPr lang="en-US" dirty="0" err="1" smtClean="0"/>
              <a:t>Akhtar</a:t>
            </a:r>
            <a:r>
              <a:rPr lang="en-US" dirty="0" smtClean="0"/>
              <a:t> Aziz (The Star; May 24)</a:t>
            </a:r>
          </a:p>
          <a:p>
            <a:pPr lvl="1"/>
            <a:r>
              <a:rPr lang="en-US" dirty="0" smtClean="0"/>
              <a:t>BNM estimate inflation 2.5% to 3.5%</a:t>
            </a:r>
          </a:p>
          <a:p>
            <a:pPr lvl="1"/>
            <a:r>
              <a:rPr lang="en-US" dirty="0" smtClean="0"/>
              <a:t>Fiscal policy – cut in government subsidy (gasoline and sugar)</a:t>
            </a:r>
          </a:p>
          <a:p>
            <a:pPr lvl="1"/>
            <a:r>
              <a:rPr lang="en-US" dirty="0" smtClean="0"/>
              <a:t>Monetary policy – </a:t>
            </a:r>
          </a:p>
          <a:p>
            <a:pPr lvl="2"/>
            <a:r>
              <a:rPr lang="en-US" dirty="0" smtClean="0"/>
              <a:t>BNM increase Overnight Policy Rate (OPR) at 3% the rest of the year ; and increase statutory reserve requirement to 3%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2011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reported by Malaysian Institute Economic Research (MIER), inflation is expected to trend upwards due to the </a:t>
            </a:r>
          </a:p>
          <a:p>
            <a:pPr lvl="1"/>
            <a:r>
              <a:rPr lang="en-US" dirty="0" smtClean="0"/>
              <a:t>effects of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quantitative easing </a:t>
            </a:r>
            <a:r>
              <a:rPr lang="en-US" dirty="0" smtClean="0"/>
              <a:t>in the U.S.,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geopolitical tensions </a:t>
            </a:r>
            <a:r>
              <a:rPr lang="en-US" dirty="0" smtClean="0"/>
              <a:t>in the Middle East and North Africa, </a:t>
            </a:r>
          </a:p>
          <a:p>
            <a:pPr lvl="1"/>
            <a:r>
              <a:rPr lang="en-US" dirty="0" smtClean="0"/>
              <a:t>and on the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reconstruction</a:t>
            </a:r>
            <a:r>
              <a:rPr lang="en-US" dirty="0" smtClean="0"/>
              <a:t> of Japan.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lation.gif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219200" y="533400"/>
            <a:ext cx="6959600" cy="52197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Inflation rate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Data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Inflation rate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Inflation rate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648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The World Bank Data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Data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flation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04800" y="304801"/>
            <a:ext cx="4665034" cy="6172200"/>
          </a:xfrm>
        </p:spPr>
      </p:pic>
      <p:sp>
        <p:nvSpPr>
          <p:cNvPr id="5" name="TextBox 4"/>
          <p:cNvSpPr txBox="1"/>
          <p:nvPr/>
        </p:nvSpPr>
        <p:spPr>
          <a:xfrm>
            <a:off x="5410200" y="1905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roadway" pitchFamily="82" charset="0"/>
              </a:rPr>
              <a:t>What is deflation?</a:t>
            </a:r>
            <a:endParaRPr lang="en-US" sz="3600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rror-1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81000" y="762000"/>
            <a:ext cx="5329859" cy="4953000"/>
          </a:xfrm>
        </p:spPr>
      </p:pic>
      <p:sp>
        <p:nvSpPr>
          <p:cNvPr id="5" name="TextBox 4"/>
          <p:cNvSpPr txBox="1"/>
          <p:nvPr/>
        </p:nvSpPr>
        <p:spPr>
          <a:xfrm>
            <a:off x="6019800" y="35052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Berlin Sans FB Demi" pitchFamily="34" charset="0"/>
              </a:rPr>
              <a:t>What is Reflective Journal?</a:t>
            </a:r>
            <a:endParaRPr lang="en-US" sz="3600" dirty="0">
              <a:solidFill>
                <a:schemeClr val="accent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general, </a:t>
            </a:r>
            <a:r>
              <a:rPr lang="en-US" dirty="0" smtClean="0">
                <a:solidFill>
                  <a:srgbClr val="C00000"/>
                </a:solidFill>
                <a:latin typeface="Broadway" pitchFamily="82" charset="0"/>
              </a:rPr>
              <a:t>deflation</a:t>
            </a:r>
            <a:r>
              <a:rPr lang="en-US" dirty="0" smtClean="0"/>
              <a:t> is when the average </a:t>
            </a:r>
            <a:r>
              <a:rPr lang="en-US" dirty="0" smtClean="0">
                <a:solidFill>
                  <a:srgbClr val="C00000"/>
                </a:solidFill>
                <a:latin typeface="Broadway" pitchFamily="82" charset="0"/>
              </a:rPr>
              <a:t>price</a:t>
            </a:r>
            <a:r>
              <a:rPr lang="en-US" dirty="0" smtClean="0"/>
              <a:t> of goods </a:t>
            </a:r>
            <a:r>
              <a:rPr lang="en-US" dirty="0" smtClean="0">
                <a:solidFill>
                  <a:srgbClr val="C00000"/>
                </a:solidFill>
                <a:latin typeface="Broadway" pitchFamily="82" charset="0"/>
              </a:rPr>
              <a:t>goes down</a:t>
            </a:r>
          </a:p>
          <a:p>
            <a:r>
              <a:rPr lang="en-US" dirty="0" smtClean="0"/>
              <a:t>When the inflation rate falls below zero, showing </a:t>
            </a:r>
            <a:r>
              <a:rPr lang="en-US" dirty="0" smtClean="0">
                <a:solidFill>
                  <a:srgbClr val="C00000"/>
                </a:solidFill>
                <a:latin typeface="Rockwell Extra Bold" pitchFamily="18" charset="0"/>
              </a:rPr>
              <a:t>negative inflation</a:t>
            </a:r>
            <a:r>
              <a:rPr lang="en-US" dirty="0" smtClean="0"/>
              <a:t>, we know that there has been deflation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perinflation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5284391" cy="5715000"/>
          </a:xfrm>
        </p:spPr>
      </p:pic>
      <p:sp>
        <p:nvSpPr>
          <p:cNvPr id="5" name="TextBox 4"/>
          <p:cNvSpPr txBox="1"/>
          <p:nvPr/>
        </p:nvSpPr>
        <p:spPr>
          <a:xfrm>
            <a:off x="5638800" y="2971800"/>
            <a:ext cx="297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roadway" pitchFamily="82" charset="0"/>
              </a:rPr>
              <a:t>What is </a:t>
            </a:r>
            <a:r>
              <a:rPr lang="en-US" sz="2400" dirty="0" smtClean="0">
                <a:solidFill>
                  <a:srgbClr val="FF0000"/>
                </a:solidFill>
                <a:latin typeface="Broadway" pitchFamily="82" charset="0"/>
              </a:rPr>
              <a:t>hyperinflation?</a:t>
            </a:r>
            <a:endParaRPr lang="en-US" sz="2400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Hyperinflation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Extremely rapid or </a:t>
            </a:r>
            <a:r>
              <a:rPr lang="en-US" dirty="0" smtClean="0">
                <a:solidFill>
                  <a:srgbClr val="FFFF00"/>
                </a:solidFill>
                <a:latin typeface="Broadway" pitchFamily="82" charset="0"/>
              </a:rPr>
              <a:t>out of control inflation</a:t>
            </a:r>
          </a:p>
          <a:p>
            <a:r>
              <a:rPr lang="en-US" dirty="0" smtClean="0"/>
              <a:t>Germany – after World War I (inflation rate 322)</a:t>
            </a:r>
          </a:p>
          <a:p>
            <a:r>
              <a:rPr lang="en-US" dirty="0" smtClean="0"/>
              <a:t>In Hungary after World War II - Between August 1945 and July 1946 the general level of prices rose at the astounding rate of more than 19,000 percent per month, or 19 percent per day</a:t>
            </a:r>
          </a:p>
          <a:p>
            <a:r>
              <a:rPr lang="en-US" dirty="0" smtClean="0"/>
              <a:t>Cause – war and increase in money supply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Hyperinflation in Hungary</a:t>
            </a:r>
            <a:endParaRPr lang="en-US" dirty="0"/>
          </a:p>
        </p:txBody>
      </p:sp>
      <p:pic>
        <p:nvPicPr>
          <p:cNvPr id="4" name="Content Placeholder 3" descr="hyperinflati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3886200" cy="5287347"/>
          </a:xfrm>
        </p:spPr>
      </p:pic>
      <p:sp>
        <p:nvSpPr>
          <p:cNvPr id="5" name="TextBox 4"/>
          <p:cNvSpPr txBox="1"/>
          <p:nvPr/>
        </p:nvSpPr>
        <p:spPr>
          <a:xfrm>
            <a:off x="4724400" y="1752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Sweeping up the banknotes from the street after the Hungarian </a:t>
            </a:r>
            <a:r>
              <a:rPr lang="en-US" dirty="0" err="1" smtClean="0"/>
              <a:t>pengő</a:t>
            </a:r>
            <a:r>
              <a:rPr lang="en-US" dirty="0" smtClean="0"/>
              <a:t> was replaced in 1946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Hyperinflation in Germany</a:t>
            </a:r>
            <a:endParaRPr lang="en-US" dirty="0"/>
          </a:p>
        </p:txBody>
      </p:sp>
      <p:pic>
        <p:nvPicPr>
          <p:cNvPr id="4" name="Content Placeholder 3" descr="hyperinflati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799" y="1447800"/>
            <a:ext cx="3677445" cy="5029200"/>
          </a:xfrm>
        </p:spPr>
      </p:pic>
      <p:sp>
        <p:nvSpPr>
          <p:cNvPr id="5" name="TextBox 4"/>
          <p:cNvSpPr txBox="1"/>
          <p:nvPr/>
        </p:nvSpPr>
        <p:spPr>
          <a:xfrm>
            <a:off x="4419600" y="2057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hlinkClick r:id="rId3" action="ppaction://hlinkfile" tooltip="Inflation in the Weimar Republic"/>
              </a:rPr>
              <a:t>Germany, 1923</a:t>
            </a:r>
            <a:r>
              <a:rPr lang="en-US" dirty="0" smtClean="0"/>
              <a:t>: banknotes had lost so much value that they were used as </a:t>
            </a:r>
            <a:r>
              <a:rPr lang="en-US" dirty="0" smtClean="0">
                <a:hlinkClick r:id="rId4" action="ppaction://hlinkfile" tooltip="Wallpaper"/>
              </a:rPr>
              <a:t>wallpaper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eoworld.biz/ceo/wp-content/uploads/2010/02/rec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648200" cy="619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41910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auhaus 93" pitchFamily="82" charset="0"/>
              </a:rPr>
              <a:t>What is recession?</a:t>
            </a:r>
            <a:endParaRPr lang="en-US" sz="5400" dirty="0">
              <a:solidFill>
                <a:srgbClr val="FF0000"/>
              </a:solidFill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Period</a:t>
            </a:r>
            <a:r>
              <a:rPr lang="en-US" dirty="0" smtClean="0"/>
              <a:t> of </a:t>
            </a:r>
            <a:r>
              <a:rPr lang="en-US" dirty="0" smtClean="0">
                <a:hlinkClick r:id="rId3"/>
              </a:rPr>
              <a:t>general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economic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decline</a:t>
            </a:r>
            <a:r>
              <a:rPr lang="en-US" dirty="0" smtClean="0"/>
              <a:t>, defined usually as a </a:t>
            </a:r>
            <a:r>
              <a:rPr lang="en-US" dirty="0" smtClean="0">
                <a:hlinkClick r:id="rId6"/>
              </a:rPr>
              <a:t>contraction</a:t>
            </a:r>
            <a:r>
              <a:rPr lang="en-US" dirty="0" smtClean="0"/>
              <a:t> in the </a:t>
            </a:r>
            <a:r>
              <a:rPr lang="en-US" dirty="0" smtClean="0">
                <a:hlinkClick r:id="rId7"/>
              </a:rPr>
              <a:t>GDP</a:t>
            </a:r>
            <a:r>
              <a:rPr lang="en-US" dirty="0" smtClean="0"/>
              <a:t> for six </a:t>
            </a:r>
            <a:r>
              <a:rPr lang="en-US" dirty="0" smtClean="0">
                <a:hlinkClick r:id="rId8"/>
              </a:rPr>
              <a:t>months</a:t>
            </a:r>
            <a:r>
              <a:rPr lang="en-US" dirty="0" smtClean="0"/>
              <a:t> (two consecutive </a:t>
            </a:r>
            <a:r>
              <a:rPr lang="en-US" dirty="0" smtClean="0">
                <a:hlinkClick r:id="rId9"/>
              </a:rPr>
              <a:t>quarters</a:t>
            </a:r>
            <a:r>
              <a:rPr lang="en-US" dirty="0" smtClean="0"/>
              <a:t>) or longer.</a:t>
            </a:r>
          </a:p>
          <a:p>
            <a:r>
              <a:rPr lang="en-US" dirty="0" smtClean="0"/>
              <a:t>In usual dictionary definition is “ a period of reduce economy activity”</a:t>
            </a:r>
          </a:p>
          <a:p>
            <a:r>
              <a:rPr lang="en-US" dirty="0" smtClean="0"/>
              <a:t>The NBER define a recession as a “significant decline in economic activity lasting more than a few months.”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Marked by </a:t>
            </a:r>
            <a:r>
              <a:rPr lang="en-US" dirty="0" smtClean="0">
                <a:hlinkClick r:id="rId2"/>
              </a:rPr>
              <a:t>high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unemployment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stagnant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wages</a:t>
            </a:r>
            <a:r>
              <a:rPr lang="en-US" dirty="0" smtClean="0"/>
              <a:t>, and </a:t>
            </a:r>
            <a:r>
              <a:rPr lang="en-US" dirty="0" smtClean="0">
                <a:hlinkClick r:id="rId6"/>
              </a:rPr>
              <a:t>fall</a:t>
            </a:r>
            <a:r>
              <a:rPr lang="en-US" dirty="0" smtClean="0"/>
              <a:t> in </a:t>
            </a:r>
            <a:r>
              <a:rPr lang="en-US" dirty="0" smtClean="0">
                <a:hlinkClick r:id="rId7"/>
              </a:rPr>
              <a:t>retail sales</a:t>
            </a:r>
            <a:endParaRPr lang="en-US" dirty="0" smtClean="0"/>
          </a:p>
          <a:p>
            <a:r>
              <a:rPr lang="en-US" dirty="0" smtClean="0"/>
              <a:t>a recession generally does not </a:t>
            </a:r>
            <a:r>
              <a:rPr lang="en-US" dirty="0" smtClean="0">
                <a:hlinkClick r:id="rId8"/>
              </a:rPr>
              <a:t>last</a:t>
            </a:r>
            <a:r>
              <a:rPr lang="en-US" dirty="0" smtClean="0"/>
              <a:t> longer than one year and is much milder than a </a:t>
            </a:r>
            <a:r>
              <a:rPr lang="en-US" dirty="0" smtClean="0">
                <a:hlinkClick r:id="rId9"/>
              </a:rPr>
              <a:t>depression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helpyourselfgetlucky.com/wp-content/uploads/2008/04/recess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810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Currency crisis</a:t>
            </a:r>
          </a:p>
          <a:p>
            <a:r>
              <a:rPr lang="en-US" dirty="0" smtClean="0"/>
              <a:t>Energy crises</a:t>
            </a:r>
          </a:p>
          <a:p>
            <a:r>
              <a:rPr lang="en-US" dirty="0" smtClean="0"/>
              <a:t>Financial crises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erlin Sans FB Demi" pitchFamily="34" charset="0"/>
              </a:rPr>
              <a:t>Points</a:t>
            </a:r>
            <a:r>
              <a:rPr lang="en-US" dirty="0" smtClean="0"/>
              <a:t> that you found </a:t>
            </a:r>
            <a:r>
              <a:rPr lang="en-US" dirty="0" smtClean="0">
                <a:solidFill>
                  <a:schemeClr val="accent1"/>
                </a:solidFill>
                <a:latin typeface="Berlin Sans FB Demi" pitchFamily="34" charset="0"/>
              </a:rPr>
              <a:t>specially interesting </a:t>
            </a:r>
            <a:r>
              <a:rPr lang="en-US" dirty="0" smtClean="0"/>
              <a:t>in your reading, and would like to follow up in more detail. </a:t>
            </a:r>
          </a:p>
          <a:p>
            <a:r>
              <a:rPr lang="en-US" dirty="0" smtClean="0"/>
              <a:t>Questions that came up in your mind, because of points made in material you read on this </a:t>
            </a:r>
            <a:r>
              <a:rPr lang="en-US" dirty="0" smtClean="0"/>
              <a:t>topic</a:t>
            </a:r>
          </a:p>
          <a:p>
            <a:r>
              <a:rPr lang="en-US" dirty="0" smtClean="0"/>
              <a:t>Notes from other material you read as a result of the course - whether this was </a:t>
            </a:r>
            <a:endParaRPr lang="en-US" dirty="0" smtClean="0"/>
          </a:p>
          <a:p>
            <a:r>
              <a:rPr lang="en-US" dirty="0" smtClean="0"/>
              <a:t>Your reflections on this course, and how well it is meeting your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You may also want to include private thoughts in your journal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 (Quarterly)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 growth</a:t>
                      </a:r>
                      <a:r>
                        <a:rPr lang="en-US" baseline="0" dirty="0" smtClean="0"/>
                        <a:t> rate at constant 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Unemployment rate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2008: 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2008:</a:t>
                      </a:r>
                      <a:r>
                        <a:rPr lang="en-US" baseline="0" dirty="0" smtClean="0"/>
                        <a:t> 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2008: 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2008: 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2009: 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2010: 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2010: 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– real growth rate</a:t>
            </a:r>
            <a:endParaRPr lang="en-US" dirty="0"/>
          </a:p>
        </p:txBody>
      </p:sp>
      <p:pic>
        <p:nvPicPr>
          <p:cNvPr id="4" name="Content Placeholder 3" descr="indexmundi_ex6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991600" cy="44958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employment9765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81000" y="304799"/>
            <a:ext cx="4495800" cy="6044773"/>
          </a:xfrm>
        </p:spPr>
      </p:pic>
      <p:sp>
        <p:nvSpPr>
          <p:cNvPr id="5" name="TextBox 4"/>
          <p:cNvSpPr txBox="1"/>
          <p:nvPr/>
        </p:nvSpPr>
        <p:spPr>
          <a:xfrm>
            <a:off x="5257800" y="3352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erlin Sans FB Demi" pitchFamily="34" charset="0"/>
              </a:rPr>
              <a:t>What is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Berlin Sans FB Demi" pitchFamily="34" charset="0"/>
              </a:rPr>
              <a:t>Unemployment?</a:t>
            </a:r>
            <a:endParaRPr lang="en-US" sz="32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general economic definition of unemployment is defined as:</a:t>
            </a:r>
          </a:p>
          <a:p>
            <a:pPr lvl="1"/>
            <a:r>
              <a:rPr lang="en-US" dirty="0" smtClean="0"/>
              <a:t> a state in which there are </a:t>
            </a:r>
            <a:r>
              <a:rPr lang="en-US" sz="3200" b="1" dirty="0" smtClean="0">
                <a:solidFill>
                  <a:srgbClr val="FF0000"/>
                </a:solidFill>
              </a:rPr>
              <a:t>qualified workers who are available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work at the current wage rate and who do not have jobs.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defined by the </a:t>
            </a:r>
            <a:r>
              <a:rPr lang="en-US" dirty="0" smtClean="0">
                <a:hlinkClick r:id="rId2" action="ppaction://hlinkfile" tooltip="International Labour Organization"/>
              </a:rPr>
              <a:t>International </a:t>
            </a:r>
            <a:r>
              <a:rPr lang="en-US" dirty="0" err="1" smtClean="0">
                <a:hlinkClick r:id="rId2" action="ppaction://hlinkfile" tooltip="International Labour Organization"/>
              </a:rPr>
              <a:t>Labour</a:t>
            </a:r>
            <a:r>
              <a:rPr lang="en-US" dirty="0" smtClean="0">
                <a:hlinkClick r:id="rId2" action="ppaction://hlinkfile" tooltip="International Labour Organization"/>
              </a:rPr>
              <a:t> Organization</a:t>
            </a:r>
            <a:r>
              <a:rPr lang="en-US" dirty="0" smtClean="0"/>
              <a:t> (ILO) </a:t>
            </a:r>
          </a:p>
          <a:p>
            <a:pPr lvl="1"/>
            <a:r>
              <a:rPr lang="en-US" dirty="0" smtClean="0"/>
              <a:t>occurs when people are without jobs and they have actively looked for </a:t>
            </a:r>
            <a:r>
              <a:rPr lang="en-US" dirty="0" smtClean="0">
                <a:hlinkClick r:id="rId3" action="ppaction://hlinkfile" tooltip="Wage labour"/>
              </a:rPr>
              <a:t>work</a:t>
            </a:r>
            <a:r>
              <a:rPr lang="en-US" dirty="0" smtClean="0"/>
              <a:t> within the past four weeks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unemployment rate is a measure of the </a:t>
            </a:r>
            <a:r>
              <a:rPr lang="en-US" dirty="0" smtClean="0">
                <a:solidFill>
                  <a:srgbClr val="FF0000"/>
                </a:solidFill>
                <a:latin typeface="Broadway" pitchFamily="82" charset="0"/>
              </a:rPr>
              <a:t>prevalence of unemployment </a:t>
            </a:r>
          </a:p>
          <a:p>
            <a:r>
              <a:rPr lang="en-US" dirty="0" smtClean="0"/>
              <a:t>it is calculated as a percentage by dividing the number of </a:t>
            </a: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unemployed individuals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all individuals </a:t>
            </a:r>
            <a:r>
              <a:rPr lang="en-US" dirty="0" smtClean="0"/>
              <a:t>currently </a:t>
            </a:r>
            <a:r>
              <a:rPr lang="en-US" dirty="0" smtClean="0">
                <a:solidFill>
                  <a:srgbClr val="FF0000"/>
                </a:solidFill>
                <a:latin typeface="Rockwell Extra Bold" pitchFamily="18" charset="0"/>
              </a:rPr>
              <a:t>in the </a:t>
            </a:r>
            <a:r>
              <a:rPr lang="en-US" dirty="0" err="1" smtClean="0">
                <a:solidFill>
                  <a:srgbClr val="FF0000"/>
                </a:solidFill>
                <a:latin typeface="Rockwell Extra Bold" pitchFamily="18" charset="0"/>
                <a:hlinkClick r:id="rId2" action="ppaction://hlinkfile" tooltip="Labour force"/>
              </a:rPr>
              <a:t>labour</a:t>
            </a:r>
            <a:r>
              <a:rPr lang="en-US" dirty="0" smtClean="0">
                <a:solidFill>
                  <a:srgbClr val="FF0000"/>
                </a:solidFill>
                <a:latin typeface="Rockwell Extra Bold" pitchFamily="18" charset="0"/>
                <a:hlinkClick r:id="rId2" action="ppaction://hlinkfile" tooltip="Labour force"/>
              </a:rPr>
              <a:t> force</a:t>
            </a:r>
            <a:r>
              <a:rPr lang="en-US" dirty="0" smtClean="0">
                <a:solidFill>
                  <a:srgbClr val="FF0000"/>
                </a:solidFill>
                <a:latin typeface="Rockwell Extra Bold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Malaysia Unemployment Rate 2001-2007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Unemployment rate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Labor force rate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105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Dept of Statistics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lation and unemployment rate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09600" y="380999"/>
            <a:ext cx="7924800" cy="6477001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133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Rockwell Extra Bold" pitchFamily="18" charset="0"/>
              </a:rPr>
              <a:t>The end </a:t>
            </a:r>
            <a:endParaRPr lang="en-US" sz="7200" dirty="0">
              <a:solidFill>
                <a:srgbClr val="00B05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Theory and facts</a:t>
            </a:r>
          </a:p>
          <a:p>
            <a:pPr lvl="1"/>
            <a:r>
              <a:rPr lang="en-US" dirty="0" smtClean="0"/>
              <a:t>To understand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how economic works</a:t>
            </a:r>
          </a:p>
          <a:p>
            <a:pPr lvl="1"/>
            <a:r>
              <a:rPr lang="en-US" dirty="0" smtClean="0"/>
              <a:t>Facts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without</a:t>
            </a:r>
            <a:r>
              <a:rPr lang="en-US" dirty="0" smtClean="0"/>
              <a:t> theory are </a:t>
            </a:r>
            <a:r>
              <a:rPr lang="en-US" dirty="0" smtClean="0"/>
              <a:t>useless</a:t>
            </a:r>
          </a:p>
          <a:p>
            <a:pPr lvl="1"/>
            <a:r>
              <a:rPr lang="en-US" dirty="0" smtClean="0"/>
              <a:t>Theory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without</a:t>
            </a:r>
            <a:r>
              <a:rPr lang="en-US" dirty="0" smtClean="0"/>
              <a:t> facts is unsupported assertion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Economic data</a:t>
            </a:r>
          </a:p>
          <a:p>
            <a:pPr lvl="1"/>
            <a:r>
              <a:rPr lang="en-US" dirty="0" smtClean="0"/>
              <a:t>To help us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think about </a:t>
            </a:r>
            <a:r>
              <a:rPr lang="en-US" dirty="0" smtClean="0"/>
              <a:t>an economic problem</a:t>
            </a:r>
          </a:p>
          <a:p>
            <a:pPr lvl="1"/>
            <a:r>
              <a:rPr lang="en-US" dirty="0" smtClean="0"/>
              <a:t>Two types:</a:t>
            </a:r>
          </a:p>
          <a:p>
            <a:pPr lvl="2"/>
            <a:r>
              <a:rPr lang="en-US" dirty="0" smtClean="0"/>
              <a:t>Time series data</a:t>
            </a:r>
          </a:p>
          <a:p>
            <a:pPr lvl="2"/>
            <a:r>
              <a:rPr lang="en-US" dirty="0" smtClean="0"/>
              <a:t>Cross-section 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Index numbers</a:t>
            </a:r>
          </a:p>
          <a:p>
            <a:pPr lvl="1"/>
            <a:r>
              <a:rPr lang="en-US" dirty="0" smtClean="0"/>
              <a:t>is a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statistical measure </a:t>
            </a:r>
            <a:r>
              <a:rPr lang="en-US" dirty="0" smtClean="0"/>
              <a:t>of changes in a representative group of individual data points</a:t>
            </a:r>
          </a:p>
          <a:p>
            <a:pPr lvl="1"/>
            <a:r>
              <a:rPr lang="en-US" dirty="0" smtClean="0"/>
              <a:t>These data may be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derived </a:t>
            </a:r>
            <a:r>
              <a:rPr lang="en-US" dirty="0" smtClean="0"/>
              <a:t>from any number of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sources</a:t>
            </a:r>
            <a:r>
              <a:rPr lang="en-US" dirty="0" smtClean="0"/>
              <a:t>, including company performance,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prices</a:t>
            </a:r>
            <a:r>
              <a:rPr lang="en-US" dirty="0" smtClean="0"/>
              <a:t>, productivity, and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employment</a:t>
            </a:r>
          </a:p>
          <a:p>
            <a:pPr lvl="1"/>
            <a:r>
              <a:rPr lang="en-US" dirty="0" smtClean="0"/>
              <a:t>Example :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Consumer Price Index (CPI), </a:t>
            </a:r>
            <a:r>
              <a:rPr lang="en-US" dirty="0" smtClean="0"/>
              <a:t>Producer Price Index (PPI).</a:t>
            </a:r>
            <a:endParaRPr lang="en-US" dirty="0"/>
          </a:p>
        </p:txBody>
      </p:sp>
      <p:pic>
        <p:nvPicPr>
          <p:cNvPr id="10" name="Content Placeholder 9" descr="CPI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2999" y="1600200"/>
            <a:ext cx="3926871" cy="4267200"/>
          </a:xfr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 Economics?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macroeconomics?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 you hope to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make money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you concerned to learn how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budget deficits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inflation</a:t>
            </a:r>
            <a:r>
              <a:rPr lang="en-US" dirty="0" smtClean="0"/>
              <a:t> will affect you in future?</a:t>
            </a:r>
          </a:p>
          <a:p>
            <a:r>
              <a:rPr lang="en-US" dirty="0" smtClean="0"/>
              <a:t>Are you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curious</a:t>
            </a:r>
            <a:r>
              <a:rPr lang="en-US" dirty="0" smtClean="0"/>
              <a:t> to know why it is sometimes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hard to find a job?</a:t>
            </a:r>
          </a:p>
          <a:p>
            <a:r>
              <a:rPr lang="en-US" dirty="0" smtClean="0"/>
              <a:t>Why are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some people rich </a:t>
            </a:r>
            <a:r>
              <a:rPr lang="en-US" dirty="0" smtClean="0"/>
              <a:t>and others poor?</a:t>
            </a:r>
          </a:p>
          <a:p>
            <a:r>
              <a:rPr lang="en-US" dirty="0" smtClean="0"/>
              <a:t>Why foreign like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Japan or Korea </a:t>
            </a:r>
            <a:r>
              <a:rPr lang="en-US" dirty="0" smtClean="0"/>
              <a:t>can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produce</a:t>
            </a:r>
            <a:r>
              <a:rPr lang="en-US" dirty="0" smtClean="0"/>
              <a:t> goods so much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cheaply </a:t>
            </a:r>
            <a:r>
              <a:rPr lang="en-US" dirty="0" smtClean="0"/>
              <a:t>than America?</a:t>
            </a:r>
          </a:p>
          <a:p>
            <a:r>
              <a:rPr lang="en-US" dirty="0" smtClean="0"/>
              <a:t>Why countries like Russia and China are moving from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plan</a:t>
            </a:r>
            <a:r>
              <a:rPr lang="en-US" dirty="0" smtClean="0"/>
              <a:t> to a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market economy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you curious to know how the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global marketplace </a:t>
            </a:r>
            <a:r>
              <a:rPr lang="en-US" dirty="0" smtClean="0"/>
              <a:t>works?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croeconomics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4081992" cy="4343400"/>
          </a:xfrm>
        </p:spPr>
      </p:pic>
      <p:sp>
        <p:nvSpPr>
          <p:cNvPr id="5" name="TextBox 4"/>
          <p:cNvSpPr txBox="1"/>
          <p:nvPr/>
        </p:nvSpPr>
        <p:spPr>
          <a:xfrm>
            <a:off x="2971800" y="35052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erlin Sans FB Demi" pitchFamily="34" charset="0"/>
              </a:rPr>
              <a:t>What is macroeconomics?</a:t>
            </a:r>
            <a:endParaRPr lang="en-US" sz="5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macroeconomics?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Macroeconomics can be best understood in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contrast to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microeconomics </a:t>
            </a:r>
          </a:p>
          <a:p>
            <a:r>
              <a:rPr lang="en-US" dirty="0" smtClean="0"/>
              <a:t>Macroeconomics considers the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larger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picture </a:t>
            </a:r>
            <a:r>
              <a:rPr lang="en-US" dirty="0" smtClean="0"/>
              <a:t>which is the sum of all decision</a:t>
            </a:r>
          </a:p>
          <a:p>
            <a:r>
              <a:rPr lang="en-US" dirty="0" smtClean="0"/>
              <a:t>An understanding of microeconomics is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crucial</a:t>
            </a:r>
            <a:r>
              <a:rPr lang="en-US" dirty="0" smtClean="0"/>
              <a:t> to understand </a:t>
            </a:r>
            <a:r>
              <a:rPr lang="en-US" dirty="0" smtClean="0"/>
              <a:t>macroeconomics</a:t>
            </a:r>
          </a:p>
          <a:p>
            <a:r>
              <a:rPr lang="en-US" dirty="0" smtClean="0"/>
              <a:t>"Macroeconomics is the branch of economics concerned with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aggregates</a:t>
            </a:r>
            <a:r>
              <a:rPr lang="en-US" dirty="0" smtClean="0"/>
              <a:t>, such as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national income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consumption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investment</a:t>
            </a:r>
            <a:r>
              <a:rPr lang="en-US" dirty="0" smtClean="0"/>
              <a:t> </a:t>
            </a:r>
            <a:r>
              <a:rPr lang="en-US" dirty="0" smtClean="0"/>
              <a:t>"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1655</TotalTime>
  <Words>1365</Words>
  <Application>Microsoft Office PowerPoint</Application>
  <PresentationFormat>On-screen Show (4:3)</PresentationFormat>
  <Paragraphs>318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Civic</vt:lpstr>
      <vt:lpstr>PB 202  MACROECONOMICS</vt:lpstr>
      <vt:lpstr>Continuous Assessment </vt:lpstr>
      <vt:lpstr>Slide 3</vt:lpstr>
      <vt:lpstr>Reflective Journal</vt:lpstr>
      <vt:lpstr>How to Study Economics?</vt:lpstr>
      <vt:lpstr>How to Study Economics?</vt:lpstr>
      <vt:lpstr>Why study macroeconomics?</vt:lpstr>
      <vt:lpstr>Slide 8</vt:lpstr>
      <vt:lpstr>What is macroeconomics?</vt:lpstr>
      <vt:lpstr>Microeconomics versus Macroeconomics</vt:lpstr>
      <vt:lpstr>Slide 11</vt:lpstr>
      <vt:lpstr>Macroeconomics Goal</vt:lpstr>
      <vt:lpstr>Macroeconomics Goal</vt:lpstr>
      <vt:lpstr>Macroeconomics Problems</vt:lpstr>
      <vt:lpstr>STAGFLATION</vt:lpstr>
      <vt:lpstr>Slide 16</vt:lpstr>
      <vt:lpstr>STAGFLATION</vt:lpstr>
      <vt:lpstr>STAGFLATION</vt:lpstr>
      <vt:lpstr>Crude Oil Prices 1947-2009</vt:lpstr>
      <vt:lpstr>Slide 20</vt:lpstr>
      <vt:lpstr>Inflation </vt:lpstr>
      <vt:lpstr>Slide 22</vt:lpstr>
      <vt:lpstr>Inflation in Malaysia 2011</vt:lpstr>
      <vt:lpstr>Inflation 2011 </vt:lpstr>
      <vt:lpstr>Slide 25</vt:lpstr>
      <vt:lpstr>Time Series Data</vt:lpstr>
      <vt:lpstr>Time Series Data</vt:lpstr>
      <vt:lpstr>Time Series Data</vt:lpstr>
      <vt:lpstr>Slide 29</vt:lpstr>
      <vt:lpstr>Deflation </vt:lpstr>
      <vt:lpstr>Slide 31</vt:lpstr>
      <vt:lpstr>Hyperinflation </vt:lpstr>
      <vt:lpstr>Hyperinflation in Hungary</vt:lpstr>
      <vt:lpstr>Hyperinflation in Germany</vt:lpstr>
      <vt:lpstr>Slide 35</vt:lpstr>
      <vt:lpstr>Recession </vt:lpstr>
      <vt:lpstr>Recession </vt:lpstr>
      <vt:lpstr>Slide 38</vt:lpstr>
      <vt:lpstr>Causes of recession</vt:lpstr>
      <vt:lpstr>Time Series Data</vt:lpstr>
      <vt:lpstr>GDP – real growth rate</vt:lpstr>
      <vt:lpstr>Slide 42</vt:lpstr>
      <vt:lpstr>Unemployment </vt:lpstr>
      <vt:lpstr>Unemployment </vt:lpstr>
      <vt:lpstr>Unemployment Rate</vt:lpstr>
      <vt:lpstr>Malaysia Unemployment Rate 2001-2007</vt:lpstr>
      <vt:lpstr>Slide 47</vt:lpstr>
      <vt:lpstr>Slide 48</vt:lpstr>
    </vt:vector>
  </TitlesOfParts>
  <Company>pkb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 202  MACROECONOMICS</dc:title>
  <dc:creator>azlinaazmi</dc:creator>
  <cp:lastModifiedBy>Administrator</cp:lastModifiedBy>
  <cp:revision>138</cp:revision>
  <dcterms:created xsi:type="dcterms:W3CDTF">2011-06-09T00:57:44Z</dcterms:created>
  <dcterms:modified xsi:type="dcterms:W3CDTF">2011-06-19T09:06:45Z</dcterms:modified>
</cp:coreProperties>
</file>